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 snapToObjects="1">
      <p:cViewPr>
        <p:scale>
          <a:sx n="95" d="100"/>
          <a:sy n="95" d="100"/>
        </p:scale>
        <p:origin x="10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F6692-2C62-6D43-AA97-B748343F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56AD88-FF18-2B42-91D8-2E9013936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292B0-4585-D744-95BA-456B795C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F6516-BE61-A54C-851D-C47450AA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55C90-1321-6349-ACC8-FE9AB381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6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9A31C-E013-2F45-8782-29F4411E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A4CA06-203F-1540-8F4A-1E95F6299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64C6E-C570-D949-AE08-10B38B4C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5ECB7-3068-6942-A671-69CCB10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6C31B-DBD2-9A4A-9F3A-A1D2ACEC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4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C11D9D-BA6B-8848-8563-E3DBAC6A4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65E003-9FD2-7A43-9AE1-7BF70A1F5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76FE1-673A-2644-B92B-8C7749F6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60E70-4050-5F4E-948C-DA3962C9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06F9C6-6A77-A84E-A685-9B3F6189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06AC6-24BA-D44D-8C2E-58EB5EAD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D9BA7-0073-D643-9302-334B868B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797BB-F9DF-EF40-8DE6-36419FDD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1F526-D8C9-C947-8B6C-FD3399B1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54287-AA82-5F48-BA48-3F3B2E49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4934-E182-CD48-BA9C-19470388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67DC6C-819E-D346-A6A9-1D0B16BD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85E3D-5F15-3A46-8FEA-1E6DB950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848A7-0A1B-FA43-893F-28B2D479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92977-23A9-7D44-AF23-C0B497E3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A984-D509-884D-AD57-3A12A9D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37C04-341E-234D-919D-3F9E481E5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50345E-678F-B44D-9BE9-D0F7D24D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00737-98A3-8748-ABA4-BF12831B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9CE8B-4BBF-E648-9FE7-3DA45B0D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66462-D0C6-EC4E-BE94-734FCC2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6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62A50-6254-0F48-9655-A2528592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A5302-0D78-9944-82B1-34CB184C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E84B3-7201-7B4D-91CF-CA0783EC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33E215-35EC-B949-A320-9C552EF0D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09B9BB-43B7-D74D-B84F-CF66ACDCC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F95C4-5C12-584A-A62E-4FBAC9DB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C08CBC-18DE-1645-B3D4-70DEC4C7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64C73C-686A-D34C-860A-9A3CF738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0F756-2003-4A41-BF6C-1D2870E2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A059C7-2991-2C4B-8E27-30D3E166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992E70-57E2-7A44-9316-AEED566E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63A82F-D761-354F-BF27-4BAB2860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40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BF4F56-4F33-4843-8D12-30F3847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C444BD-D776-A448-A43D-8FC3D239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EB2F48-35CF-C948-B4E4-B39BC99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0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452E-9093-D84A-B0DC-9959BA20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C1C00-03D6-CB4C-8E9C-56696295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9D4B19-CF7E-E046-85BF-E1DE066A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3A8E04-1DC4-E34F-B7D8-BDD7059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B42F2B-3B26-1E49-82B7-47DFE34F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46DEE6-F618-6F41-96FD-73D6D0D9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2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06A09-2599-E14F-A217-424EFB46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043E29-2578-DD44-8E36-519A84F99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8F0976-46BD-E44C-8C3B-D1D7C73E9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3B75B-E14B-E340-A7F5-CD10AC7C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40FC4-3505-FE4D-AFC9-C552F266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4327A-31F1-1443-910E-D651C45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E982031F-C85C-194E-96B6-F10C7E357D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7052223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iapositiva de think-cell" r:id="rId15" imgW="7772400" imgH="10058400" progId="TCLayout.ActiveDocument.1">
                  <p:embed/>
                </p:oleObj>
              </mc:Choice>
              <mc:Fallback>
                <p:oleObj name="Diapositiva de think-cell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6A122C-1A1C-5C47-BC64-A739C5A5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64E50-2D8C-C54D-BF72-546D023B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92E9A-3502-774D-B9A5-C188984A0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A35A-04D9-E741-8206-E3EBB3B47B3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48B44-C591-5F43-BC9F-54E0A9C1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3C53C2-46FA-6940-9928-50794983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F969-9A42-9E42-9753-9169F8E88F1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7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A7C26371-D582-6742-8EC4-4A34EC687D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428242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iapositiva de think-cell" r:id="rId4" imgW="7772400" imgH="10058400" progId="TCLayout.ActiveDocument.1">
                  <p:embed/>
                </p:oleObj>
              </mc:Choice>
              <mc:Fallback>
                <p:oleObj name="Diapositiva de think-cell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ángulo 23">
            <a:extLst>
              <a:ext uri="{FF2B5EF4-FFF2-40B4-BE49-F238E27FC236}">
                <a16:creationId xmlns:a16="http://schemas.microsoft.com/office/drawing/2014/main" id="{206E85DB-4B98-B140-9CCF-30F58DD8DD2D}"/>
              </a:ext>
            </a:extLst>
          </p:cNvPr>
          <p:cNvSpPr/>
          <p:nvPr/>
        </p:nvSpPr>
        <p:spPr>
          <a:xfrm>
            <a:off x="398356" y="1524292"/>
            <a:ext cx="3661933" cy="1645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26">
            <a:extLst>
              <a:ext uri="{FF2B5EF4-FFF2-40B4-BE49-F238E27FC236}">
                <a16:creationId xmlns:a16="http://schemas.microsoft.com/office/drawing/2014/main" id="{43C1920A-577E-794A-95E1-1DB7478B93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52666" y="3256550"/>
            <a:ext cx="250803" cy="250803"/>
            <a:chOff x="2710" y="770"/>
            <a:chExt cx="340" cy="340"/>
          </a:xfrm>
          <a:solidFill>
            <a:schemeClr val="accent3"/>
          </a:solidFill>
        </p:grpSpPr>
        <p:sp>
          <p:nvSpPr>
            <p:cNvPr id="6" name="Freeform 227">
              <a:extLst>
                <a:ext uri="{FF2B5EF4-FFF2-40B4-BE49-F238E27FC236}">
                  <a16:creationId xmlns:a16="http://schemas.microsoft.com/office/drawing/2014/main" id="{47F2BA10-3C35-E741-80FC-94ADF0BE47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77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228">
              <a:extLst>
                <a:ext uri="{FF2B5EF4-FFF2-40B4-BE49-F238E27FC236}">
                  <a16:creationId xmlns:a16="http://schemas.microsoft.com/office/drawing/2014/main" id="{9FAC2881-F2A6-424E-8485-BD3D5846B8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3" y="869"/>
              <a:ext cx="214" cy="177"/>
            </a:xfrm>
            <a:custGeom>
              <a:avLst/>
              <a:gdLst>
                <a:gd name="T0" fmla="*/ 320 w 322"/>
                <a:gd name="T1" fmla="*/ 91 h 267"/>
                <a:gd name="T2" fmla="*/ 277 w 322"/>
                <a:gd name="T3" fmla="*/ 6 h 267"/>
                <a:gd name="T4" fmla="*/ 267 w 322"/>
                <a:gd name="T5" fmla="*/ 0 h 267"/>
                <a:gd name="T6" fmla="*/ 54 w 322"/>
                <a:gd name="T7" fmla="*/ 0 h 267"/>
                <a:gd name="T8" fmla="*/ 44 w 322"/>
                <a:gd name="T9" fmla="*/ 6 h 267"/>
                <a:gd name="T10" fmla="*/ 2 w 322"/>
                <a:gd name="T11" fmla="*/ 91 h 267"/>
                <a:gd name="T12" fmla="*/ 4 w 322"/>
                <a:gd name="T13" fmla="*/ 103 h 267"/>
                <a:gd name="T14" fmla="*/ 153 w 322"/>
                <a:gd name="T15" fmla="*/ 263 h 267"/>
                <a:gd name="T16" fmla="*/ 161 w 322"/>
                <a:gd name="T17" fmla="*/ 267 h 267"/>
                <a:gd name="T18" fmla="*/ 168 w 322"/>
                <a:gd name="T19" fmla="*/ 263 h 267"/>
                <a:gd name="T20" fmla="*/ 318 w 322"/>
                <a:gd name="T21" fmla="*/ 103 h 267"/>
                <a:gd name="T22" fmla="*/ 320 w 322"/>
                <a:gd name="T23" fmla="*/ 91 h 267"/>
                <a:gd name="T24" fmla="*/ 214 w 322"/>
                <a:gd name="T25" fmla="*/ 107 h 267"/>
                <a:gd name="T26" fmla="*/ 161 w 322"/>
                <a:gd name="T27" fmla="*/ 229 h 267"/>
                <a:gd name="T28" fmla="*/ 108 w 322"/>
                <a:gd name="T29" fmla="*/ 107 h 267"/>
                <a:gd name="T30" fmla="*/ 214 w 322"/>
                <a:gd name="T31" fmla="*/ 107 h 267"/>
                <a:gd name="T32" fmla="*/ 118 w 322"/>
                <a:gd name="T33" fmla="*/ 85 h 267"/>
                <a:gd name="T34" fmla="*/ 161 w 322"/>
                <a:gd name="T35" fmla="*/ 28 h 267"/>
                <a:gd name="T36" fmla="*/ 203 w 322"/>
                <a:gd name="T37" fmla="*/ 85 h 267"/>
                <a:gd name="T38" fmla="*/ 118 w 322"/>
                <a:gd name="T39" fmla="*/ 85 h 267"/>
                <a:gd name="T40" fmla="*/ 185 w 322"/>
                <a:gd name="T41" fmla="*/ 21 h 267"/>
                <a:gd name="T42" fmla="*/ 251 w 322"/>
                <a:gd name="T43" fmla="*/ 21 h 267"/>
                <a:gd name="T44" fmla="*/ 226 w 322"/>
                <a:gd name="T45" fmla="*/ 78 h 267"/>
                <a:gd name="T46" fmla="*/ 185 w 322"/>
                <a:gd name="T47" fmla="*/ 21 h 267"/>
                <a:gd name="T48" fmla="*/ 95 w 322"/>
                <a:gd name="T49" fmla="*/ 78 h 267"/>
                <a:gd name="T50" fmla="*/ 71 w 322"/>
                <a:gd name="T51" fmla="*/ 21 h 267"/>
                <a:gd name="T52" fmla="*/ 137 w 322"/>
                <a:gd name="T53" fmla="*/ 21 h 267"/>
                <a:gd name="T54" fmla="*/ 95 w 322"/>
                <a:gd name="T55" fmla="*/ 78 h 267"/>
                <a:gd name="T56" fmla="*/ 76 w 322"/>
                <a:gd name="T57" fmla="*/ 85 h 267"/>
                <a:gd name="T58" fmla="*/ 29 w 322"/>
                <a:gd name="T59" fmla="*/ 85 h 267"/>
                <a:gd name="T60" fmla="*/ 54 w 322"/>
                <a:gd name="T61" fmla="*/ 35 h 267"/>
                <a:gd name="T62" fmla="*/ 76 w 322"/>
                <a:gd name="T63" fmla="*/ 85 h 267"/>
                <a:gd name="T64" fmla="*/ 85 w 322"/>
                <a:gd name="T65" fmla="*/ 107 h 267"/>
                <a:gd name="T66" fmla="*/ 129 w 322"/>
                <a:gd name="T67" fmla="*/ 207 h 267"/>
                <a:gd name="T68" fmla="*/ 36 w 322"/>
                <a:gd name="T69" fmla="*/ 107 h 267"/>
                <a:gd name="T70" fmla="*/ 85 w 322"/>
                <a:gd name="T71" fmla="*/ 107 h 267"/>
                <a:gd name="T72" fmla="*/ 236 w 322"/>
                <a:gd name="T73" fmla="*/ 107 h 267"/>
                <a:gd name="T74" fmla="*/ 285 w 322"/>
                <a:gd name="T75" fmla="*/ 107 h 267"/>
                <a:gd name="T76" fmla="*/ 192 w 322"/>
                <a:gd name="T77" fmla="*/ 207 h 267"/>
                <a:gd name="T78" fmla="*/ 236 w 322"/>
                <a:gd name="T79" fmla="*/ 107 h 267"/>
                <a:gd name="T80" fmla="*/ 245 w 322"/>
                <a:gd name="T81" fmla="*/ 85 h 267"/>
                <a:gd name="T82" fmla="*/ 267 w 322"/>
                <a:gd name="T83" fmla="*/ 35 h 267"/>
                <a:gd name="T84" fmla="*/ 293 w 322"/>
                <a:gd name="T85" fmla="*/ 85 h 267"/>
                <a:gd name="T86" fmla="*/ 245 w 322"/>
                <a:gd name="T87" fmla="*/ 8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267">
                  <a:moveTo>
                    <a:pt x="320" y="91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5" y="2"/>
                    <a:pt x="271" y="0"/>
                    <a:pt x="2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2"/>
                    <a:pt x="44" y="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5"/>
                    <a:pt x="0" y="100"/>
                    <a:pt x="4" y="103"/>
                  </a:cubicBezTo>
                  <a:cubicBezTo>
                    <a:pt x="153" y="263"/>
                    <a:pt x="153" y="263"/>
                    <a:pt x="153" y="263"/>
                  </a:cubicBezTo>
                  <a:cubicBezTo>
                    <a:pt x="155" y="265"/>
                    <a:pt x="158" y="267"/>
                    <a:pt x="161" y="267"/>
                  </a:cubicBezTo>
                  <a:cubicBezTo>
                    <a:pt x="164" y="267"/>
                    <a:pt x="166" y="265"/>
                    <a:pt x="168" y="263"/>
                  </a:cubicBezTo>
                  <a:cubicBezTo>
                    <a:pt x="318" y="103"/>
                    <a:pt x="318" y="103"/>
                    <a:pt x="318" y="103"/>
                  </a:cubicBezTo>
                  <a:cubicBezTo>
                    <a:pt x="321" y="100"/>
                    <a:pt x="322" y="95"/>
                    <a:pt x="320" y="91"/>
                  </a:cubicBezTo>
                  <a:close/>
                  <a:moveTo>
                    <a:pt x="214" y="107"/>
                  </a:moveTo>
                  <a:cubicBezTo>
                    <a:pt x="161" y="229"/>
                    <a:pt x="161" y="229"/>
                    <a:pt x="161" y="229"/>
                  </a:cubicBezTo>
                  <a:cubicBezTo>
                    <a:pt x="108" y="107"/>
                    <a:pt x="108" y="107"/>
                    <a:pt x="108" y="107"/>
                  </a:cubicBezTo>
                  <a:lnTo>
                    <a:pt x="214" y="107"/>
                  </a:lnTo>
                  <a:close/>
                  <a:moveTo>
                    <a:pt x="118" y="85"/>
                  </a:moveTo>
                  <a:cubicBezTo>
                    <a:pt x="161" y="28"/>
                    <a:pt x="161" y="28"/>
                    <a:pt x="161" y="28"/>
                  </a:cubicBezTo>
                  <a:cubicBezTo>
                    <a:pt x="203" y="85"/>
                    <a:pt x="203" y="85"/>
                    <a:pt x="203" y="85"/>
                  </a:cubicBezTo>
                  <a:lnTo>
                    <a:pt x="118" y="85"/>
                  </a:lnTo>
                  <a:close/>
                  <a:moveTo>
                    <a:pt x="185" y="21"/>
                  </a:moveTo>
                  <a:cubicBezTo>
                    <a:pt x="251" y="21"/>
                    <a:pt x="251" y="21"/>
                    <a:pt x="251" y="21"/>
                  </a:cubicBezTo>
                  <a:cubicBezTo>
                    <a:pt x="226" y="78"/>
                    <a:pt x="226" y="78"/>
                    <a:pt x="226" y="78"/>
                  </a:cubicBezTo>
                  <a:lnTo>
                    <a:pt x="185" y="21"/>
                  </a:lnTo>
                  <a:close/>
                  <a:moveTo>
                    <a:pt x="95" y="78"/>
                  </a:moveTo>
                  <a:cubicBezTo>
                    <a:pt x="71" y="21"/>
                    <a:pt x="71" y="21"/>
                    <a:pt x="71" y="21"/>
                  </a:cubicBezTo>
                  <a:cubicBezTo>
                    <a:pt x="137" y="21"/>
                    <a:pt x="137" y="21"/>
                    <a:pt x="137" y="21"/>
                  </a:cubicBezTo>
                  <a:lnTo>
                    <a:pt x="95" y="78"/>
                  </a:lnTo>
                  <a:close/>
                  <a:moveTo>
                    <a:pt x="76" y="85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54" y="35"/>
                    <a:pt x="54" y="35"/>
                    <a:pt x="54" y="35"/>
                  </a:cubicBezTo>
                  <a:lnTo>
                    <a:pt x="76" y="85"/>
                  </a:lnTo>
                  <a:close/>
                  <a:moveTo>
                    <a:pt x="85" y="107"/>
                  </a:moveTo>
                  <a:cubicBezTo>
                    <a:pt x="129" y="207"/>
                    <a:pt x="129" y="207"/>
                    <a:pt x="129" y="207"/>
                  </a:cubicBezTo>
                  <a:cubicBezTo>
                    <a:pt x="36" y="107"/>
                    <a:pt x="36" y="107"/>
                    <a:pt x="36" y="107"/>
                  </a:cubicBezTo>
                  <a:lnTo>
                    <a:pt x="85" y="107"/>
                  </a:lnTo>
                  <a:close/>
                  <a:moveTo>
                    <a:pt x="236" y="107"/>
                  </a:moveTo>
                  <a:cubicBezTo>
                    <a:pt x="285" y="107"/>
                    <a:pt x="285" y="107"/>
                    <a:pt x="285" y="107"/>
                  </a:cubicBezTo>
                  <a:cubicBezTo>
                    <a:pt x="192" y="207"/>
                    <a:pt x="192" y="207"/>
                    <a:pt x="192" y="207"/>
                  </a:cubicBezTo>
                  <a:lnTo>
                    <a:pt x="236" y="107"/>
                  </a:lnTo>
                  <a:close/>
                  <a:moveTo>
                    <a:pt x="245" y="85"/>
                  </a:moveTo>
                  <a:cubicBezTo>
                    <a:pt x="267" y="35"/>
                    <a:pt x="267" y="35"/>
                    <a:pt x="267" y="35"/>
                  </a:cubicBezTo>
                  <a:cubicBezTo>
                    <a:pt x="293" y="85"/>
                    <a:pt x="293" y="85"/>
                    <a:pt x="293" y="85"/>
                  </a:cubicBezTo>
                  <a:lnTo>
                    <a:pt x="24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8C0BBF02-9FBD-A443-9058-5998B95734EF}"/>
              </a:ext>
            </a:extLst>
          </p:cNvPr>
          <p:cNvSpPr/>
          <p:nvPr/>
        </p:nvSpPr>
        <p:spPr>
          <a:xfrm>
            <a:off x="403228" y="193949"/>
            <a:ext cx="11173217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3600" dirty="0">
                <a:solidFill>
                  <a:sysClr val="windowText" lastClr="000000"/>
                </a:solidFill>
              </a:rPr>
              <a:t>W7 </a:t>
            </a:r>
            <a:r>
              <a:rPr lang="en-GB" sz="3600" dirty="0" err="1">
                <a:solidFill>
                  <a:sysClr val="windowText" lastClr="000000"/>
                </a:solidFill>
              </a:rPr>
              <a:t>Ironhack</a:t>
            </a:r>
            <a:r>
              <a:rPr lang="en-GB" sz="3600" dirty="0">
                <a:solidFill>
                  <a:sysClr val="windowText" lastClr="000000"/>
                </a:solidFill>
              </a:rPr>
              <a:t> – Diamond pricing competition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77F559-5D5F-AB4B-BB34-1B777AD5FAA1}"/>
              </a:ext>
            </a:extLst>
          </p:cNvPr>
          <p:cNvSpPr/>
          <p:nvPr/>
        </p:nvSpPr>
        <p:spPr>
          <a:xfrm>
            <a:off x="487065" y="863294"/>
            <a:ext cx="11309360" cy="378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GB" sz="1600" b="1" dirty="0">
                <a:solidFill>
                  <a:schemeClr val="bg1"/>
                </a:solidFill>
              </a:rPr>
              <a:t>Cleaning data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C0896D-9D63-BF44-92AC-66D9439F4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65" y="1611076"/>
            <a:ext cx="3484514" cy="1471906"/>
          </a:xfrm>
          <a:prstGeom prst="rect">
            <a:avLst/>
          </a:prstGeom>
        </p:spPr>
      </p:pic>
      <p:sp>
        <p:nvSpPr>
          <p:cNvPr id="18" name="Triángulo 17">
            <a:extLst>
              <a:ext uri="{FF2B5EF4-FFF2-40B4-BE49-F238E27FC236}">
                <a16:creationId xmlns:a16="http://schemas.microsoft.com/office/drawing/2014/main" id="{30E280AF-36C8-6C47-9963-E7A260712DFF}"/>
              </a:ext>
            </a:extLst>
          </p:cNvPr>
          <p:cNvSpPr/>
          <p:nvPr/>
        </p:nvSpPr>
        <p:spPr>
          <a:xfrm rot="5400000" flipH="1">
            <a:off x="3882406" y="2271462"/>
            <a:ext cx="748144" cy="151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0F66516-9DB4-5349-B261-707B18146FFB}"/>
              </a:ext>
            </a:extLst>
          </p:cNvPr>
          <p:cNvSpPr/>
          <p:nvPr/>
        </p:nvSpPr>
        <p:spPr>
          <a:xfrm>
            <a:off x="403229" y="1308810"/>
            <a:ext cx="3519813" cy="194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ysClr val="windowText" lastClr="000000"/>
                </a:solidFill>
              </a:rPr>
              <a:t>Original data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273D98-0BDF-2B46-B0EA-B5015CA67468}"/>
              </a:ext>
            </a:extLst>
          </p:cNvPr>
          <p:cNvSpPr/>
          <p:nvPr/>
        </p:nvSpPr>
        <p:spPr>
          <a:xfrm>
            <a:off x="4452666" y="1308810"/>
            <a:ext cx="2736001" cy="194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ysClr val="windowText" lastClr="000000"/>
                </a:solidFill>
              </a:rPr>
              <a:t>Cleaned data – first iteration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4A9FE29-0CB9-1A46-AA6A-1A8DD10FF8C5}"/>
              </a:ext>
            </a:extLst>
          </p:cNvPr>
          <p:cNvSpPr/>
          <p:nvPr/>
        </p:nvSpPr>
        <p:spPr>
          <a:xfrm>
            <a:off x="4452667" y="1524292"/>
            <a:ext cx="2736000" cy="1645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17E90440-226F-8D42-867C-90E1E86EB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052" y="1611076"/>
            <a:ext cx="2544401" cy="1471906"/>
          </a:xfrm>
          <a:prstGeom prst="rect">
            <a:avLst/>
          </a:prstGeom>
        </p:spPr>
      </p:pic>
      <p:sp>
        <p:nvSpPr>
          <p:cNvPr id="35" name="Triángulo 34">
            <a:extLst>
              <a:ext uri="{FF2B5EF4-FFF2-40B4-BE49-F238E27FC236}">
                <a16:creationId xmlns:a16="http://schemas.microsoft.com/office/drawing/2014/main" id="{723954C0-6578-794B-B326-1BB225F02B26}"/>
              </a:ext>
            </a:extLst>
          </p:cNvPr>
          <p:cNvSpPr/>
          <p:nvPr/>
        </p:nvSpPr>
        <p:spPr>
          <a:xfrm rot="5400000" flipH="1">
            <a:off x="7010784" y="2271462"/>
            <a:ext cx="748144" cy="151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FA37831-8F31-AD49-959B-F100BF9C304B}"/>
              </a:ext>
            </a:extLst>
          </p:cNvPr>
          <p:cNvSpPr/>
          <p:nvPr/>
        </p:nvSpPr>
        <p:spPr>
          <a:xfrm>
            <a:off x="7581043" y="1308810"/>
            <a:ext cx="2736001" cy="194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ysClr val="windowText" lastClr="000000"/>
                </a:solidFill>
              </a:rPr>
              <a:t>Cleaned data – second iteration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C5B44E8-908F-0049-9843-8451A313AD42}"/>
              </a:ext>
            </a:extLst>
          </p:cNvPr>
          <p:cNvSpPr/>
          <p:nvPr/>
        </p:nvSpPr>
        <p:spPr>
          <a:xfrm>
            <a:off x="7581044" y="1524292"/>
            <a:ext cx="3996000" cy="1645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80078AFA-9174-DC45-923C-625C8DB730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124" y="1611076"/>
            <a:ext cx="3807565" cy="1471906"/>
          </a:xfrm>
          <a:prstGeom prst="rect">
            <a:avLst/>
          </a:prstGeom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69A1C9DE-D70D-194F-B409-7358CFA3F561}"/>
              </a:ext>
            </a:extLst>
          </p:cNvPr>
          <p:cNvSpPr>
            <a:spLocks noChangeAspect="1"/>
          </p:cNvSpPr>
          <p:nvPr/>
        </p:nvSpPr>
        <p:spPr>
          <a:xfrm>
            <a:off x="398356" y="877735"/>
            <a:ext cx="349200" cy="34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7A8C4A5-D815-1143-A8B7-4D308BF02A95}"/>
              </a:ext>
            </a:extLst>
          </p:cNvPr>
          <p:cNvSpPr/>
          <p:nvPr/>
        </p:nvSpPr>
        <p:spPr>
          <a:xfrm>
            <a:off x="487065" y="4194583"/>
            <a:ext cx="11309360" cy="37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GB" sz="1600" b="1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16884D3-86FE-B341-9D9B-0C76246D8FF1}"/>
              </a:ext>
            </a:extLst>
          </p:cNvPr>
          <p:cNvSpPr>
            <a:spLocks noChangeAspect="1"/>
          </p:cNvSpPr>
          <p:nvPr/>
        </p:nvSpPr>
        <p:spPr>
          <a:xfrm>
            <a:off x="398356" y="4209024"/>
            <a:ext cx="349200" cy="34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04DFF96-F394-EB47-A1CC-0DF88CEAF359}"/>
              </a:ext>
            </a:extLst>
          </p:cNvPr>
          <p:cNvSpPr/>
          <p:nvPr/>
        </p:nvSpPr>
        <p:spPr>
          <a:xfrm>
            <a:off x="4749941" y="3250460"/>
            <a:ext cx="2348340" cy="246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Drop columns with high correlation </a:t>
            </a:r>
          </a:p>
        </p:txBody>
      </p:sp>
      <p:grpSp>
        <p:nvGrpSpPr>
          <p:cNvPr id="46" name="Group 226">
            <a:extLst>
              <a:ext uri="{FF2B5EF4-FFF2-40B4-BE49-F238E27FC236}">
                <a16:creationId xmlns:a16="http://schemas.microsoft.com/office/drawing/2014/main" id="{74535DC7-1CA7-0B43-B3BD-1C4383F1E2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52666" y="3556773"/>
            <a:ext cx="250803" cy="250803"/>
            <a:chOff x="2710" y="770"/>
            <a:chExt cx="340" cy="340"/>
          </a:xfrm>
          <a:solidFill>
            <a:schemeClr val="accent3"/>
          </a:solidFill>
        </p:grpSpPr>
        <p:sp>
          <p:nvSpPr>
            <p:cNvPr id="47" name="Freeform 227">
              <a:extLst>
                <a:ext uri="{FF2B5EF4-FFF2-40B4-BE49-F238E27FC236}">
                  <a16:creationId xmlns:a16="http://schemas.microsoft.com/office/drawing/2014/main" id="{F9F19527-A17D-8D4D-99CA-3D4739B45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77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228">
              <a:extLst>
                <a:ext uri="{FF2B5EF4-FFF2-40B4-BE49-F238E27FC236}">
                  <a16:creationId xmlns:a16="http://schemas.microsoft.com/office/drawing/2014/main" id="{1874F5E8-F8FD-474A-A592-549C685F4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3" y="869"/>
              <a:ext cx="214" cy="177"/>
            </a:xfrm>
            <a:custGeom>
              <a:avLst/>
              <a:gdLst>
                <a:gd name="T0" fmla="*/ 320 w 322"/>
                <a:gd name="T1" fmla="*/ 91 h 267"/>
                <a:gd name="T2" fmla="*/ 277 w 322"/>
                <a:gd name="T3" fmla="*/ 6 h 267"/>
                <a:gd name="T4" fmla="*/ 267 w 322"/>
                <a:gd name="T5" fmla="*/ 0 h 267"/>
                <a:gd name="T6" fmla="*/ 54 w 322"/>
                <a:gd name="T7" fmla="*/ 0 h 267"/>
                <a:gd name="T8" fmla="*/ 44 w 322"/>
                <a:gd name="T9" fmla="*/ 6 h 267"/>
                <a:gd name="T10" fmla="*/ 2 w 322"/>
                <a:gd name="T11" fmla="*/ 91 h 267"/>
                <a:gd name="T12" fmla="*/ 4 w 322"/>
                <a:gd name="T13" fmla="*/ 103 h 267"/>
                <a:gd name="T14" fmla="*/ 153 w 322"/>
                <a:gd name="T15" fmla="*/ 263 h 267"/>
                <a:gd name="T16" fmla="*/ 161 w 322"/>
                <a:gd name="T17" fmla="*/ 267 h 267"/>
                <a:gd name="T18" fmla="*/ 168 w 322"/>
                <a:gd name="T19" fmla="*/ 263 h 267"/>
                <a:gd name="T20" fmla="*/ 318 w 322"/>
                <a:gd name="T21" fmla="*/ 103 h 267"/>
                <a:gd name="T22" fmla="*/ 320 w 322"/>
                <a:gd name="T23" fmla="*/ 91 h 267"/>
                <a:gd name="T24" fmla="*/ 214 w 322"/>
                <a:gd name="T25" fmla="*/ 107 h 267"/>
                <a:gd name="T26" fmla="*/ 161 w 322"/>
                <a:gd name="T27" fmla="*/ 229 h 267"/>
                <a:gd name="T28" fmla="*/ 108 w 322"/>
                <a:gd name="T29" fmla="*/ 107 h 267"/>
                <a:gd name="T30" fmla="*/ 214 w 322"/>
                <a:gd name="T31" fmla="*/ 107 h 267"/>
                <a:gd name="T32" fmla="*/ 118 w 322"/>
                <a:gd name="T33" fmla="*/ 85 h 267"/>
                <a:gd name="T34" fmla="*/ 161 w 322"/>
                <a:gd name="T35" fmla="*/ 28 h 267"/>
                <a:gd name="T36" fmla="*/ 203 w 322"/>
                <a:gd name="T37" fmla="*/ 85 h 267"/>
                <a:gd name="T38" fmla="*/ 118 w 322"/>
                <a:gd name="T39" fmla="*/ 85 h 267"/>
                <a:gd name="T40" fmla="*/ 185 w 322"/>
                <a:gd name="T41" fmla="*/ 21 h 267"/>
                <a:gd name="T42" fmla="*/ 251 w 322"/>
                <a:gd name="T43" fmla="*/ 21 h 267"/>
                <a:gd name="T44" fmla="*/ 226 w 322"/>
                <a:gd name="T45" fmla="*/ 78 h 267"/>
                <a:gd name="T46" fmla="*/ 185 w 322"/>
                <a:gd name="T47" fmla="*/ 21 h 267"/>
                <a:gd name="T48" fmla="*/ 95 w 322"/>
                <a:gd name="T49" fmla="*/ 78 h 267"/>
                <a:gd name="T50" fmla="*/ 71 w 322"/>
                <a:gd name="T51" fmla="*/ 21 h 267"/>
                <a:gd name="T52" fmla="*/ 137 w 322"/>
                <a:gd name="T53" fmla="*/ 21 h 267"/>
                <a:gd name="T54" fmla="*/ 95 w 322"/>
                <a:gd name="T55" fmla="*/ 78 h 267"/>
                <a:gd name="T56" fmla="*/ 76 w 322"/>
                <a:gd name="T57" fmla="*/ 85 h 267"/>
                <a:gd name="T58" fmla="*/ 29 w 322"/>
                <a:gd name="T59" fmla="*/ 85 h 267"/>
                <a:gd name="T60" fmla="*/ 54 w 322"/>
                <a:gd name="T61" fmla="*/ 35 h 267"/>
                <a:gd name="T62" fmla="*/ 76 w 322"/>
                <a:gd name="T63" fmla="*/ 85 h 267"/>
                <a:gd name="T64" fmla="*/ 85 w 322"/>
                <a:gd name="T65" fmla="*/ 107 h 267"/>
                <a:gd name="T66" fmla="*/ 129 w 322"/>
                <a:gd name="T67" fmla="*/ 207 h 267"/>
                <a:gd name="T68" fmla="*/ 36 w 322"/>
                <a:gd name="T69" fmla="*/ 107 h 267"/>
                <a:gd name="T70" fmla="*/ 85 w 322"/>
                <a:gd name="T71" fmla="*/ 107 h 267"/>
                <a:gd name="T72" fmla="*/ 236 w 322"/>
                <a:gd name="T73" fmla="*/ 107 h 267"/>
                <a:gd name="T74" fmla="*/ 285 w 322"/>
                <a:gd name="T75" fmla="*/ 107 h 267"/>
                <a:gd name="T76" fmla="*/ 192 w 322"/>
                <a:gd name="T77" fmla="*/ 207 h 267"/>
                <a:gd name="T78" fmla="*/ 236 w 322"/>
                <a:gd name="T79" fmla="*/ 107 h 267"/>
                <a:gd name="T80" fmla="*/ 245 w 322"/>
                <a:gd name="T81" fmla="*/ 85 h 267"/>
                <a:gd name="T82" fmla="*/ 267 w 322"/>
                <a:gd name="T83" fmla="*/ 35 h 267"/>
                <a:gd name="T84" fmla="*/ 293 w 322"/>
                <a:gd name="T85" fmla="*/ 85 h 267"/>
                <a:gd name="T86" fmla="*/ 245 w 322"/>
                <a:gd name="T87" fmla="*/ 8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267">
                  <a:moveTo>
                    <a:pt x="320" y="91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5" y="2"/>
                    <a:pt x="271" y="0"/>
                    <a:pt x="2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2"/>
                    <a:pt x="44" y="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5"/>
                    <a:pt x="0" y="100"/>
                    <a:pt x="4" y="103"/>
                  </a:cubicBezTo>
                  <a:cubicBezTo>
                    <a:pt x="153" y="263"/>
                    <a:pt x="153" y="263"/>
                    <a:pt x="153" y="263"/>
                  </a:cubicBezTo>
                  <a:cubicBezTo>
                    <a:pt x="155" y="265"/>
                    <a:pt x="158" y="267"/>
                    <a:pt x="161" y="267"/>
                  </a:cubicBezTo>
                  <a:cubicBezTo>
                    <a:pt x="164" y="267"/>
                    <a:pt x="166" y="265"/>
                    <a:pt x="168" y="263"/>
                  </a:cubicBezTo>
                  <a:cubicBezTo>
                    <a:pt x="318" y="103"/>
                    <a:pt x="318" y="103"/>
                    <a:pt x="318" y="103"/>
                  </a:cubicBezTo>
                  <a:cubicBezTo>
                    <a:pt x="321" y="100"/>
                    <a:pt x="322" y="95"/>
                    <a:pt x="320" y="91"/>
                  </a:cubicBezTo>
                  <a:close/>
                  <a:moveTo>
                    <a:pt x="214" y="107"/>
                  </a:moveTo>
                  <a:cubicBezTo>
                    <a:pt x="161" y="229"/>
                    <a:pt x="161" y="229"/>
                    <a:pt x="161" y="229"/>
                  </a:cubicBezTo>
                  <a:cubicBezTo>
                    <a:pt x="108" y="107"/>
                    <a:pt x="108" y="107"/>
                    <a:pt x="108" y="107"/>
                  </a:cubicBezTo>
                  <a:lnTo>
                    <a:pt x="214" y="107"/>
                  </a:lnTo>
                  <a:close/>
                  <a:moveTo>
                    <a:pt x="118" y="85"/>
                  </a:moveTo>
                  <a:cubicBezTo>
                    <a:pt x="161" y="28"/>
                    <a:pt x="161" y="28"/>
                    <a:pt x="161" y="28"/>
                  </a:cubicBezTo>
                  <a:cubicBezTo>
                    <a:pt x="203" y="85"/>
                    <a:pt x="203" y="85"/>
                    <a:pt x="203" y="85"/>
                  </a:cubicBezTo>
                  <a:lnTo>
                    <a:pt x="118" y="85"/>
                  </a:lnTo>
                  <a:close/>
                  <a:moveTo>
                    <a:pt x="185" y="21"/>
                  </a:moveTo>
                  <a:cubicBezTo>
                    <a:pt x="251" y="21"/>
                    <a:pt x="251" y="21"/>
                    <a:pt x="251" y="21"/>
                  </a:cubicBezTo>
                  <a:cubicBezTo>
                    <a:pt x="226" y="78"/>
                    <a:pt x="226" y="78"/>
                    <a:pt x="226" y="78"/>
                  </a:cubicBezTo>
                  <a:lnTo>
                    <a:pt x="185" y="21"/>
                  </a:lnTo>
                  <a:close/>
                  <a:moveTo>
                    <a:pt x="95" y="78"/>
                  </a:moveTo>
                  <a:cubicBezTo>
                    <a:pt x="71" y="21"/>
                    <a:pt x="71" y="21"/>
                    <a:pt x="71" y="21"/>
                  </a:cubicBezTo>
                  <a:cubicBezTo>
                    <a:pt x="137" y="21"/>
                    <a:pt x="137" y="21"/>
                    <a:pt x="137" y="21"/>
                  </a:cubicBezTo>
                  <a:lnTo>
                    <a:pt x="95" y="78"/>
                  </a:lnTo>
                  <a:close/>
                  <a:moveTo>
                    <a:pt x="76" y="85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54" y="35"/>
                    <a:pt x="54" y="35"/>
                    <a:pt x="54" y="35"/>
                  </a:cubicBezTo>
                  <a:lnTo>
                    <a:pt x="76" y="85"/>
                  </a:lnTo>
                  <a:close/>
                  <a:moveTo>
                    <a:pt x="85" y="107"/>
                  </a:moveTo>
                  <a:cubicBezTo>
                    <a:pt x="129" y="207"/>
                    <a:pt x="129" y="207"/>
                    <a:pt x="129" y="207"/>
                  </a:cubicBezTo>
                  <a:cubicBezTo>
                    <a:pt x="36" y="107"/>
                    <a:pt x="36" y="107"/>
                    <a:pt x="36" y="107"/>
                  </a:cubicBezTo>
                  <a:lnTo>
                    <a:pt x="85" y="107"/>
                  </a:lnTo>
                  <a:close/>
                  <a:moveTo>
                    <a:pt x="236" y="107"/>
                  </a:moveTo>
                  <a:cubicBezTo>
                    <a:pt x="285" y="107"/>
                    <a:pt x="285" y="107"/>
                    <a:pt x="285" y="107"/>
                  </a:cubicBezTo>
                  <a:cubicBezTo>
                    <a:pt x="192" y="207"/>
                    <a:pt x="192" y="207"/>
                    <a:pt x="192" y="207"/>
                  </a:cubicBezTo>
                  <a:lnTo>
                    <a:pt x="236" y="107"/>
                  </a:lnTo>
                  <a:close/>
                  <a:moveTo>
                    <a:pt x="245" y="85"/>
                  </a:moveTo>
                  <a:cubicBezTo>
                    <a:pt x="267" y="35"/>
                    <a:pt x="267" y="35"/>
                    <a:pt x="267" y="35"/>
                  </a:cubicBezTo>
                  <a:cubicBezTo>
                    <a:pt x="293" y="85"/>
                    <a:pt x="293" y="85"/>
                    <a:pt x="293" y="85"/>
                  </a:cubicBezTo>
                  <a:lnTo>
                    <a:pt x="24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1D5ED5F-6F48-EB4E-A16D-4E771DA8D0FA}"/>
              </a:ext>
            </a:extLst>
          </p:cNvPr>
          <p:cNvSpPr/>
          <p:nvPr/>
        </p:nvSpPr>
        <p:spPr>
          <a:xfrm>
            <a:off x="4749941" y="3561423"/>
            <a:ext cx="2438726" cy="20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Convert categorical columns to ordinal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‘Cut’ </a:t>
            </a:r>
            <a:r>
              <a:rPr lang="en-GB" sz="1100" dirty="0">
                <a:solidFill>
                  <a:schemeClr val="tx1"/>
                </a:solidFill>
                <a:sym typeface="Wingdings" pitchFamily="2" charset="2"/>
              </a:rPr>
              <a:t> label encoder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sym typeface="Wingdings" pitchFamily="2" charset="2"/>
              </a:rPr>
              <a:t>‘</a:t>
            </a:r>
            <a:r>
              <a:rPr lang="en-GB" sz="1100" dirty="0" err="1">
                <a:solidFill>
                  <a:schemeClr val="tx1"/>
                </a:solidFill>
                <a:sym typeface="Wingdings" pitchFamily="2" charset="2"/>
              </a:rPr>
              <a:t>Color</a:t>
            </a:r>
            <a:r>
              <a:rPr lang="en-GB" sz="1100" dirty="0">
                <a:solidFill>
                  <a:schemeClr val="tx1"/>
                </a:solidFill>
                <a:sym typeface="Wingdings" pitchFamily="2" charset="2"/>
              </a:rPr>
              <a:t>’ and ‘Clarity’  get dummies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50" name="Group 226">
            <a:extLst>
              <a:ext uri="{FF2B5EF4-FFF2-40B4-BE49-F238E27FC236}">
                <a16:creationId xmlns:a16="http://schemas.microsoft.com/office/drawing/2014/main" id="{B59A495D-8ACF-2C45-94CD-A7129E68D1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1043" y="3256550"/>
            <a:ext cx="250803" cy="250803"/>
            <a:chOff x="2710" y="770"/>
            <a:chExt cx="340" cy="340"/>
          </a:xfrm>
          <a:solidFill>
            <a:schemeClr val="accent3"/>
          </a:solidFill>
        </p:grpSpPr>
        <p:sp>
          <p:nvSpPr>
            <p:cNvPr id="51" name="Freeform 227">
              <a:extLst>
                <a:ext uri="{FF2B5EF4-FFF2-40B4-BE49-F238E27FC236}">
                  <a16:creationId xmlns:a16="http://schemas.microsoft.com/office/drawing/2014/main" id="{72C500ED-3E0B-C64B-A2AE-BD2B59D98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77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228">
              <a:extLst>
                <a:ext uri="{FF2B5EF4-FFF2-40B4-BE49-F238E27FC236}">
                  <a16:creationId xmlns:a16="http://schemas.microsoft.com/office/drawing/2014/main" id="{BC9931C5-A60D-FA4E-A903-C06C0161E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3" y="869"/>
              <a:ext cx="214" cy="177"/>
            </a:xfrm>
            <a:custGeom>
              <a:avLst/>
              <a:gdLst>
                <a:gd name="T0" fmla="*/ 320 w 322"/>
                <a:gd name="T1" fmla="*/ 91 h 267"/>
                <a:gd name="T2" fmla="*/ 277 w 322"/>
                <a:gd name="T3" fmla="*/ 6 h 267"/>
                <a:gd name="T4" fmla="*/ 267 w 322"/>
                <a:gd name="T5" fmla="*/ 0 h 267"/>
                <a:gd name="T6" fmla="*/ 54 w 322"/>
                <a:gd name="T7" fmla="*/ 0 h 267"/>
                <a:gd name="T8" fmla="*/ 44 w 322"/>
                <a:gd name="T9" fmla="*/ 6 h 267"/>
                <a:gd name="T10" fmla="*/ 2 w 322"/>
                <a:gd name="T11" fmla="*/ 91 h 267"/>
                <a:gd name="T12" fmla="*/ 4 w 322"/>
                <a:gd name="T13" fmla="*/ 103 h 267"/>
                <a:gd name="T14" fmla="*/ 153 w 322"/>
                <a:gd name="T15" fmla="*/ 263 h 267"/>
                <a:gd name="T16" fmla="*/ 161 w 322"/>
                <a:gd name="T17" fmla="*/ 267 h 267"/>
                <a:gd name="T18" fmla="*/ 168 w 322"/>
                <a:gd name="T19" fmla="*/ 263 h 267"/>
                <a:gd name="T20" fmla="*/ 318 w 322"/>
                <a:gd name="T21" fmla="*/ 103 h 267"/>
                <a:gd name="T22" fmla="*/ 320 w 322"/>
                <a:gd name="T23" fmla="*/ 91 h 267"/>
                <a:gd name="T24" fmla="*/ 214 w 322"/>
                <a:gd name="T25" fmla="*/ 107 h 267"/>
                <a:gd name="T26" fmla="*/ 161 w 322"/>
                <a:gd name="T27" fmla="*/ 229 h 267"/>
                <a:gd name="T28" fmla="*/ 108 w 322"/>
                <a:gd name="T29" fmla="*/ 107 h 267"/>
                <a:gd name="T30" fmla="*/ 214 w 322"/>
                <a:gd name="T31" fmla="*/ 107 h 267"/>
                <a:gd name="T32" fmla="*/ 118 w 322"/>
                <a:gd name="T33" fmla="*/ 85 h 267"/>
                <a:gd name="T34" fmla="*/ 161 w 322"/>
                <a:gd name="T35" fmla="*/ 28 h 267"/>
                <a:gd name="T36" fmla="*/ 203 w 322"/>
                <a:gd name="T37" fmla="*/ 85 h 267"/>
                <a:gd name="T38" fmla="*/ 118 w 322"/>
                <a:gd name="T39" fmla="*/ 85 h 267"/>
                <a:gd name="T40" fmla="*/ 185 w 322"/>
                <a:gd name="T41" fmla="*/ 21 h 267"/>
                <a:gd name="T42" fmla="*/ 251 w 322"/>
                <a:gd name="T43" fmla="*/ 21 h 267"/>
                <a:gd name="T44" fmla="*/ 226 w 322"/>
                <a:gd name="T45" fmla="*/ 78 h 267"/>
                <a:gd name="T46" fmla="*/ 185 w 322"/>
                <a:gd name="T47" fmla="*/ 21 h 267"/>
                <a:gd name="T48" fmla="*/ 95 w 322"/>
                <a:gd name="T49" fmla="*/ 78 h 267"/>
                <a:gd name="T50" fmla="*/ 71 w 322"/>
                <a:gd name="T51" fmla="*/ 21 h 267"/>
                <a:gd name="T52" fmla="*/ 137 w 322"/>
                <a:gd name="T53" fmla="*/ 21 h 267"/>
                <a:gd name="T54" fmla="*/ 95 w 322"/>
                <a:gd name="T55" fmla="*/ 78 h 267"/>
                <a:gd name="T56" fmla="*/ 76 w 322"/>
                <a:gd name="T57" fmla="*/ 85 h 267"/>
                <a:gd name="T58" fmla="*/ 29 w 322"/>
                <a:gd name="T59" fmla="*/ 85 h 267"/>
                <a:gd name="T60" fmla="*/ 54 w 322"/>
                <a:gd name="T61" fmla="*/ 35 h 267"/>
                <a:gd name="T62" fmla="*/ 76 w 322"/>
                <a:gd name="T63" fmla="*/ 85 h 267"/>
                <a:gd name="T64" fmla="*/ 85 w 322"/>
                <a:gd name="T65" fmla="*/ 107 h 267"/>
                <a:gd name="T66" fmla="*/ 129 w 322"/>
                <a:gd name="T67" fmla="*/ 207 h 267"/>
                <a:gd name="T68" fmla="*/ 36 w 322"/>
                <a:gd name="T69" fmla="*/ 107 h 267"/>
                <a:gd name="T70" fmla="*/ 85 w 322"/>
                <a:gd name="T71" fmla="*/ 107 h 267"/>
                <a:gd name="T72" fmla="*/ 236 w 322"/>
                <a:gd name="T73" fmla="*/ 107 h 267"/>
                <a:gd name="T74" fmla="*/ 285 w 322"/>
                <a:gd name="T75" fmla="*/ 107 h 267"/>
                <a:gd name="T76" fmla="*/ 192 w 322"/>
                <a:gd name="T77" fmla="*/ 207 h 267"/>
                <a:gd name="T78" fmla="*/ 236 w 322"/>
                <a:gd name="T79" fmla="*/ 107 h 267"/>
                <a:gd name="T80" fmla="*/ 245 w 322"/>
                <a:gd name="T81" fmla="*/ 85 h 267"/>
                <a:gd name="T82" fmla="*/ 267 w 322"/>
                <a:gd name="T83" fmla="*/ 35 h 267"/>
                <a:gd name="T84" fmla="*/ 293 w 322"/>
                <a:gd name="T85" fmla="*/ 85 h 267"/>
                <a:gd name="T86" fmla="*/ 245 w 322"/>
                <a:gd name="T87" fmla="*/ 8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267">
                  <a:moveTo>
                    <a:pt x="320" y="91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5" y="2"/>
                    <a:pt x="271" y="0"/>
                    <a:pt x="2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2"/>
                    <a:pt x="44" y="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5"/>
                    <a:pt x="0" y="100"/>
                    <a:pt x="4" y="103"/>
                  </a:cubicBezTo>
                  <a:cubicBezTo>
                    <a:pt x="153" y="263"/>
                    <a:pt x="153" y="263"/>
                    <a:pt x="153" y="263"/>
                  </a:cubicBezTo>
                  <a:cubicBezTo>
                    <a:pt x="155" y="265"/>
                    <a:pt x="158" y="267"/>
                    <a:pt x="161" y="267"/>
                  </a:cubicBezTo>
                  <a:cubicBezTo>
                    <a:pt x="164" y="267"/>
                    <a:pt x="166" y="265"/>
                    <a:pt x="168" y="263"/>
                  </a:cubicBezTo>
                  <a:cubicBezTo>
                    <a:pt x="318" y="103"/>
                    <a:pt x="318" y="103"/>
                    <a:pt x="318" y="103"/>
                  </a:cubicBezTo>
                  <a:cubicBezTo>
                    <a:pt x="321" y="100"/>
                    <a:pt x="322" y="95"/>
                    <a:pt x="320" y="91"/>
                  </a:cubicBezTo>
                  <a:close/>
                  <a:moveTo>
                    <a:pt x="214" y="107"/>
                  </a:moveTo>
                  <a:cubicBezTo>
                    <a:pt x="161" y="229"/>
                    <a:pt x="161" y="229"/>
                    <a:pt x="161" y="229"/>
                  </a:cubicBezTo>
                  <a:cubicBezTo>
                    <a:pt x="108" y="107"/>
                    <a:pt x="108" y="107"/>
                    <a:pt x="108" y="107"/>
                  </a:cubicBezTo>
                  <a:lnTo>
                    <a:pt x="214" y="107"/>
                  </a:lnTo>
                  <a:close/>
                  <a:moveTo>
                    <a:pt x="118" y="85"/>
                  </a:moveTo>
                  <a:cubicBezTo>
                    <a:pt x="161" y="28"/>
                    <a:pt x="161" y="28"/>
                    <a:pt x="161" y="28"/>
                  </a:cubicBezTo>
                  <a:cubicBezTo>
                    <a:pt x="203" y="85"/>
                    <a:pt x="203" y="85"/>
                    <a:pt x="203" y="85"/>
                  </a:cubicBezTo>
                  <a:lnTo>
                    <a:pt x="118" y="85"/>
                  </a:lnTo>
                  <a:close/>
                  <a:moveTo>
                    <a:pt x="185" y="21"/>
                  </a:moveTo>
                  <a:cubicBezTo>
                    <a:pt x="251" y="21"/>
                    <a:pt x="251" y="21"/>
                    <a:pt x="251" y="21"/>
                  </a:cubicBezTo>
                  <a:cubicBezTo>
                    <a:pt x="226" y="78"/>
                    <a:pt x="226" y="78"/>
                    <a:pt x="226" y="78"/>
                  </a:cubicBezTo>
                  <a:lnTo>
                    <a:pt x="185" y="21"/>
                  </a:lnTo>
                  <a:close/>
                  <a:moveTo>
                    <a:pt x="95" y="78"/>
                  </a:moveTo>
                  <a:cubicBezTo>
                    <a:pt x="71" y="21"/>
                    <a:pt x="71" y="21"/>
                    <a:pt x="71" y="21"/>
                  </a:cubicBezTo>
                  <a:cubicBezTo>
                    <a:pt x="137" y="21"/>
                    <a:pt x="137" y="21"/>
                    <a:pt x="137" y="21"/>
                  </a:cubicBezTo>
                  <a:lnTo>
                    <a:pt x="95" y="78"/>
                  </a:lnTo>
                  <a:close/>
                  <a:moveTo>
                    <a:pt x="76" y="85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54" y="35"/>
                    <a:pt x="54" y="35"/>
                    <a:pt x="54" y="35"/>
                  </a:cubicBezTo>
                  <a:lnTo>
                    <a:pt x="76" y="85"/>
                  </a:lnTo>
                  <a:close/>
                  <a:moveTo>
                    <a:pt x="85" y="107"/>
                  </a:moveTo>
                  <a:cubicBezTo>
                    <a:pt x="129" y="207"/>
                    <a:pt x="129" y="207"/>
                    <a:pt x="129" y="207"/>
                  </a:cubicBezTo>
                  <a:cubicBezTo>
                    <a:pt x="36" y="107"/>
                    <a:pt x="36" y="107"/>
                    <a:pt x="36" y="107"/>
                  </a:cubicBezTo>
                  <a:lnTo>
                    <a:pt x="85" y="107"/>
                  </a:lnTo>
                  <a:close/>
                  <a:moveTo>
                    <a:pt x="236" y="107"/>
                  </a:moveTo>
                  <a:cubicBezTo>
                    <a:pt x="285" y="107"/>
                    <a:pt x="285" y="107"/>
                    <a:pt x="285" y="107"/>
                  </a:cubicBezTo>
                  <a:cubicBezTo>
                    <a:pt x="192" y="207"/>
                    <a:pt x="192" y="207"/>
                    <a:pt x="192" y="207"/>
                  </a:cubicBezTo>
                  <a:lnTo>
                    <a:pt x="236" y="107"/>
                  </a:lnTo>
                  <a:close/>
                  <a:moveTo>
                    <a:pt x="245" y="85"/>
                  </a:moveTo>
                  <a:cubicBezTo>
                    <a:pt x="267" y="35"/>
                    <a:pt x="267" y="35"/>
                    <a:pt x="267" y="35"/>
                  </a:cubicBezTo>
                  <a:cubicBezTo>
                    <a:pt x="293" y="85"/>
                    <a:pt x="293" y="85"/>
                    <a:pt x="293" y="85"/>
                  </a:cubicBezTo>
                  <a:lnTo>
                    <a:pt x="24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DED6EAD-DAAF-2F4D-9EE8-041E0007ECFB}"/>
              </a:ext>
            </a:extLst>
          </p:cNvPr>
          <p:cNvSpPr/>
          <p:nvPr/>
        </p:nvSpPr>
        <p:spPr>
          <a:xfrm>
            <a:off x="7878318" y="3250460"/>
            <a:ext cx="2831102" cy="246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Filling zeros with KNN Imputer [‘x’, ‘y’, ‘z’]</a:t>
            </a:r>
          </a:p>
        </p:txBody>
      </p:sp>
      <p:grpSp>
        <p:nvGrpSpPr>
          <p:cNvPr id="54" name="Group 226">
            <a:extLst>
              <a:ext uri="{FF2B5EF4-FFF2-40B4-BE49-F238E27FC236}">
                <a16:creationId xmlns:a16="http://schemas.microsoft.com/office/drawing/2014/main" id="{467773AD-5859-7C45-9993-7AEA5C55E4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1043" y="3556773"/>
            <a:ext cx="250803" cy="250803"/>
            <a:chOff x="2710" y="770"/>
            <a:chExt cx="340" cy="340"/>
          </a:xfrm>
          <a:solidFill>
            <a:schemeClr val="accent3"/>
          </a:solidFill>
        </p:grpSpPr>
        <p:sp>
          <p:nvSpPr>
            <p:cNvPr id="55" name="Freeform 227">
              <a:extLst>
                <a:ext uri="{FF2B5EF4-FFF2-40B4-BE49-F238E27FC236}">
                  <a16:creationId xmlns:a16="http://schemas.microsoft.com/office/drawing/2014/main" id="{5E29169C-7B68-5547-9DA5-2BDD0225D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0" y="77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228">
              <a:extLst>
                <a:ext uri="{FF2B5EF4-FFF2-40B4-BE49-F238E27FC236}">
                  <a16:creationId xmlns:a16="http://schemas.microsoft.com/office/drawing/2014/main" id="{57E5F3D2-69C7-A84F-A6D2-FEAE4FBC7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3" y="869"/>
              <a:ext cx="214" cy="177"/>
            </a:xfrm>
            <a:custGeom>
              <a:avLst/>
              <a:gdLst>
                <a:gd name="T0" fmla="*/ 320 w 322"/>
                <a:gd name="T1" fmla="*/ 91 h 267"/>
                <a:gd name="T2" fmla="*/ 277 w 322"/>
                <a:gd name="T3" fmla="*/ 6 h 267"/>
                <a:gd name="T4" fmla="*/ 267 w 322"/>
                <a:gd name="T5" fmla="*/ 0 h 267"/>
                <a:gd name="T6" fmla="*/ 54 w 322"/>
                <a:gd name="T7" fmla="*/ 0 h 267"/>
                <a:gd name="T8" fmla="*/ 44 w 322"/>
                <a:gd name="T9" fmla="*/ 6 h 267"/>
                <a:gd name="T10" fmla="*/ 2 w 322"/>
                <a:gd name="T11" fmla="*/ 91 h 267"/>
                <a:gd name="T12" fmla="*/ 4 w 322"/>
                <a:gd name="T13" fmla="*/ 103 h 267"/>
                <a:gd name="T14" fmla="*/ 153 w 322"/>
                <a:gd name="T15" fmla="*/ 263 h 267"/>
                <a:gd name="T16" fmla="*/ 161 w 322"/>
                <a:gd name="T17" fmla="*/ 267 h 267"/>
                <a:gd name="T18" fmla="*/ 168 w 322"/>
                <a:gd name="T19" fmla="*/ 263 h 267"/>
                <a:gd name="T20" fmla="*/ 318 w 322"/>
                <a:gd name="T21" fmla="*/ 103 h 267"/>
                <a:gd name="T22" fmla="*/ 320 w 322"/>
                <a:gd name="T23" fmla="*/ 91 h 267"/>
                <a:gd name="T24" fmla="*/ 214 w 322"/>
                <a:gd name="T25" fmla="*/ 107 h 267"/>
                <a:gd name="T26" fmla="*/ 161 w 322"/>
                <a:gd name="T27" fmla="*/ 229 h 267"/>
                <a:gd name="T28" fmla="*/ 108 w 322"/>
                <a:gd name="T29" fmla="*/ 107 h 267"/>
                <a:gd name="T30" fmla="*/ 214 w 322"/>
                <a:gd name="T31" fmla="*/ 107 h 267"/>
                <a:gd name="T32" fmla="*/ 118 w 322"/>
                <a:gd name="T33" fmla="*/ 85 h 267"/>
                <a:gd name="T34" fmla="*/ 161 w 322"/>
                <a:gd name="T35" fmla="*/ 28 h 267"/>
                <a:gd name="T36" fmla="*/ 203 w 322"/>
                <a:gd name="T37" fmla="*/ 85 h 267"/>
                <a:gd name="T38" fmla="*/ 118 w 322"/>
                <a:gd name="T39" fmla="*/ 85 h 267"/>
                <a:gd name="T40" fmla="*/ 185 w 322"/>
                <a:gd name="T41" fmla="*/ 21 h 267"/>
                <a:gd name="T42" fmla="*/ 251 w 322"/>
                <a:gd name="T43" fmla="*/ 21 h 267"/>
                <a:gd name="T44" fmla="*/ 226 w 322"/>
                <a:gd name="T45" fmla="*/ 78 h 267"/>
                <a:gd name="T46" fmla="*/ 185 w 322"/>
                <a:gd name="T47" fmla="*/ 21 h 267"/>
                <a:gd name="T48" fmla="*/ 95 w 322"/>
                <a:gd name="T49" fmla="*/ 78 h 267"/>
                <a:gd name="T50" fmla="*/ 71 w 322"/>
                <a:gd name="T51" fmla="*/ 21 h 267"/>
                <a:gd name="T52" fmla="*/ 137 w 322"/>
                <a:gd name="T53" fmla="*/ 21 h 267"/>
                <a:gd name="T54" fmla="*/ 95 w 322"/>
                <a:gd name="T55" fmla="*/ 78 h 267"/>
                <a:gd name="T56" fmla="*/ 76 w 322"/>
                <a:gd name="T57" fmla="*/ 85 h 267"/>
                <a:gd name="T58" fmla="*/ 29 w 322"/>
                <a:gd name="T59" fmla="*/ 85 h 267"/>
                <a:gd name="T60" fmla="*/ 54 w 322"/>
                <a:gd name="T61" fmla="*/ 35 h 267"/>
                <a:gd name="T62" fmla="*/ 76 w 322"/>
                <a:gd name="T63" fmla="*/ 85 h 267"/>
                <a:gd name="T64" fmla="*/ 85 w 322"/>
                <a:gd name="T65" fmla="*/ 107 h 267"/>
                <a:gd name="T66" fmla="*/ 129 w 322"/>
                <a:gd name="T67" fmla="*/ 207 h 267"/>
                <a:gd name="T68" fmla="*/ 36 w 322"/>
                <a:gd name="T69" fmla="*/ 107 h 267"/>
                <a:gd name="T70" fmla="*/ 85 w 322"/>
                <a:gd name="T71" fmla="*/ 107 h 267"/>
                <a:gd name="T72" fmla="*/ 236 w 322"/>
                <a:gd name="T73" fmla="*/ 107 h 267"/>
                <a:gd name="T74" fmla="*/ 285 w 322"/>
                <a:gd name="T75" fmla="*/ 107 h 267"/>
                <a:gd name="T76" fmla="*/ 192 w 322"/>
                <a:gd name="T77" fmla="*/ 207 h 267"/>
                <a:gd name="T78" fmla="*/ 236 w 322"/>
                <a:gd name="T79" fmla="*/ 107 h 267"/>
                <a:gd name="T80" fmla="*/ 245 w 322"/>
                <a:gd name="T81" fmla="*/ 85 h 267"/>
                <a:gd name="T82" fmla="*/ 267 w 322"/>
                <a:gd name="T83" fmla="*/ 35 h 267"/>
                <a:gd name="T84" fmla="*/ 293 w 322"/>
                <a:gd name="T85" fmla="*/ 85 h 267"/>
                <a:gd name="T86" fmla="*/ 245 w 322"/>
                <a:gd name="T87" fmla="*/ 8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267">
                  <a:moveTo>
                    <a:pt x="320" y="91"/>
                  </a:moveTo>
                  <a:cubicBezTo>
                    <a:pt x="277" y="6"/>
                    <a:pt x="277" y="6"/>
                    <a:pt x="277" y="6"/>
                  </a:cubicBezTo>
                  <a:cubicBezTo>
                    <a:pt x="275" y="2"/>
                    <a:pt x="271" y="0"/>
                    <a:pt x="2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2"/>
                    <a:pt x="44" y="6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5"/>
                    <a:pt x="0" y="100"/>
                    <a:pt x="4" y="103"/>
                  </a:cubicBezTo>
                  <a:cubicBezTo>
                    <a:pt x="153" y="263"/>
                    <a:pt x="153" y="263"/>
                    <a:pt x="153" y="263"/>
                  </a:cubicBezTo>
                  <a:cubicBezTo>
                    <a:pt x="155" y="265"/>
                    <a:pt x="158" y="267"/>
                    <a:pt x="161" y="267"/>
                  </a:cubicBezTo>
                  <a:cubicBezTo>
                    <a:pt x="164" y="267"/>
                    <a:pt x="166" y="265"/>
                    <a:pt x="168" y="263"/>
                  </a:cubicBezTo>
                  <a:cubicBezTo>
                    <a:pt x="318" y="103"/>
                    <a:pt x="318" y="103"/>
                    <a:pt x="318" y="103"/>
                  </a:cubicBezTo>
                  <a:cubicBezTo>
                    <a:pt x="321" y="100"/>
                    <a:pt x="322" y="95"/>
                    <a:pt x="320" y="91"/>
                  </a:cubicBezTo>
                  <a:close/>
                  <a:moveTo>
                    <a:pt x="214" y="107"/>
                  </a:moveTo>
                  <a:cubicBezTo>
                    <a:pt x="161" y="229"/>
                    <a:pt x="161" y="229"/>
                    <a:pt x="161" y="229"/>
                  </a:cubicBezTo>
                  <a:cubicBezTo>
                    <a:pt x="108" y="107"/>
                    <a:pt x="108" y="107"/>
                    <a:pt x="108" y="107"/>
                  </a:cubicBezTo>
                  <a:lnTo>
                    <a:pt x="214" y="107"/>
                  </a:lnTo>
                  <a:close/>
                  <a:moveTo>
                    <a:pt x="118" y="85"/>
                  </a:moveTo>
                  <a:cubicBezTo>
                    <a:pt x="161" y="28"/>
                    <a:pt x="161" y="28"/>
                    <a:pt x="161" y="28"/>
                  </a:cubicBezTo>
                  <a:cubicBezTo>
                    <a:pt x="203" y="85"/>
                    <a:pt x="203" y="85"/>
                    <a:pt x="203" y="85"/>
                  </a:cubicBezTo>
                  <a:lnTo>
                    <a:pt x="118" y="85"/>
                  </a:lnTo>
                  <a:close/>
                  <a:moveTo>
                    <a:pt x="185" y="21"/>
                  </a:moveTo>
                  <a:cubicBezTo>
                    <a:pt x="251" y="21"/>
                    <a:pt x="251" y="21"/>
                    <a:pt x="251" y="21"/>
                  </a:cubicBezTo>
                  <a:cubicBezTo>
                    <a:pt x="226" y="78"/>
                    <a:pt x="226" y="78"/>
                    <a:pt x="226" y="78"/>
                  </a:cubicBezTo>
                  <a:lnTo>
                    <a:pt x="185" y="21"/>
                  </a:lnTo>
                  <a:close/>
                  <a:moveTo>
                    <a:pt x="95" y="78"/>
                  </a:moveTo>
                  <a:cubicBezTo>
                    <a:pt x="71" y="21"/>
                    <a:pt x="71" y="21"/>
                    <a:pt x="71" y="21"/>
                  </a:cubicBezTo>
                  <a:cubicBezTo>
                    <a:pt x="137" y="21"/>
                    <a:pt x="137" y="21"/>
                    <a:pt x="137" y="21"/>
                  </a:cubicBezTo>
                  <a:lnTo>
                    <a:pt x="95" y="78"/>
                  </a:lnTo>
                  <a:close/>
                  <a:moveTo>
                    <a:pt x="76" y="85"/>
                  </a:moveTo>
                  <a:cubicBezTo>
                    <a:pt x="29" y="85"/>
                    <a:pt x="29" y="85"/>
                    <a:pt x="29" y="85"/>
                  </a:cubicBezTo>
                  <a:cubicBezTo>
                    <a:pt x="54" y="35"/>
                    <a:pt x="54" y="35"/>
                    <a:pt x="54" y="35"/>
                  </a:cubicBezTo>
                  <a:lnTo>
                    <a:pt x="76" y="85"/>
                  </a:lnTo>
                  <a:close/>
                  <a:moveTo>
                    <a:pt x="85" y="107"/>
                  </a:moveTo>
                  <a:cubicBezTo>
                    <a:pt x="129" y="207"/>
                    <a:pt x="129" y="207"/>
                    <a:pt x="129" y="207"/>
                  </a:cubicBezTo>
                  <a:cubicBezTo>
                    <a:pt x="36" y="107"/>
                    <a:pt x="36" y="107"/>
                    <a:pt x="36" y="107"/>
                  </a:cubicBezTo>
                  <a:lnTo>
                    <a:pt x="85" y="107"/>
                  </a:lnTo>
                  <a:close/>
                  <a:moveTo>
                    <a:pt x="236" y="107"/>
                  </a:moveTo>
                  <a:cubicBezTo>
                    <a:pt x="285" y="107"/>
                    <a:pt x="285" y="107"/>
                    <a:pt x="285" y="107"/>
                  </a:cubicBezTo>
                  <a:cubicBezTo>
                    <a:pt x="192" y="207"/>
                    <a:pt x="192" y="207"/>
                    <a:pt x="192" y="207"/>
                  </a:cubicBezTo>
                  <a:lnTo>
                    <a:pt x="236" y="107"/>
                  </a:lnTo>
                  <a:close/>
                  <a:moveTo>
                    <a:pt x="245" y="85"/>
                  </a:moveTo>
                  <a:cubicBezTo>
                    <a:pt x="267" y="35"/>
                    <a:pt x="267" y="35"/>
                    <a:pt x="267" y="35"/>
                  </a:cubicBezTo>
                  <a:cubicBezTo>
                    <a:pt x="293" y="85"/>
                    <a:pt x="293" y="85"/>
                    <a:pt x="293" y="85"/>
                  </a:cubicBezTo>
                  <a:lnTo>
                    <a:pt x="24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D30B8C7-C1EC-E943-86EA-E7D92C4F69FA}"/>
              </a:ext>
            </a:extLst>
          </p:cNvPr>
          <p:cNvSpPr/>
          <p:nvPr/>
        </p:nvSpPr>
        <p:spPr>
          <a:xfrm>
            <a:off x="7878317" y="3561423"/>
            <a:ext cx="3592371" cy="203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Convert categorical columns to ordinal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‘Cut’, </a:t>
            </a:r>
            <a:r>
              <a:rPr lang="en-GB" sz="1100" dirty="0">
                <a:solidFill>
                  <a:schemeClr val="tx1"/>
                </a:solidFill>
                <a:sym typeface="Wingdings" pitchFamily="2" charset="2"/>
              </a:rPr>
              <a:t>‘</a:t>
            </a:r>
            <a:r>
              <a:rPr lang="en-GB" sz="1100" dirty="0" err="1">
                <a:solidFill>
                  <a:schemeClr val="tx1"/>
                </a:solidFill>
                <a:sym typeface="Wingdings" pitchFamily="2" charset="2"/>
              </a:rPr>
              <a:t>Color</a:t>
            </a:r>
            <a:r>
              <a:rPr lang="en-GB" sz="1100" dirty="0">
                <a:solidFill>
                  <a:schemeClr val="tx1"/>
                </a:solidFill>
                <a:sym typeface="Wingdings" pitchFamily="2" charset="2"/>
              </a:rPr>
              <a:t>’ and ‘Clarity’  get dummies, using data from specialized website for ‘</a:t>
            </a:r>
            <a:r>
              <a:rPr lang="en-GB" sz="1100" dirty="0" err="1">
                <a:solidFill>
                  <a:schemeClr val="tx1"/>
                </a:solidFill>
                <a:sym typeface="Wingdings" pitchFamily="2" charset="2"/>
              </a:rPr>
              <a:t>color</a:t>
            </a:r>
            <a:r>
              <a:rPr lang="en-GB" sz="1100" dirty="0">
                <a:solidFill>
                  <a:schemeClr val="tx1"/>
                </a:solidFill>
                <a:sym typeface="Wingdings" pitchFamily="2" charset="2"/>
              </a:rPr>
              <a:t> ‘and ‘clarity’</a:t>
            </a:r>
            <a:endParaRPr lang="en-GB" sz="1100" dirty="0">
              <a:solidFill>
                <a:schemeClr val="tx1"/>
              </a:solidFill>
            </a:endParaRPr>
          </a:p>
          <a:p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CF30D44-66D0-A24D-8D84-6F5F452DF005}"/>
              </a:ext>
            </a:extLst>
          </p:cNvPr>
          <p:cNvSpPr/>
          <p:nvPr/>
        </p:nvSpPr>
        <p:spPr>
          <a:xfrm>
            <a:off x="6682651" y="4646845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MSE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5B045A38-B639-934F-9C0B-28018B93E880}"/>
              </a:ext>
            </a:extLst>
          </p:cNvPr>
          <p:cNvSpPr/>
          <p:nvPr/>
        </p:nvSpPr>
        <p:spPr>
          <a:xfrm>
            <a:off x="4060290" y="4646845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0708617-57F5-5B45-9582-CF82BF2551E5}"/>
              </a:ext>
            </a:extLst>
          </p:cNvPr>
          <p:cNvSpPr/>
          <p:nvPr/>
        </p:nvSpPr>
        <p:spPr>
          <a:xfrm>
            <a:off x="2973285" y="4646845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2D1EB7F-3CBC-7D43-9B63-346AAEF2A17F}"/>
              </a:ext>
            </a:extLst>
          </p:cNvPr>
          <p:cNvCxnSpPr>
            <a:cxnSpLocks/>
          </p:cNvCxnSpPr>
          <p:nvPr/>
        </p:nvCxnSpPr>
        <p:spPr>
          <a:xfrm>
            <a:off x="2973285" y="4899717"/>
            <a:ext cx="958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9169833-71E7-154F-9303-D84019A7F91C}"/>
              </a:ext>
            </a:extLst>
          </p:cNvPr>
          <p:cNvCxnSpPr>
            <a:cxnSpLocks/>
          </p:cNvCxnSpPr>
          <p:nvPr/>
        </p:nvCxnSpPr>
        <p:spPr>
          <a:xfrm>
            <a:off x="4060290" y="4899717"/>
            <a:ext cx="249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230354AE-04E7-4D48-A9B3-9655C6E8C426}"/>
              </a:ext>
            </a:extLst>
          </p:cNvPr>
          <p:cNvCxnSpPr>
            <a:cxnSpLocks/>
          </p:cNvCxnSpPr>
          <p:nvPr/>
        </p:nvCxnSpPr>
        <p:spPr>
          <a:xfrm>
            <a:off x="6682651" y="4899717"/>
            <a:ext cx="506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41625ED-FA87-3A44-B5E0-9B3574923220}"/>
              </a:ext>
            </a:extLst>
          </p:cNvPr>
          <p:cNvSpPr/>
          <p:nvPr/>
        </p:nvSpPr>
        <p:spPr>
          <a:xfrm>
            <a:off x="6682651" y="5973471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0.115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827E74F-BED7-7542-A49E-A93128C04B41}"/>
              </a:ext>
            </a:extLst>
          </p:cNvPr>
          <p:cNvSpPr/>
          <p:nvPr/>
        </p:nvSpPr>
        <p:spPr>
          <a:xfrm>
            <a:off x="4060290" y="5973471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StandardScaler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9EADEEB-7040-C942-9015-F0E84ECE1FFA}"/>
              </a:ext>
            </a:extLst>
          </p:cNvPr>
          <p:cNvSpPr/>
          <p:nvPr/>
        </p:nvSpPr>
        <p:spPr>
          <a:xfrm>
            <a:off x="2973285" y="5973471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Linear </a:t>
            </a:r>
            <a:r>
              <a:rPr lang="en-GB" sz="1100" dirty="0" err="1">
                <a:solidFill>
                  <a:schemeClr val="tx1"/>
                </a:solidFill>
              </a:rPr>
              <a:t>Regr</a:t>
            </a:r>
            <a:r>
              <a:rPr lang="en-GB" sz="1100" dirty="0">
                <a:solidFill>
                  <a:schemeClr val="tx1"/>
                </a:solidFill>
              </a:rPr>
              <a:t>.</a:t>
            </a:r>
          </a:p>
          <a:p>
            <a:r>
              <a:rPr lang="en-GB" sz="1100" dirty="0">
                <a:solidFill>
                  <a:schemeClr val="tx1"/>
                </a:solidFill>
              </a:rPr>
              <a:t>(all variables)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A5DA600-FC3D-844D-BA02-75361B95B983}"/>
              </a:ext>
            </a:extLst>
          </p:cNvPr>
          <p:cNvSpPr/>
          <p:nvPr/>
        </p:nvSpPr>
        <p:spPr>
          <a:xfrm>
            <a:off x="6682651" y="6397324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0.157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96193C2-80CE-ED4D-8016-51909EA64FD6}"/>
              </a:ext>
            </a:extLst>
          </p:cNvPr>
          <p:cNvSpPr/>
          <p:nvPr/>
        </p:nvSpPr>
        <p:spPr>
          <a:xfrm>
            <a:off x="4060290" y="6397324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StandardScaler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D72D9347-D316-7A43-B3DB-9AD4BD5DE392}"/>
              </a:ext>
            </a:extLst>
          </p:cNvPr>
          <p:cNvSpPr/>
          <p:nvPr/>
        </p:nvSpPr>
        <p:spPr>
          <a:xfrm>
            <a:off x="2973285" y="6397324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Linear </a:t>
            </a:r>
            <a:r>
              <a:rPr lang="en-GB" sz="1100" dirty="0" err="1">
                <a:solidFill>
                  <a:schemeClr val="tx1"/>
                </a:solidFill>
              </a:rPr>
              <a:t>Regr</a:t>
            </a:r>
            <a:r>
              <a:rPr lang="en-GB" sz="1100" dirty="0">
                <a:solidFill>
                  <a:schemeClr val="tx1"/>
                </a:solidFill>
              </a:rPr>
              <a:t>.</a:t>
            </a:r>
          </a:p>
          <a:p>
            <a:r>
              <a:rPr lang="en-GB" sz="1100" dirty="0">
                <a:solidFill>
                  <a:schemeClr val="tx1"/>
                </a:solidFill>
              </a:rPr>
              <a:t>(carats)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74F693A-8390-CE46-8615-7A88478FAAF0}"/>
              </a:ext>
            </a:extLst>
          </p:cNvPr>
          <p:cNvSpPr/>
          <p:nvPr/>
        </p:nvSpPr>
        <p:spPr>
          <a:xfrm>
            <a:off x="6682651" y="4935026"/>
            <a:ext cx="506016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0.015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55A543D1-8D55-1647-8F8C-BDB26170DE45}"/>
              </a:ext>
            </a:extLst>
          </p:cNvPr>
          <p:cNvSpPr/>
          <p:nvPr/>
        </p:nvSpPr>
        <p:spPr>
          <a:xfrm>
            <a:off x="4060290" y="4935026"/>
            <a:ext cx="2494346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default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5E702D0-63B7-F745-8F15-F5667F328108}"/>
              </a:ext>
            </a:extLst>
          </p:cNvPr>
          <p:cNvSpPr/>
          <p:nvPr/>
        </p:nvSpPr>
        <p:spPr>
          <a:xfrm>
            <a:off x="2973285" y="4935026"/>
            <a:ext cx="958990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RandomFor</a:t>
            </a:r>
            <a:r>
              <a:rPr lang="en-GB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2218A8D-A7D5-AA42-8CCE-7706CC142327}"/>
              </a:ext>
            </a:extLst>
          </p:cNvPr>
          <p:cNvSpPr/>
          <p:nvPr/>
        </p:nvSpPr>
        <p:spPr>
          <a:xfrm>
            <a:off x="6682651" y="5508673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0.061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8C4D7A06-352D-C24C-8DB3-398BD826CEB1}"/>
              </a:ext>
            </a:extLst>
          </p:cNvPr>
          <p:cNvSpPr/>
          <p:nvPr/>
        </p:nvSpPr>
        <p:spPr>
          <a:xfrm>
            <a:off x="4060290" y="5508673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max_depth</a:t>
            </a:r>
            <a:r>
              <a:rPr lang="en-GB" sz="1100" dirty="0">
                <a:solidFill>
                  <a:schemeClr val="tx1"/>
                </a:solidFill>
              </a:rPr>
              <a:t>=4, </a:t>
            </a:r>
            <a:r>
              <a:rPr lang="en-GB" sz="1100" dirty="0" err="1">
                <a:solidFill>
                  <a:schemeClr val="tx1"/>
                </a:solidFill>
              </a:rPr>
              <a:t>min_samples_leaf</a:t>
            </a:r>
            <a:r>
              <a:rPr lang="en-GB" sz="1100" dirty="0">
                <a:solidFill>
                  <a:schemeClr val="tx1"/>
                </a:solidFill>
              </a:rPr>
              <a:t>=2, </a:t>
            </a:r>
            <a:r>
              <a:rPr lang="en-GB" sz="1100" dirty="0" err="1">
                <a:solidFill>
                  <a:schemeClr val="tx1"/>
                </a:solidFill>
              </a:rPr>
              <a:t>min_samples_split</a:t>
            </a:r>
            <a:r>
              <a:rPr lang="en-GB" sz="1100" dirty="0">
                <a:solidFill>
                  <a:schemeClr val="tx1"/>
                </a:solidFill>
              </a:rPr>
              <a:t>=4, </a:t>
            </a:r>
            <a:r>
              <a:rPr lang="en-GB" sz="1100" dirty="0" err="1">
                <a:solidFill>
                  <a:schemeClr val="tx1"/>
                </a:solidFill>
              </a:rPr>
              <a:t>n_estimators</a:t>
            </a:r>
            <a:r>
              <a:rPr lang="en-GB" sz="1100" dirty="0">
                <a:solidFill>
                  <a:schemeClr val="tx1"/>
                </a:solidFill>
              </a:rPr>
              <a:t>=50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54468822-DC57-0F43-B6AB-4CB4B940B155}"/>
              </a:ext>
            </a:extLst>
          </p:cNvPr>
          <p:cNvSpPr/>
          <p:nvPr/>
        </p:nvSpPr>
        <p:spPr>
          <a:xfrm>
            <a:off x="2973285" y="5508673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Grid Search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5D35399C-1E47-3E44-9EE6-8CD136067BAD}"/>
              </a:ext>
            </a:extLst>
          </p:cNvPr>
          <p:cNvSpPr/>
          <p:nvPr/>
        </p:nvSpPr>
        <p:spPr>
          <a:xfrm>
            <a:off x="6682651" y="5218264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0.022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4332193B-A8A3-E744-998E-30F894290D20}"/>
              </a:ext>
            </a:extLst>
          </p:cNvPr>
          <p:cNvSpPr/>
          <p:nvPr/>
        </p:nvSpPr>
        <p:spPr>
          <a:xfrm>
            <a:off x="4060290" y="5218264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max_depth</a:t>
            </a:r>
            <a:r>
              <a:rPr lang="en-GB" sz="1100" dirty="0">
                <a:solidFill>
                  <a:schemeClr val="tx1"/>
                </a:solidFill>
              </a:rPr>
              <a:t>=None, </a:t>
            </a:r>
            <a:r>
              <a:rPr lang="en-GB" sz="1100" dirty="0" err="1">
                <a:solidFill>
                  <a:schemeClr val="tx1"/>
                </a:solidFill>
              </a:rPr>
              <a:t>max_features</a:t>
            </a:r>
            <a:r>
              <a:rPr lang="en-GB" sz="1100" dirty="0">
                <a:solidFill>
                  <a:schemeClr val="tx1"/>
                </a:solidFill>
              </a:rPr>
              <a:t>='auto'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BD8F61A2-1529-F441-9901-F30C78523446}"/>
              </a:ext>
            </a:extLst>
          </p:cNvPr>
          <p:cNvSpPr/>
          <p:nvPr/>
        </p:nvSpPr>
        <p:spPr>
          <a:xfrm>
            <a:off x="2973285" y="5218264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Gradient B.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A3B19406-2177-DB49-AE80-119B0D43874A}"/>
              </a:ext>
            </a:extLst>
          </p:cNvPr>
          <p:cNvSpPr/>
          <p:nvPr/>
        </p:nvSpPr>
        <p:spPr>
          <a:xfrm>
            <a:off x="11290409" y="4646845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MSE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E74363E1-4D1A-FB4A-A453-ED0964EC8DE5}"/>
              </a:ext>
            </a:extLst>
          </p:cNvPr>
          <p:cNvSpPr/>
          <p:nvPr/>
        </p:nvSpPr>
        <p:spPr>
          <a:xfrm>
            <a:off x="8668048" y="4646845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648B0A17-D958-9048-86A8-3DD4D166D539}"/>
              </a:ext>
            </a:extLst>
          </p:cNvPr>
          <p:cNvSpPr/>
          <p:nvPr/>
        </p:nvSpPr>
        <p:spPr>
          <a:xfrm>
            <a:off x="7581043" y="4646845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AEA21D44-BA5B-E34A-8ED5-1846E3BD2311}"/>
              </a:ext>
            </a:extLst>
          </p:cNvPr>
          <p:cNvCxnSpPr>
            <a:cxnSpLocks/>
          </p:cNvCxnSpPr>
          <p:nvPr/>
        </p:nvCxnSpPr>
        <p:spPr>
          <a:xfrm>
            <a:off x="7581043" y="4899717"/>
            <a:ext cx="958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49CFF53B-E7E9-A146-9E8C-0F9E45DA585B}"/>
              </a:ext>
            </a:extLst>
          </p:cNvPr>
          <p:cNvCxnSpPr>
            <a:cxnSpLocks/>
          </p:cNvCxnSpPr>
          <p:nvPr/>
        </p:nvCxnSpPr>
        <p:spPr>
          <a:xfrm>
            <a:off x="8668048" y="4899717"/>
            <a:ext cx="2494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A4A14E6F-F2E0-234F-BA16-3FF89AD40F00}"/>
              </a:ext>
            </a:extLst>
          </p:cNvPr>
          <p:cNvCxnSpPr>
            <a:cxnSpLocks/>
          </p:cNvCxnSpPr>
          <p:nvPr/>
        </p:nvCxnSpPr>
        <p:spPr>
          <a:xfrm>
            <a:off x="11290409" y="4899717"/>
            <a:ext cx="506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48103659-13BB-B946-9B19-7FA2259BA245}"/>
              </a:ext>
            </a:extLst>
          </p:cNvPr>
          <p:cNvSpPr/>
          <p:nvPr/>
        </p:nvSpPr>
        <p:spPr>
          <a:xfrm>
            <a:off x="11290409" y="4935026"/>
            <a:ext cx="506016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0.008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D429A94B-B493-C94C-B597-162E677C0968}"/>
              </a:ext>
            </a:extLst>
          </p:cNvPr>
          <p:cNvSpPr/>
          <p:nvPr/>
        </p:nvSpPr>
        <p:spPr>
          <a:xfrm>
            <a:off x="8668048" y="4935026"/>
            <a:ext cx="2494346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n_estimators</a:t>
            </a:r>
            <a:r>
              <a:rPr lang="en-GB" sz="1100" dirty="0">
                <a:solidFill>
                  <a:schemeClr val="tx1"/>
                </a:solidFill>
              </a:rPr>
              <a:t>=1000, </a:t>
            </a:r>
            <a:r>
              <a:rPr lang="en-GB" sz="1100" dirty="0" err="1">
                <a:solidFill>
                  <a:schemeClr val="tx1"/>
                </a:solidFill>
              </a:rPr>
              <a:t>max_depth</a:t>
            </a:r>
            <a:r>
              <a:rPr lang="en-GB" sz="1100" dirty="0">
                <a:solidFill>
                  <a:schemeClr val="tx1"/>
                </a:solidFill>
              </a:rPr>
              <a:t>=20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C0FC2BA3-823D-FA4A-BBF7-7CA72298FDAE}"/>
              </a:ext>
            </a:extLst>
          </p:cNvPr>
          <p:cNvSpPr/>
          <p:nvPr/>
        </p:nvSpPr>
        <p:spPr>
          <a:xfrm>
            <a:off x="7581043" y="4935026"/>
            <a:ext cx="958990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RandomFor</a:t>
            </a:r>
            <a:r>
              <a:rPr lang="en-GB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24F93066-4CC3-BE49-B7AA-3337AEBD5C15}"/>
              </a:ext>
            </a:extLst>
          </p:cNvPr>
          <p:cNvSpPr/>
          <p:nvPr/>
        </p:nvSpPr>
        <p:spPr>
          <a:xfrm>
            <a:off x="11290409" y="5508673"/>
            <a:ext cx="50601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0.033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A289EC46-98E0-7547-B095-0EC3BD51770C}"/>
              </a:ext>
            </a:extLst>
          </p:cNvPr>
          <p:cNvSpPr/>
          <p:nvPr/>
        </p:nvSpPr>
        <p:spPr>
          <a:xfrm>
            <a:off x="8668048" y="5508673"/>
            <a:ext cx="2494346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max_depth</a:t>
            </a:r>
            <a:r>
              <a:rPr lang="en-GB" sz="1100" dirty="0">
                <a:solidFill>
                  <a:schemeClr val="tx1"/>
                </a:solidFill>
              </a:rPr>
              <a:t>=5, </a:t>
            </a:r>
            <a:r>
              <a:rPr lang="en-GB" sz="1100" dirty="0" err="1">
                <a:solidFill>
                  <a:schemeClr val="tx1"/>
                </a:solidFill>
              </a:rPr>
              <a:t>min_samples_leaf</a:t>
            </a:r>
            <a:r>
              <a:rPr lang="en-GB" sz="1100" dirty="0">
                <a:solidFill>
                  <a:schemeClr val="tx1"/>
                </a:solidFill>
              </a:rPr>
              <a:t>=1, </a:t>
            </a:r>
            <a:r>
              <a:rPr lang="en-GB" sz="1100" dirty="0" err="1">
                <a:solidFill>
                  <a:schemeClr val="tx1"/>
                </a:solidFill>
              </a:rPr>
              <a:t>min_samples_split</a:t>
            </a:r>
            <a:r>
              <a:rPr lang="en-GB" sz="1100" dirty="0">
                <a:solidFill>
                  <a:schemeClr val="tx1"/>
                </a:solidFill>
              </a:rPr>
              <a:t>=2, </a:t>
            </a:r>
            <a:r>
              <a:rPr lang="en-GB" sz="1100" dirty="0" err="1">
                <a:solidFill>
                  <a:schemeClr val="tx1"/>
                </a:solidFill>
              </a:rPr>
              <a:t>n_estimators</a:t>
            </a:r>
            <a:r>
              <a:rPr lang="en-GB" sz="1100" dirty="0">
                <a:solidFill>
                  <a:schemeClr val="tx1"/>
                </a:solidFill>
              </a:rPr>
              <a:t>=50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C083D7AC-9F66-F44D-B982-D268B8CC9214}"/>
              </a:ext>
            </a:extLst>
          </p:cNvPr>
          <p:cNvSpPr/>
          <p:nvPr/>
        </p:nvSpPr>
        <p:spPr>
          <a:xfrm>
            <a:off x="7581043" y="5508673"/>
            <a:ext cx="958990" cy="252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Grid Search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5E62C93E-780A-7943-9C3C-736AF2B86317}"/>
              </a:ext>
            </a:extLst>
          </p:cNvPr>
          <p:cNvSpPr/>
          <p:nvPr/>
        </p:nvSpPr>
        <p:spPr>
          <a:xfrm>
            <a:off x="11290409" y="5218264"/>
            <a:ext cx="506016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0.008</a:t>
            </a: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2C5672E4-694D-C24A-8CB4-961B50A1A3C5}"/>
              </a:ext>
            </a:extLst>
          </p:cNvPr>
          <p:cNvSpPr/>
          <p:nvPr/>
        </p:nvSpPr>
        <p:spPr>
          <a:xfrm>
            <a:off x="8668048" y="5218264"/>
            <a:ext cx="2494346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solidFill>
                  <a:schemeClr val="tx1"/>
                </a:solidFill>
              </a:rPr>
              <a:t>default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4B46D12D-5D06-5047-AA22-ED3AA4880404}"/>
              </a:ext>
            </a:extLst>
          </p:cNvPr>
          <p:cNvSpPr/>
          <p:nvPr/>
        </p:nvSpPr>
        <p:spPr>
          <a:xfrm>
            <a:off x="7581043" y="5218264"/>
            <a:ext cx="958990" cy="252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 err="1">
                <a:solidFill>
                  <a:schemeClr val="tx1"/>
                </a:solidFill>
              </a:rPr>
              <a:t>RandomFor</a:t>
            </a:r>
            <a:r>
              <a:rPr lang="en-GB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248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218</Words>
  <Application>Microsoft Macintosh PowerPoint</Application>
  <PresentationFormat>Panorámica</PresentationFormat>
  <Paragraphs>49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Diapositiva de think-cell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Zavala Gancedo</dc:creator>
  <cp:lastModifiedBy>Alfredo Zavala Gancedo</cp:lastModifiedBy>
  <cp:revision>11</cp:revision>
  <dcterms:created xsi:type="dcterms:W3CDTF">2021-02-28T19:35:39Z</dcterms:created>
  <dcterms:modified xsi:type="dcterms:W3CDTF">2021-02-28T21:01:44Z</dcterms:modified>
</cp:coreProperties>
</file>