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23"/>
  </p:notesMasterIdLst>
  <p:handoutMasterIdLst>
    <p:handoutMasterId r:id="rId24"/>
  </p:handoutMasterIdLst>
  <p:sldIdLst>
    <p:sldId id="290" r:id="rId6"/>
    <p:sldId id="298" r:id="rId7"/>
    <p:sldId id="297" r:id="rId8"/>
    <p:sldId id="302" r:id="rId9"/>
    <p:sldId id="299" r:id="rId10"/>
    <p:sldId id="300" r:id="rId11"/>
    <p:sldId id="306" r:id="rId12"/>
    <p:sldId id="305" r:id="rId13"/>
    <p:sldId id="301" r:id="rId14"/>
    <p:sldId id="303" r:id="rId15"/>
    <p:sldId id="307" r:id="rId16"/>
    <p:sldId id="304" r:id="rId17"/>
    <p:sldId id="309" r:id="rId18"/>
    <p:sldId id="311" r:id="rId19"/>
    <p:sldId id="308" r:id="rId20"/>
    <p:sldId id="310" r:id="rId21"/>
    <p:sldId id="292" r:id="rId22"/>
  </p:sldIdLst>
  <p:sldSz cx="12239625" cy="684053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F1E80"/>
    <a:srgbClr val="3F358B"/>
    <a:srgbClr val="25BBD4"/>
    <a:srgbClr val="276B9B"/>
    <a:srgbClr val="3AC791"/>
    <a:srgbClr val="008080"/>
    <a:srgbClr val="3380B5"/>
    <a:srgbClr val="318ABE"/>
    <a:srgbClr val="317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2" autoAdjust="0"/>
    <p:restoredTop sz="95416"/>
  </p:normalViewPr>
  <p:slideViewPr>
    <p:cSldViewPr>
      <p:cViewPr varScale="1">
        <p:scale>
          <a:sx n="70" d="100"/>
          <a:sy n="70" d="100"/>
        </p:scale>
        <p:origin x="600" y="78"/>
      </p:cViewPr>
      <p:guideLst>
        <p:guide orient="horz" pos="2155"/>
        <p:guide pos="38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3504" y="21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18/10/2017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18/10/2017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MX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>
          <a:xfrm>
            <a:off x="0" y="0"/>
            <a:ext cx="12239625" cy="6840538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433057" y="403633"/>
            <a:ext cx="5879528" cy="19392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99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3057" y="2414726"/>
            <a:ext cx="5879528" cy="790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995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596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2193" indent="0">
              <a:buNone/>
              <a:defRPr sz="1795"/>
            </a:lvl3pPr>
            <a:lvl4pPr marL="1368290" indent="0">
              <a:buNone/>
              <a:defRPr sz="1795"/>
            </a:lvl4pPr>
            <a:lvl5pPr marL="1824387" indent="0">
              <a:buNone/>
              <a:defRPr sz="1795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57" y="5423973"/>
            <a:ext cx="1288907" cy="830765"/>
          </a:xfrm>
          <a:prstGeom prst="rect">
            <a:avLst/>
          </a:prstGeom>
        </p:spPr>
      </p:pic>
      <p:pic>
        <p:nvPicPr>
          <p:cNvPr id="15" name="Picture 14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318" y="5249069"/>
            <a:ext cx="1977556" cy="1005669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33057" y="18816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798" noProof="0" dirty="0" smtClean="0">
                <a:solidFill>
                  <a:schemeClr val="bg1"/>
                </a:solidFill>
                <a:cs typeface="Arial" charset="0"/>
              </a:rPr>
              <a:t>All Rights Reserved © Valores </a:t>
            </a:r>
            <a:r>
              <a:rPr lang="en-US" sz="798" noProof="0" dirty="0" err="1" smtClean="0">
                <a:solidFill>
                  <a:schemeClr val="bg1"/>
                </a:solidFill>
                <a:cs typeface="Arial" charset="0"/>
              </a:rPr>
              <a:t>Corporativos</a:t>
            </a:r>
            <a:r>
              <a:rPr lang="en-US" sz="798" noProof="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798" noProof="0" dirty="0" err="1" smtClean="0">
                <a:solidFill>
                  <a:schemeClr val="bg1"/>
                </a:solidFill>
                <a:cs typeface="Arial" charset="0"/>
              </a:rPr>
              <a:t>Softtek</a:t>
            </a:r>
            <a:r>
              <a:rPr lang="en-US" sz="798" noProof="0" dirty="0" smtClean="0">
                <a:solidFill>
                  <a:schemeClr val="bg1"/>
                </a:solidFill>
                <a:cs typeface="Arial" charset="0"/>
              </a:rPr>
              <a:t> S.A. de C.V. 2017. </a:t>
            </a:r>
            <a:r>
              <a:rPr lang="en-US" sz="798" noProof="0" smtClean="0">
                <a:solidFill>
                  <a:schemeClr val="bg1"/>
                </a:solidFill>
                <a:cs typeface="Arial" charset="0"/>
              </a:rPr>
              <a:t>Internal.</a:t>
            </a:r>
            <a:endParaRPr lang="en-US" sz="798" noProof="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529442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798" noProof="0" dirty="0" smtClean="0">
                <a:solidFill>
                  <a:srgbClr val="FFFFFF"/>
                </a:solidFill>
                <a:cs typeface="Arial" charset="0"/>
              </a:rPr>
              <a:t>All Rights Reserved © Valores </a:t>
            </a:r>
            <a:r>
              <a:rPr lang="en-US" sz="798" noProof="0" dirty="0" err="1" smtClean="0">
                <a:solidFill>
                  <a:srgbClr val="FFFFFF"/>
                </a:solidFill>
                <a:cs typeface="Arial" charset="0"/>
              </a:rPr>
              <a:t>Corporativos</a:t>
            </a:r>
            <a:r>
              <a:rPr lang="en-US" sz="798" noProof="0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sz="798" noProof="0" dirty="0" err="1" smtClean="0">
                <a:solidFill>
                  <a:srgbClr val="FFFFFF"/>
                </a:solidFill>
                <a:cs typeface="Arial" charset="0"/>
              </a:rPr>
              <a:t>Softtek</a:t>
            </a:r>
            <a:r>
              <a:rPr lang="en-US" sz="798" noProof="0" dirty="0" smtClean="0">
                <a:solidFill>
                  <a:srgbClr val="FFFFFF"/>
                </a:solidFill>
                <a:cs typeface="Arial" charset="0"/>
              </a:rPr>
              <a:t> S.A. de C.V. 2017. Internal.</a:t>
            </a:r>
            <a:endParaRPr lang="en-US" sz="798" noProof="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890901" y="2600310"/>
            <a:ext cx="4566486" cy="5447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1995"/>
              </a:lnSpc>
              <a:buNone/>
              <a:defRPr sz="1995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890901" y="3209045"/>
            <a:ext cx="4566486" cy="995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596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90901" y="4497639"/>
            <a:ext cx="4566486" cy="5447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1995"/>
              </a:lnSpc>
              <a:buNone/>
              <a:defRPr sz="1995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890901" y="5118423"/>
            <a:ext cx="4566486" cy="995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596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890901" y="690932"/>
            <a:ext cx="4566486" cy="5447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1995"/>
              </a:lnSpc>
              <a:buNone/>
              <a:defRPr sz="1995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6890901" y="1311714"/>
            <a:ext cx="4566486" cy="995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596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4801" y="3019108"/>
            <a:ext cx="1288907" cy="830765"/>
          </a:xfrm>
          <a:prstGeom prst="rect">
            <a:avLst/>
          </a:prstGeom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9292" y="2844205"/>
            <a:ext cx="1977556" cy="100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939084" y="2204461"/>
            <a:ext cx="6361457" cy="1934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970" spc="599" noProof="0" dirty="0" smtClean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n-US" sz="7980" spc="599" baseline="30000" noProof="0" dirty="0" smtClean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n-US" sz="11970" spc="599" noProof="0" dirty="0" smtClean="0">
                <a:solidFill>
                  <a:schemeClr val="bg2"/>
                </a:solidFill>
                <a:latin typeface="Arial"/>
                <a:cs typeface="Arial"/>
              </a:rPr>
              <a:t>A</a:t>
            </a:r>
            <a:endParaRPr lang="en-US" sz="11970" spc="599" noProof="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5" name="Picture 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7737" y="547156"/>
            <a:ext cx="2507004" cy="1274915"/>
          </a:xfrm>
          <a:prstGeom prst="rect">
            <a:avLst/>
          </a:prstGeom>
        </p:spPr>
      </p:pic>
      <p:pic>
        <p:nvPicPr>
          <p:cNvPr id="6" name="Picture 5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57" y="5423973"/>
            <a:ext cx="1288907" cy="830765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98" noProof="0" dirty="0" smtClean="0">
                <a:solidFill>
                  <a:schemeClr val="bg1"/>
                </a:solidFill>
                <a:cs typeface="Arial" charset="0"/>
              </a:rPr>
              <a:t>All Rights Reserved © Valores </a:t>
            </a:r>
            <a:r>
              <a:rPr lang="en-US" sz="798" noProof="0" dirty="0" err="1" smtClean="0">
                <a:solidFill>
                  <a:schemeClr val="bg1"/>
                </a:solidFill>
                <a:cs typeface="Arial" charset="0"/>
              </a:rPr>
              <a:t>Corporativos</a:t>
            </a:r>
            <a:r>
              <a:rPr lang="en-US" sz="798" noProof="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798" noProof="0" dirty="0" err="1" smtClean="0">
                <a:solidFill>
                  <a:schemeClr val="bg1"/>
                </a:solidFill>
                <a:cs typeface="Arial" charset="0"/>
              </a:rPr>
              <a:t>Softtek</a:t>
            </a:r>
            <a:r>
              <a:rPr lang="en-US" sz="798" noProof="0" dirty="0" smtClean="0">
                <a:solidFill>
                  <a:schemeClr val="bg1"/>
                </a:solidFill>
                <a:cs typeface="Arial" charset="0"/>
              </a:rPr>
              <a:t> S.A. de C.V. 2017. </a:t>
            </a:r>
            <a:r>
              <a:rPr lang="en-US" sz="798" noProof="0" smtClean="0">
                <a:solidFill>
                  <a:schemeClr val="bg1"/>
                </a:solidFill>
                <a:cs typeface="Arial" charset="0"/>
              </a:rPr>
              <a:t>Internal</a:t>
            </a:r>
            <a:endParaRPr lang="en-US" sz="798" noProof="0" dirty="0" smtClean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611981" y="191599"/>
            <a:ext cx="9630044" cy="84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529443" y="6503659"/>
            <a:ext cx="481929" cy="220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8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18711" y="1336382"/>
            <a:ext cx="10987971" cy="4952377"/>
          </a:xfrm>
        </p:spPr>
        <p:txBody>
          <a:bodyPr/>
          <a:lstStyle>
            <a:lvl1pPr marL="125696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38696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4235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1695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5696" marR="0" lvl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795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38696" marR="0" lvl="1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596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4235" marR="0" lvl="2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397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1695" marR="0" lvl="3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197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611981" y="191599"/>
            <a:ext cx="9630044" cy="84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529443" y="6503659"/>
            <a:ext cx="481929" cy="220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8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611981" y="1336584"/>
            <a:ext cx="5405834" cy="4952173"/>
          </a:xfrm>
        </p:spPr>
        <p:txBody>
          <a:bodyPr/>
          <a:lstStyle>
            <a:lvl1pPr marL="125696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795"/>
            </a:lvl1pPr>
            <a:lvl2pPr marL="538696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596"/>
            </a:lvl2pPr>
            <a:lvl3pPr marL="714235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397"/>
            </a:lvl3pPr>
            <a:lvl4pPr marL="921695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795"/>
            </a:lvl4pPr>
            <a:lvl5pPr>
              <a:defRPr sz="1795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marL="125696" marR="0" lvl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795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38696" marR="0" lvl="1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596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4235" marR="0" lvl="2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397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1695" marR="0" lvl="3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197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221810" y="1336584"/>
            <a:ext cx="5405834" cy="4952173"/>
          </a:xfrm>
        </p:spPr>
        <p:txBody>
          <a:bodyPr/>
          <a:lstStyle>
            <a:lvl1pPr>
              <a:defRPr sz="1795"/>
            </a:lvl1pPr>
            <a:lvl2pPr>
              <a:defRPr sz="1596"/>
            </a:lvl2pPr>
            <a:lvl3pPr>
              <a:defRPr sz="1397"/>
            </a:lvl3pPr>
            <a:lvl4pPr>
              <a:defRPr sz="1795"/>
            </a:lvl4pPr>
            <a:lvl5pPr>
              <a:defRPr sz="1795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marL="125696" marR="0" lvl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611981" y="191599"/>
            <a:ext cx="9630044" cy="84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529443" y="6503659"/>
            <a:ext cx="481929" cy="220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8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22213" y="1409181"/>
            <a:ext cx="2698800" cy="79007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529443" y="6503659"/>
            <a:ext cx="481929" cy="220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8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818598" y="1481007"/>
            <a:ext cx="2409643" cy="646421"/>
          </a:xfrm>
        </p:spPr>
        <p:txBody>
          <a:bodyPr/>
          <a:lstStyle>
            <a:lvl1pPr marL="0" indent="0">
              <a:buNone/>
              <a:defRPr sz="139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22213" y="2342899"/>
            <a:ext cx="2698800" cy="79007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818598" y="2414728"/>
            <a:ext cx="2409643" cy="646421"/>
          </a:xfrm>
        </p:spPr>
        <p:txBody>
          <a:bodyPr/>
          <a:lstStyle>
            <a:lvl1pPr marL="0" indent="0">
              <a:buNone/>
              <a:defRPr sz="139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22213" y="3276622"/>
            <a:ext cx="2698800" cy="79007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818598" y="3348448"/>
            <a:ext cx="2409643" cy="646421"/>
          </a:xfrm>
        </p:spPr>
        <p:txBody>
          <a:bodyPr/>
          <a:lstStyle>
            <a:lvl1pPr marL="0" indent="0">
              <a:buNone/>
              <a:defRPr sz="139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22213" y="4210340"/>
            <a:ext cx="2698800" cy="79007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818598" y="4282169"/>
            <a:ext cx="2409643" cy="646421"/>
          </a:xfrm>
        </p:spPr>
        <p:txBody>
          <a:bodyPr/>
          <a:lstStyle>
            <a:lvl1pPr marL="0" indent="0">
              <a:buNone/>
              <a:defRPr sz="139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722213" y="5144063"/>
            <a:ext cx="2698800" cy="79007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818598" y="5215890"/>
            <a:ext cx="2409643" cy="646421"/>
          </a:xfrm>
        </p:spPr>
        <p:txBody>
          <a:bodyPr/>
          <a:lstStyle>
            <a:lvl1pPr marL="0" indent="0">
              <a:buNone/>
              <a:defRPr sz="139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3710170" y="1481004"/>
            <a:ext cx="7807242" cy="646422"/>
          </a:xfrm>
        </p:spPr>
        <p:txBody>
          <a:bodyPr/>
          <a:lstStyle>
            <a:lvl1pPr marL="0" indent="-140061">
              <a:buFont typeface="Lucida Grande"/>
              <a:buChar char="›"/>
              <a:defRPr sz="1397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3710170" y="2414724"/>
            <a:ext cx="7807242" cy="646422"/>
          </a:xfrm>
        </p:spPr>
        <p:txBody>
          <a:bodyPr/>
          <a:lstStyle>
            <a:lvl1pPr marL="0" indent="-140061">
              <a:buFont typeface="Lucida Grande"/>
              <a:buChar char="›"/>
              <a:defRPr sz="1397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3710170" y="3348444"/>
            <a:ext cx="7807242" cy="646422"/>
          </a:xfrm>
        </p:spPr>
        <p:txBody>
          <a:bodyPr/>
          <a:lstStyle>
            <a:lvl1pPr marL="0" indent="-140061">
              <a:buFont typeface="Lucida Grande"/>
              <a:buChar char="›"/>
              <a:defRPr sz="1397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3710170" y="4282165"/>
            <a:ext cx="7807242" cy="646422"/>
          </a:xfrm>
        </p:spPr>
        <p:txBody>
          <a:bodyPr/>
          <a:lstStyle>
            <a:lvl1pPr marL="0" indent="-140061">
              <a:buFont typeface="Lucida Grande"/>
              <a:buChar char="›"/>
              <a:defRPr sz="1397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3710170" y="5215885"/>
            <a:ext cx="7807242" cy="646422"/>
          </a:xfrm>
        </p:spPr>
        <p:txBody>
          <a:bodyPr/>
          <a:lstStyle>
            <a:lvl1pPr marL="0" indent="-140061">
              <a:buFont typeface="Lucida Grande"/>
              <a:buChar char="›"/>
              <a:defRPr sz="1397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818612" y="2414724"/>
            <a:ext cx="2602414" cy="35194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8818612" y="1409181"/>
            <a:ext cx="2602414" cy="1005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6119813" y="2414724"/>
            <a:ext cx="2602414" cy="35194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6119813" y="1409181"/>
            <a:ext cx="2602414" cy="1005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3421013" y="2414724"/>
            <a:ext cx="2602414" cy="35194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3421013" y="1409181"/>
            <a:ext cx="2602414" cy="1005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722214" y="2414724"/>
            <a:ext cx="2602414" cy="35194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722214" y="1409181"/>
            <a:ext cx="2602414" cy="1005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529443" y="6503659"/>
            <a:ext cx="481929" cy="220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8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818598" y="1481003"/>
            <a:ext cx="2409643" cy="861896"/>
          </a:xfrm>
        </p:spPr>
        <p:txBody>
          <a:bodyPr/>
          <a:lstStyle>
            <a:lvl1pPr marL="0" indent="0">
              <a:buNone/>
              <a:defRPr sz="1596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818598" y="2486548"/>
            <a:ext cx="2409643" cy="3375759"/>
          </a:xfrm>
        </p:spPr>
        <p:txBody>
          <a:bodyPr/>
          <a:lstStyle>
            <a:lvl1pPr marL="83935" marR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39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dirty="0" smtClean="0"/>
              <a:t>Click to edit Master text styles</a:t>
            </a:r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dirty="0" smtClean="0"/>
              <a:t>Click to edit Master text styles</a:t>
            </a:r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dirty="0" smtClean="0"/>
              <a:t>Click to edit Master text styles</a:t>
            </a:r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dirty="0" smtClean="0"/>
              <a:t>Click to edit Master text styles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3517400" y="1481003"/>
            <a:ext cx="2409643" cy="861896"/>
          </a:xfrm>
        </p:spPr>
        <p:txBody>
          <a:bodyPr/>
          <a:lstStyle>
            <a:lvl1pPr marL="0" indent="0">
              <a:buNone/>
              <a:defRPr sz="1596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3517400" y="2486548"/>
            <a:ext cx="2409643" cy="3375759"/>
          </a:xfrm>
        </p:spPr>
        <p:txBody>
          <a:bodyPr/>
          <a:lstStyle>
            <a:lvl1pPr marL="83935" marR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39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216199" y="1481003"/>
            <a:ext cx="2409643" cy="861896"/>
          </a:xfrm>
        </p:spPr>
        <p:txBody>
          <a:bodyPr/>
          <a:lstStyle>
            <a:lvl1pPr marL="0" indent="0">
              <a:buNone/>
              <a:defRPr sz="1596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6216199" y="2486548"/>
            <a:ext cx="2409643" cy="3375759"/>
          </a:xfrm>
        </p:spPr>
        <p:txBody>
          <a:bodyPr/>
          <a:lstStyle>
            <a:lvl1pPr marL="83935" marR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39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8914998" y="1481003"/>
            <a:ext cx="2409643" cy="861896"/>
          </a:xfrm>
        </p:spPr>
        <p:txBody>
          <a:bodyPr/>
          <a:lstStyle>
            <a:lvl1pPr marL="0" indent="0">
              <a:buNone/>
              <a:defRPr sz="1596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8914998" y="2486548"/>
            <a:ext cx="2409643" cy="3375759"/>
          </a:xfrm>
        </p:spPr>
        <p:txBody>
          <a:bodyPr/>
          <a:lstStyle>
            <a:lvl1pPr marL="83935" marR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39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/>
          <p:cNvSpPr/>
          <p:nvPr userDrawn="1"/>
        </p:nvSpPr>
        <p:spPr>
          <a:xfrm>
            <a:off x="0" y="0"/>
            <a:ext cx="12239625" cy="6840538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50">
              <a:alpha val="8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433057" y="403633"/>
            <a:ext cx="5879528" cy="19392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99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3057" y="2414726"/>
            <a:ext cx="5879528" cy="790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995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596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2193" indent="0">
              <a:buNone/>
              <a:defRPr sz="1795"/>
            </a:lvl3pPr>
            <a:lvl4pPr marL="1368290" indent="0">
              <a:buNone/>
              <a:defRPr sz="1795"/>
            </a:lvl4pPr>
            <a:lvl5pPr marL="1824387" indent="0">
              <a:buNone/>
              <a:defRPr sz="1795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57" y="5423973"/>
            <a:ext cx="1288907" cy="830765"/>
          </a:xfrm>
          <a:prstGeom prst="rect">
            <a:avLst/>
          </a:prstGeom>
        </p:spPr>
      </p:pic>
      <p:pic>
        <p:nvPicPr>
          <p:cNvPr id="14" name="Picture 13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318" y="5249069"/>
            <a:ext cx="1977556" cy="1005669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33057" y="18816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798" noProof="0" dirty="0" smtClean="0">
                <a:solidFill>
                  <a:schemeClr val="bg1"/>
                </a:solidFill>
                <a:cs typeface="Arial" charset="0"/>
              </a:rPr>
              <a:t>All Rights Reserved © Valores </a:t>
            </a:r>
            <a:r>
              <a:rPr lang="en-US" sz="798" noProof="0" dirty="0" err="1" smtClean="0">
                <a:solidFill>
                  <a:schemeClr val="bg1"/>
                </a:solidFill>
                <a:cs typeface="Arial" charset="0"/>
              </a:rPr>
              <a:t>Corporativos</a:t>
            </a:r>
            <a:r>
              <a:rPr lang="en-US" sz="798" noProof="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798" noProof="0" dirty="0" err="1" smtClean="0">
                <a:solidFill>
                  <a:schemeClr val="bg1"/>
                </a:solidFill>
                <a:cs typeface="Arial" charset="0"/>
              </a:rPr>
              <a:t>Softtek</a:t>
            </a:r>
            <a:r>
              <a:rPr lang="en-US" sz="798" noProof="0" dirty="0" smtClean="0">
                <a:solidFill>
                  <a:schemeClr val="bg1"/>
                </a:solidFill>
                <a:cs typeface="Arial" charset="0"/>
              </a:rPr>
              <a:t> S.A. de C.V. 2017. Internal.</a:t>
            </a:r>
            <a:endParaRPr lang="en-US" sz="798" noProof="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/>
          <p:nvPr userDrawn="1"/>
        </p:nvSpPr>
        <p:spPr>
          <a:xfrm>
            <a:off x="0" y="0"/>
            <a:ext cx="12239625" cy="6840538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433057" y="403633"/>
            <a:ext cx="5879528" cy="19392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99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3057" y="2414726"/>
            <a:ext cx="5879528" cy="790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995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596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2193" indent="0">
              <a:buNone/>
              <a:defRPr sz="1795"/>
            </a:lvl3pPr>
            <a:lvl4pPr marL="1368290" indent="0">
              <a:buNone/>
              <a:defRPr sz="1795"/>
            </a:lvl4pPr>
            <a:lvl5pPr marL="1824387" indent="0">
              <a:buNone/>
              <a:defRPr sz="1795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pic>
        <p:nvPicPr>
          <p:cNvPr id="13" name="Picture 12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57" y="5423973"/>
            <a:ext cx="1288907" cy="830765"/>
          </a:xfrm>
          <a:prstGeom prst="rect">
            <a:avLst/>
          </a:prstGeom>
        </p:spPr>
      </p:pic>
      <p:pic>
        <p:nvPicPr>
          <p:cNvPr id="14" name="Picture 13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318" y="5249069"/>
            <a:ext cx="1977556" cy="1005669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33057" y="18816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798" noProof="0" dirty="0" smtClean="0">
                <a:solidFill>
                  <a:schemeClr val="bg1"/>
                </a:solidFill>
                <a:cs typeface="Arial" charset="0"/>
              </a:rPr>
              <a:t>All Rights Reserved © Valores </a:t>
            </a:r>
            <a:r>
              <a:rPr lang="en-US" sz="798" noProof="0" dirty="0" err="1" smtClean="0">
                <a:solidFill>
                  <a:schemeClr val="bg1"/>
                </a:solidFill>
                <a:cs typeface="Arial" charset="0"/>
              </a:rPr>
              <a:t>Corporativos</a:t>
            </a:r>
            <a:r>
              <a:rPr lang="en-US" sz="798" noProof="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798" noProof="0" dirty="0" err="1" smtClean="0">
                <a:solidFill>
                  <a:schemeClr val="bg1"/>
                </a:solidFill>
                <a:cs typeface="Arial" charset="0"/>
              </a:rPr>
              <a:t>Softtek</a:t>
            </a:r>
            <a:r>
              <a:rPr lang="en-US" sz="798" noProof="0" dirty="0" smtClean="0">
                <a:solidFill>
                  <a:schemeClr val="bg1"/>
                </a:solidFill>
                <a:cs typeface="Arial" charset="0"/>
              </a:rPr>
              <a:t> S.A. de C.V. 2017. </a:t>
            </a:r>
            <a:r>
              <a:rPr lang="en-US" sz="798" noProof="0" smtClean="0">
                <a:solidFill>
                  <a:schemeClr val="bg1"/>
                </a:solidFill>
                <a:cs typeface="Arial" charset="0"/>
              </a:rPr>
              <a:t>Internal.</a:t>
            </a:r>
            <a:endParaRPr lang="en-US" sz="798" noProof="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4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239625" cy="6840538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6F1E80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57" y="5423973"/>
            <a:ext cx="1288907" cy="830765"/>
          </a:xfrm>
          <a:prstGeom prst="rect">
            <a:avLst/>
          </a:prstGeom>
        </p:spPr>
      </p:pic>
      <p:pic>
        <p:nvPicPr>
          <p:cNvPr id="12" name="Picture 11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318" y="5249069"/>
            <a:ext cx="1977556" cy="1005669"/>
          </a:xfrm>
          <a:prstGeom prst="rect">
            <a:avLst/>
          </a:prstGeom>
        </p:spPr>
      </p:pic>
      <p:sp>
        <p:nvSpPr>
          <p:cNvPr id="14" name="Title 15"/>
          <p:cNvSpPr>
            <a:spLocks noGrp="1"/>
          </p:cNvSpPr>
          <p:nvPr>
            <p:ph type="title" hasCustomPrompt="1"/>
          </p:nvPr>
        </p:nvSpPr>
        <p:spPr>
          <a:xfrm>
            <a:off x="433057" y="403633"/>
            <a:ext cx="5879528" cy="19392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99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3057" y="2414726"/>
            <a:ext cx="5879528" cy="790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995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596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2193" indent="0">
              <a:buNone/>
              <a:defRPr sz="1795"/>
            </a:lvl3pPr>
            <a:lvl4pPr marL="1368290" indent="0">
              <a:buNone/>
              <a:defRPr sz="1795"/>
            </a:lvl4pPr>
            <a:lvl5pPr marL="1824387" indent="0">
              <a:buNone/>
              <a:defRPr sz="1795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33057" y="18816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798" noProof="0" dirty="0" smtClean="0">
                <a:solidFill>
                  <a:schemeClr val="bg1"/>
                </a:solidFill>
                <a:cs typeface="Arial" charset="0"/>
              </a:rPr>
              <a:t>All Rights Reserved © Valores </a:t>
            </a:r>
            <a:r>
              <a:rPr lang="en-US" sz="798" noProof="0" dirty="0" err="1" smtClean="0">
                <a:solidFill>
                  <a:schemeClr val="bg1"/>
                </a:solidFill>
                <a:cs typeface="Arial" charset="0"/>
              </a:rPr>
              <a:t>Corporativos</a:t>
            </a:r>
            <a:r>
              <a:rPr lang="en-US" sz="798" noProof="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798" noProof="0" dirty="0" err="1" smtClean="0">
                <a:solidFill>
                  <a:schemeClr val="bg1"/>
                </a:solidFill>
                <a:cs typeface="Arial" charset="0"/>
              </a:rPr>
              <a:t>Softtek</a:t>
            </a:r>
            <a:r>
              <a:rPr lang="en-US" sz="798" noProof="0" dirty="0" smtClean="0">
                <a:solidFill>
                  <a:schemeClr val="bg1"/>
                </a:solidFill>
                <a:cs typeface="Arial" charset="0"/>
              </a:rPr>
              <a:t> S.A. de C.V. 2017. Internal.</a:t>
            </a:r>
            <a:endParaRPr lang="en-US" sz="798" noProof="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239625" cy="6840538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D5D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98" noProof="0" dirty="0" smtClean="0">
                <a:solidFill>
                  <a:schemeClr val="tx1"/>
                </a:solidFill>
                <a:cs typeface="Arial" charset="0"/>
              </a:rPr>
              <a:t>All Rights Reserved © Valores </a:t>
            </a:r>
            <a:r>
              <a:rPr lang="en-US" sz="798" noProof="0" dirty="0" err="1" smtClean="0">
                <a:solidFill>
                  <a:schemeClr val="tx1"/>
                </a:solidFill>
                <a:cs typeface="Arial" charset="0"/>
              </a:rPr>
              <a:t>Corporativos</a:t>
            </a:r>
            <a:r>
              <a:rPr lang="en-US" sz="798" noProof="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798" noProof="0" dirty="0" err="1" smtClean="0">
                <a:solidFill>
                  <a:schemeClr val="tx1"/>
                </a:solidFill>
                <a:cs typeface="Arial" charset="0"/>
              </a:rPr>
              <a:t>Softtek</a:t>
            </a:r>
            <a:r>
              <a:rPr lang="en-US" sz="798" noProof="0" dirty="0" smtClean="0">
                <a:solidFill>
                  <a:schemeClr val="tx1"/>
                </a:solidFill>
                <a:cs typeface="Arial" charset="0"/>
              </a:rPr>
              <a:t> S.A. de C.V. 2017. Internal</a:t>
            </a:r>
          </a:p>
        </p:txBody>
      </p:sp>
      <p:pic>
        <p:nvPicPr>
          <p:cNvPr id="18" name="Picture 17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9701212" y="352261"/>
            <a:ext cx="2128076" cy="9009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625827" y="619107"/>
            <a:ext cx="5493985" cy="294481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389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</a:t>
            </a:r>
            <a:br>
              <a:rPr lang="en-US" noProof="0" dirty="0" smtClean="0"/>
            </a:br>
            <a:r>
              <a:rPr lang="en-US" noProof="0" dirty="0" smtClean="0"/>
              <a:t>edit 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9" name="Freeform 8"/>
          <p:cNvSpPr/>
          <p:nvPr userDrawn="1"/>
        </p:nvSpPr>
        <p:spPr>
          <a:xfrm>
            <a:off x="4214812" y="0"/>
            <a:ext cx="5562600" cy="6840538"/>
          </a:xfrm>
          <a:custGeom>
            <a:avLst/>
            <a:gdLst>
              <a:gd name="connsiteX0" fmla="*/ 5590572 w 5590572"/>
              <a:gd name="connsiteY0" fmla="*/ 0 h 6863788"/>
              <a:gd name="connsiteX1" fmla="*/ 0 w 5590572"/>
              <a:gd name="connsiteY1" fmla="*/ 6863788 h 686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90572" h="6863788">
                <a:moveTo>
                  <a:pt x="5590572" y="0"/>
                </a:moveTo>
                <a:lnTo>
                  <a:pt x="0" y="6863788"/>
                </a:lnTo>
              </a:path>
            </a:pathLst>
          </a:custGeom>
          <a:noFill/>
          <a:ln>
            <a:solidFill>
              <a:srgbClr val="1D5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 11"/>
          <p:cNvSpPr/>
          <p:nvPr userDrawn="1"/>
        </p:nvSpPr>
        <p:spPr>
          <a:xfrm>
            <a:off x="3833812" y="0"/>
            <a:ext cx="5791200" cy="6840538"/>
          </a:xfrm>
          <a:custGeom>
            <a:avLst/>
            <a:gdLst>
              <a:gd name="connsiteX0" fmla="*/ 5654040 w 5913120"/>
              <a:gd name="connsiteY0" fmla="*/ 0 h 6888480"/>
              <a:gd name="connsiteX1" fmla="*/ 5913120 w 5913120"/>
              <a:gd name="connsiteY1" fmla="*/ 0 h 6888480"/>
              <a:gd name="connsiteX2" fmla="*/ 274320 w 5913120"/>
              <a:gd name="connsiteY2" fmla="*/ 6888480 h 6888480"/>
              <a:gd name="connsiteX3" fmla="*/ 0 w 5913120"/>
              <a:gd name="connsiteY3" fmla="*/ 6888480 h 6888480"/>
              <a:gd name="connsiteX4" fmla="*/ 5654040 w 5913120"/>
              <a:gd name="connsiteY4" fmla="*/ 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3120" h="6888480">
                <a:moveTo>
                  <a:pt x="5654040" y="0"/>
                </a:moveTo>
                <a:lnTo>
                  <a:pt x="5913120" y="0"/>
                </a:lnTo>
                <a:lnTo>
                  <a:pt x="274320" y="6888480"/>
                </a:lnTo>
                <a:lnTo>
                  <a:pt x="0" y="6888480"/>
                </a:lnTo>
                <a:lnTo>
                  <a:pt x="5654040" y="0"/>
                </a:lnTo>
                <a:close/>
              </a:path>
            </a:pathLst>
          </a:custGeom>
          <a:solidFill>
            <a:srgbClr val="1D5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3" name="Picture 12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57" y="5423973"/>
            <a:ext cx="1288907" cy="83076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239625" cy="6840538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8" name="Picture 17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9701212" y="352261"/>
            <a:ext cx="2128076" cy="9009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625827" y="619107"/>
            <a:ext cx="5493985" cy="294481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389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</a:t>
            </a:r>
            <a:br>
              <a:rPr lang="en-US" noProof="0" dirty="0" smtClean="0"/>
            </a:br>
            <a:r>
              <a:rPr lang="en-US" noProof="0" dirty="0" smtClean="0"/>
              <a:t>edit 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9" name="Freeform 8"/>
          <p:cNvSpPr/>
          <p:nvPr userDrawn="1"/>
        </p:nvSpPr>
        <p:spPr>
          <a:xfrm>
            <a:off x="4214812" y="0"/>
            <a:ext cx="5562600" cy="6840538"/>
          </a:xfrm>
          <a:custGeom>
            <a:avLst/>
            <a:gdLst>
              <a:gd name="connsiteX0" fmla="*/ 5590572 w 5590572"/>
              <a:gd name="connsiteY0" fmla="*/ 0 h 6863788"/>
              <a:gd name="connsiteX1" fmla="*/ 0 w 5590572"/>
              <a:gd name="connsiteY1" fmla="*/ 6863788 h 686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90572" h="6863788">
                <a:moveTo>
                  <a:pt x="5590572" y="0"/>
                </a:moveTo>
                <a:lnTo>
                  <a:pt x="0" y="6863788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>
            <a:off x="3833812" y="0"/>
            <a:ext cx="5791200" cy="6840538"/>
          </a:xfrm>
          <a:custGeom>
            <a:avLst/>
            <a:gdLst>
              <a:gd name="connsiteX0" fmla="*/ 5654040 w 5913120"/>
              <a:gd name="connsiteY0" fmla="*/ 0 h 6888480"/>
              <a:gd name="connsiteX1" fmla="*/ 5913120 w 5913120"/>
              <a:gd name="connsiteY1" fmla="*/ 0 h 6888480"/>
              <a:gd name="connsiteX2" fmla="*/ 274320 w 5913120"/>
              <a:gd name="connsiteY2" fmla="*/ 6888480 h 6888480"/>
              <a:gd name="connsiteX3" fmla="*/ 0 w 5913120"/>
              <a:gd name="connsiteY3" fmla="*/ 6888480 h 6888480"/>
              <a:gd name="connsiteX4" fmla="*/ 5654040 w 5913120"/>
              <a:gd name="connsiteY4" fmla="*/ 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3120" h="6888480">
                <a:moveTo>
                  <a:pt x="5654040" y="0"/>
                </a:moveTo>
                <a:lnTo>
                  <a:pt x="5913120" y="0"/>
                </a:lnTo>
                <a:lnTo>
                  <a:pt x="274320" y="6888480"/>
                </a:lnTo>
                <a:lnTo>
                  <a:pt x="0" y="6888480"/>
                </a:lnTo>
                <a:lnTo>
                  <a:pt x="56540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57" y="5423973"/>
            <a:ext cx="1288907" cy="830765"/>
          </a:xfrm>
          <a:prstGeom prst="rect">
            <a:avLst/>
          </a:prstGeom>
        </p:spPr>
      </p:pic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98" noProof="0" dirty="0" smtClean="0">
                <a:solidFill>
                  <a:schemeClr val="tx1"/>
                </a:solidFill>
                <a:cs typeface="Arial" charset="0"/>
              </a:rPr>
              <a:t>All Rights Reserved © Valores </a:t>
            </a:r>
            <a:r>
              <a:rPr lang="en-US" sz="798" noProof="0" dirty="0" err="1" smtClean="0">
                <a:solidFill>
                  <a:schemeClr val="tx1"/>
                </a:solidFill>
                <a:cs typeface="Arial" charset="0"/>
              </a:rPr>
              <a:t>Corporativos</a:t>
            </a:r>
            <a:r>
              <a:rPr lang="en-US" sz="798" noProof="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798" noProof="0" dirty="0" err="1" smtClean="0">
                <a:solidFill>
                  <a:schemeClr val="tx1"/>
                </a:solidFill>
                <a:cs typeface="Arial" charset="0"/>
              </a:rPr>
              <a:t>Softtek</a:t>
            </a:r>
            <a:r>
              <a:rPr lang="en-US" sz="798" noProof="0" dirty="0" smtClean="0">
                <a:solidFill>
                  <a:schemeClr val="tx1"/>
                </a:solidFill>
                <a:cs typeface="Arial" charset="0"/>
              </a:rPr>
              <a:t> S.A. de C.V. 2017. </a:t>
            </a:r>
            <a:r>
              <a:rPr lang="en-US" sz="798" noProof="0" smtClean="0">
                <a:solidFill>
                  <a:schemeClr val="tx1"/>
                </a:solidFill>
                <a:cs typeface="Arial" charset="0"/>
              </a:rPr>
              <a:t>Internal</a:t>
            </a:r>
            <a:endParaRPr lang="en-US" sz="798" noProof="0" dirty="0" smtClean="0">
              <a:solidFill>
                <a:schemeClr val="tx1"/>
              </a:solidFill>
              <a:cs typeface="Arial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239625" cy="6840538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CAC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625827" y="619107"/>
            <a:ext cx="5493985" cy="294481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389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</a:t>
            </a:r>
            <a:br>
              <a:rPr lang="en-US" noProof="0" dirty="0" smtClean="0"/>
            </a:br>
            <a:r>
              <a:rPr lang="en-US" noProof="0" dirty="0" smtClean="0"/>
              <a:t>edit 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12" name="Freeform 11"/>
          <p:cNvSpPr/>
          <p:nvPr userDrawn="1"/>
        </p:nvSpPr>
        <p:spPr>
          <a:xfrm>
            <a:off x="4214812" y="0"/>
            <a:ext cx="5562600" cy="6840538"/>
          </a:xfrm>
          <a:custGeom>
            <a:avLst/>
            <a:gdLst>
              <a:gd name="connsiteX0" fmla="*/ 5590572 w 5590572"/>
              <a:gd name="connsiteY0" fmla="*/ 0 h 6863788"/>
              <a:gd name="connsiteX1" fmla="*/ 0 w 5590572"/>
              <a:gd name="connsiteY1" fmla="*/ 6863788 h 686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90572" h="6863788">
                <a:moveTo>
                  <a:pt x="5590572" y="0"/>
                </a:moveTo>
                <a:lnTo>
                  <a:pt x="0" y="6863788"/>
                </a:lnTo>
              </a:path>
            </a:pathLst>
          </a:custGeom>
          <a:noFill/>
          <a:ln>
            <a:solidFill>
              <a:srgbClr val="2CAC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 8"/>
          <p:cNvSpPr/>
          <p:nvPr userDrawn="1"/>
        </p:nvSpPr>
        <p:spPr>
          <a:xfrm>
            <a:off x="3833812" y="0"/>
            <a:ext cx="5791200" cy="6840538"/>
          </a:xfrm>
          <a:custGeom>
            <a:avLst/>
            <a:gdLst>
              <a:gd name="connsiteX0" fmla="*/ 5654040 w 5913120"/>
              <a:gd name="connsiteY0" fmla="*/ 0 h 6888480"/>
              <a:gd name="connsiteX1" fmla="*/ 5913120 w 5913120"/>
              <a:gd name="connsiteY1" fmla="*/ 0 h 6888480"/>
              <a:gd name="connsiteX2" fmla="*/ 274320 w 5913120"/>
              <a:gd name="connsiteY2" fmla="*/ 6888480 h 6888480"/>
              <a:gd name="connsiteX3" fmla="*/ 0 w 5913120"/>
              <a:gd name="connsiteY3" fmla="*/ 6888480 h 6888480"/>
              <a:gd name="connsiteX4" fmla="*/ 5654040 w 5913120"/>
              <a:gd name="connsiteY4" fmla="*/ 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3120" h="6888480">
                <a:moveTo>
                  <a:pt x="5654040" y="0"/>
                </a:moveTo>
                <a:lnTo>
                  <a:pt x="5913120" y="0"/>
                </a:lnTo>
                <a:lnTo>
                  <a:pt x="274320" y="6888480"/>
                </a:lnTo>
                <a:lnTo>
                  <a:pt x="0" y="6888480"/>
                </a:lnTo>
                <a:lnTo>
                  <a:pt x="5654040" y="0"/>
                </a:lnTo>
                <a:close/>
              </a:path>
            </a:pathLst>
          </a:custGeom>
          <a:solidFill>
            <a:srgbClr val="2CA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3" name="Picture 12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9701212" y="352261"/>
            <a:ext cx="2128076" cy="9009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57" y="5423973"/>
            <a:ext cx="1288907" cy="830765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98" noProof="0" dirty="0" smtClean="0">
                <a:solidFill>
                  <a:schemeClr val="tx1"/>
                </a:solidFill>
                <a:cs typeface="Arial" charset="0"/>
              </a:rPr>
              <a:t>All Rights Reserved © Valores </a:t>
            </a:r>
            <a:r>
              <a:rPr lang="en-US" sz="798" noProof="0" dirty="0" err="1" smtClean="0">
                <a:solidFill>
                  <a:schemeClr val="tx1"/>
                </a:solidFill>
                <a:cs typeface="Arial" charset="0"/>
              </a:rPr>
              <a:t>Corporativos</a:t>
            </a:r>
            <a:r>
              <a:rPr lang="en-US" sz="798" noProof="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798" noProof="0" dirty="0" err="1" smtClean="0">
                <a:solidFill>
                  <a:schemeClr val="tx1"/>
                </a:solidFill>
                <a:cs typeface="Arial" charset="0"/>
              </a:rPr>
              <a:t>Softtek</a:t>
            </a:r>
            <a:r>
              <a:rPr lang="en-US" sz="798" noProof="0" dirty="0" smtClean="0">
                <a:solidFill>
                  <a:schemeClr val="tx1"/>
                </a:solidFill>
                <a:cs typeface="Arial" charset="0"/>
              </a:rPr>
              <a:t> S.A. de C.V. 2017. </a:t>
            </a:r>
            <a:r>
              <a:rPr lang="en-US" sz="798" noProof="0" smtClean="0">
                <a:solidFill>
                  <a:schemeClr val="tx1"/>
                </a:solidFill>
                <a:cs typeface="Arial" charset="0"/>
              </a:rPr>
              <a:t>Internal</a:t>
            </a:r>
            <a:endParaRPr lang="en-US" sz="798" noProof="0" dirty="0" smtClean="0">
              <a:solidFill>
                <a:schemeClr val="tx1"/>
              </a:solidFill>
              <a:cs typeface="Arial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8568084" y="619107"/>
            <a:ext cx="3146657" cy="133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7238990" y="5020469"/>
            <a:ext cx="4566486" cy="5447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1995"/>
              </a:lnSpc>
              <a:buNone/>
              <a:defRPr sz="1995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238990" y="5671140"/>
            <a:ext cx="4566486" cy="7209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596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238990" y="3344069"/>
            <a:ext cx="4566486" cy="5447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1995"/>
              </a:lnSpc>
              <a:buNone/>
              <a:defRPr sz="1995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238990" y="3994740"/>
            <a:ext cx="4566486" cy="7209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596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57" y="5423973"/>
            <a:ext cx="1288907" cy="830765"/>
          </a:xfrm>
          <a:prstGeom prst="rect">
            <a:avLst/>
          </a:prstGeom>
        </p:spPr>
      </p:pic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98" noProof="0" dirty="0" smtClean="0">
                <a:solidFill>
                  <a:schemeClr val="tx1"/>
                </a:solidFill>
                <a:cs typeface="Arial" charset="0"/>
              </a:rPr>
              <a:t>All Rights Reserved © Valores </a:t>
            </a:r>
            <a:r>
              <a:rPr lang="en-US" sz="798" noProof="0" dirty="0" err="1" smtClean="0">
                <a:solidFill>
                  <a:schemeClr val="tx1"/>
                </a:solidFill>
                <a:cs typeface="Arial" charset="0"/>
              </a:rPr>
              <a:t>Corporativos</a:t>
            </a:r>
            <a:r>
              <a:rPr lang="en-US" sz="798" noProof="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798" noProof="0" dirty="0" err="1" smtClean="0">
                <a:solidFill>
                  <a:schemeClr val="tx1"/>
                </a:solidFill>
                <a:cs typeface="Arial" charset="0"/>
              </a:rPr>
              <a:t>Softtek</a:t>
            </a:r>
            <a:r>
              <a:rPr lang="en-US" sz="798" noProof="0" dirty="0" smtClean="0">
                <a:solidFill>
                  <a:schemeClr val="tx1"/>
                </a:solidFill>
                <a:cs typeface="Arial" charset="0"/>
              </a:rPr>
              <a:t> S.A. de C.V. 2017. </a:t>
            </a:r>
            <a:r>
              <a:rPr lang="en-US" sz="798" noProof="0" smtClean="0">
                <a:solidFill>
                  <a:schemeClr val="tx1"/>
                </a:solidFill>
                <a:cs typeface="Arial" charset="0"/>
              </a:rPr>
              <a:t>Internal</a:t>
            </a:r>
            <a:endParaRPr lang="en-US" sz="798" noProof="0" dirty="0" smtClean="0">
              <a:solidFill>
                <a:schemeClr val="tx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siness cards layout 4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7238990" y="4715669"/>
            <a:ext cx="4566486" cy="5447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1995"/>
              </a:lnSpc>
              <a:buNone/>
              <a:defRPr sz="1995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238990" y="5366340"/>
            <a:ext cx="4566486" cy="7209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596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4" name="Picture 13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8568084" y="619107"/>
            <a:ext cx="3146657" cy="133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57" y="5423973"/>
            <a:ext cx="1288907" cy="830765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98" noProof="0" dirty="0" smtClean="0">
                <a:solidFill>
                  <a:schemeClr val="tx1"/>
                </a:solidFill>
                <a:cs typeface="Arial" charset="0"/>
              </a:rPr>
              <a:t>All Rights Reserved © Valores </a:t>
            </a:r>
            <a:r>
              <a:rPr lang="en-US" sz="798" noProof="0" dirty="0" err="1" smtClean="0">
                <a:solidFill>
                  <a:schemeClr val="tx1"/>
                </a:solidFill>
                <a:cs typeface="Arial" charset="0"/>
              </a:rPr>
              <a:t>Corporativos</a:t>
            </a:r>
            <a:r>
              <a:rPr lang="en-US" sz="798" noProof="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798" noProof="0" dirty="0" err="1" smtClean="0">
                <a:solidFill>
                  <a:schemeClr val="tx1"/>
                </a:solidFill>
                <a:cs typeface="Arial" charset="0"/>
              </a:rPr>
              <a:t>Softtek</a:t>
            </a:r>
            <a:r>
              <a:rPr lang="en-US" sz="798" noProof="0" dirty="0" smtClean="0">
                <a:solidFill>
                  <a:schemeClr val="tx1"/>
                </a:solidFill>
                <a:cs typeface="Arial" charset="0"/>
              </a:rPr>
              <a:t> S.A. de C.V. 2017. </a:t>
            </a:r>
            <a:r>
              <a:rPr lang="en-US" sz="798" noProof="0" smtClean="0">
                <a:solidFill>
                  <a:schemeClr val="tx1"/>
                </a:solidFill>
                <a:cs typeface="Arial" charset="0"/>
              </a:rPr>
              <a:t>Internal</a:t>
            </a:r>
            <a:endParaRPr lang="en-US" sz="798" noProof="0" dirty="0" smtClean="0">
              <a:solidFill>
                <a:schemeClr val="tx1"/>
              </a:solidFill>
              <a:cs typeface="Arial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4" r:id="rId2"/>
    <p:sldLayoutId id="2147485197" r:id="rId3"/>
    <p:sldLayoutId id="2147485195" r:id="rId4"/>
    <p:sldLayoutId id="2147485201" r:id="rId5"/>
    <p:sldLayoutId id="2147485202" r:id="rId6"/>
    <p:sldLayoutId id="2147485203" r:id="rId7"/>
    <p:sldLayoutId id="2147485164" r:id="rId8"/>
    <p:sldLayoutId id="2147485200" r:id="rId9"/>
    <p:sldLayoutId id="2147485185" r:id="rId10"/>
    <p:sldLayoutId id="214748518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993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5pPr>
      <a:lvl6pPr marL="456097"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6pPr>
      <a:lvl7pPr marL="912193"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7pPr>
      <a:lvl8pPr marL="1368290"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8pPr>
      <a:lvl9pPr marL="1824387"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9pPr>
    </p:titleStyle>
    <p:bodyStyle>
      <a:lvl1pPr marL="174203" indent="-174203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203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5689" indent="-145698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4692" algn="l"/>
          <a:tab pos="717402" algn="l"/>
        </a:tabLst>
        <a:defRPr sz="159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5500" indent="-145698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39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6338" indent="-22804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995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2435" indent="-22804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995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08532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628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725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822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97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93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290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387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483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579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676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772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0486" y="1334856"/>
            <a:ext cx="10985913" cy="495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2"/>
            <a:endParaRPr lang="en-US" noProof="0" dirty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611981" y="191599"/>
            <a:ext cx="9630205" cy="84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12465" y="6508016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98" noProof="0" dirty="0" smtClean="0">
                <a:cs typeface="Arial" charset="0"/>
              </a:rPr>
              <a:t>|</a:t>
            </a:r>
            <a:r>
              <a:rPr lang="en-US" sz="798" baseline="0" noProof="0" dirty="0" smtClean="0">
                <a:cs typeface="Arial" charset="0"/>
              </a:rPr>
              <a:t>  </a:t>
            </a:r>
            <a:r>
              <a:rPr lang="en-US" sz="798" noProof="0" dirty="0" smtClean="0">
                <a:cs typeface="Arial" charset="0"/>
              </a:rPr>
              <a:t>All Rights Reserved © Valores </a:t>
            </a:r>
            <a:r>
              <a:rPr lang="en-US" sz="798" noProof="0" dirty="0" err="1" smtClean="0">
                <a:cs typeface="Arial" charset="0"/>
              </a:rPr>
              <a:t>Corporativos</a:t>
            </a:r>
            <a:r>
              <a:rPr lang="en-US" sz="798" noProof="0" dirty="0" smtClean="0">
                <a:cs typeface="Arial" charset="0"/>
              </a:rPr>
              <a:t> </a:t>
            </a:r>
            <a:r>
              <a:rPr lang="en-US" sz="798" noProof="0" dirty="0" err="1" smtClean="0">
                <a:cs typeface="Arial" charset="0"/>
              </a:rPr>
              <a:t>Softtek</a:t>
            </a:r>
            <a:r>
              <a:rPr lang="en-US" sz="798" noProof="0" dirty="0" smtClean="0">
                <a:cs typeface="Arial" charset="0"/>
              </a:rPr>
              <a:t> S.A. de C.V. 2017. Internal.</a:t>
            </a:r>
            <a:endParaRPr lang="en-US" sz="798" noProof="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529443" y="6503659"/>
            <a:ext cx="481929" cy="220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8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 dirty="0"/>
          </a:p>
        </p:txBody>
      </p:sp>
      <p:pic>
        <p:nvPicPr>
          <p:cNvPr id="7" name="Picture 2" descr="C:\Users\joel.solis\Desktop\2013 Templates\softtek.emf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61239" y="321286"/>
            <a:ext cx="1388454" cy="70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88" r:id="rId4"/>
    <p:sldLayoutId id="214748519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2993"/>
        </a:lnSpc>
        <a:spcBef>
          <a:spcPct val="0"/>
        </a:spcBef>
        <a:spcAft>
          <a:spcPct val="0"/>
        </a:spcAft>
        <a:defRPr sz="2993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2993"/>
        </a:lnSpc>
        <a:spcBef>
          <a:spcPct val="0"/>
        </a:spcBef>
        <a:spcAft>
          <a:spcPct val="0"/>
        </a:spcAft>
        <a:defRPr sz="2993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2993"/>
        </a:lnSpc>
        <a:spcBef>
          <a:spcPct val="0"/>
        </a:spcBef>
        <a:spcAft>
          <a:spcPct val="0"/>
        </a:spcAft>
        <a:defRPr sz="2993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2993"/>
        </a:lnSpc>
        <a:spcBef>
          <a:spcPct val="0"/>
        </a:spcBef>
        <a:spcAft>
          <a:spcPct val="0"/>
        </a:spcAft>
        <a:defRPr sz="2993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2993"/>
        </a:lnSpc>
        <a:spcBef>
          <a:spcPct val="0"/>
        </a:spcBef>
        <a:spcAft>
          <a:spcPct val="0"/>
        </a:spcAft>
        <a:defRPr sz="2993" b="1">
          <a:solidFill>
            <a:schemeClr val="accent1"/>
          </a:solidFill>
          <a:latin typeface="Arial" charset="0"/>
          <a:cs typeface="Arial" charset="0"/>
        </a:defRPr>
      </a:lvl5pPr>
      <a:lvl6pPr marL="456097" algn="ctr" rtl="0" fontAlgn="base">
        <a:spcBef>
          <a:spcPct val="0"/>
        </a:spcBef>
        <a:spcAft>
          <a:spcPct val="0"/>
        </a:spcAft>
        <a:defRPr sz="2993">
          <a:solidFill>
            <a:schemeClr val="accent1"/>
          </a:solidFill>
          <a:latin typeface="Rockwell" pitchFamily="18" charset="0"/>
        </a:defRPr>
      </a:lvl6pPr>
      <a:lvl7pPr marL="912193" algn="ctr" rtl="0" fontAlgn="base">
        <a:spcBef>
          <a:spcPct val="0"/>
        </a:spcBef>
        <a:spcAft>
          <a:spcPct val="0"/>
        </a:spcAft>
        <a:defRPr sz="2993">
          <a:solidFill>
            <a:schemeClr val="accent1"/>
          </a:solidFill>
          <a:latin typeface="Rockwell" pitchFamily="18" charset="0"/>
        </a:defRPr>
      </a:lvl7pPr>
      <a:lvl8pPr marL="1368290" algn="ctr" rtl="0" fontAlgn="base">
        <a:spcBef>
          <a:spcPct val="0"/>
        </a:spcBef>
        <a:spcAft>
          <a:spcPct val="0"/>
        </a:spcAft>
        <a:defRPr sz="2993">
          <a:solidFill>
            <a:schemeClr val="accent1"/>
          </a:solidFill>
          <a:latin typeface="Rockwell" pitchFamily="18" charset="0"/>
        </a:defRPr>
      </a:lvl8pPr>
      <a:lvl9pPr marL="1824387" algn="ctr" rtl="0" fontAlgn="base">
        <a:spcBef>
          <a:spcPct val="0"/>
        </a:spcBef>
        <a:spcAft>
          <a:spcPct val="0"/>
        </a:spcAft>
        <a:defRPr sz="2993">
          <a:solidFill>
            <a:schemeClr val="accent1"/>
          </a:solidFill>
          <a:latin typeface="Rockwell" pitchFamily="18" charset="0"/>
        </a:defRPr>
      </a:lvl9pPr>
    </p:titleStyle>
    <p:bodyStyle>
      <a:lvl1pPr marL="125696" indent="-179566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38696" indent="-179566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596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4235" indent="-179566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397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1695" indent="-179566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97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6895" indent="-77602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09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08532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628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725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822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97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93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290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387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483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579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676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772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Design</a:t>
            </a:r>
            <a:r>
              <a:rPr lang="es-MX" dirty="0" smtClean="0"/>
              <a:t> </a:t>
            </a:r>
            <a:r>
              <a:rPr lang="es-MX" dirty="0" err="1" smtClean="0"/>
              <a:t>Phase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MX" dirty="0" smtClean="0"/>
              <a:t>Un problema puede tener mas de una solución, el diseñador senior o el que conozca mas del problema ayudara a decidir cual es la mejor solución. “</a:t>
            </a:r>
            <a:r>
              <a:rPr lang="es-MX" dirty="0" err="1" smtClean="0"/>
              <a:t>Design</a:t>
            </a:r>
            <a:r>
              <a:rPr lang="es-MX" dirty="0" smtClean="0"/>
              <a:t> </a:t>
            </a:r>
            <a:r>
              <a:rPr lang="es-MX" dirty="0" err="1" smtClean="0"/>
              <a:t>Decision</a:t>
            </a:r>
            <a:r>
              <a:rPr lang="es-MX" dirty="0" smtClean="0"/>
              <a:t>”</a:t>
            </a:r>
          </a:p>
          <a:p>
            <a:r>
              <a:rPr lang="es-MX" dirty="0" smtClean="0"/>
              <a:t>Tomar Decisiones en el Diseño</a:t>
            </a:r>
          </a:p>
          <a:p>
            <a:pPr lvl="1"/>
            <a:r>
              <a:rPr lang="es-MX" dirty="0" smtClean="0"/>
              <a:t>El desarrollador debe soportar su decisión en: los requerimientos, como se ha diseñado al momento (ser congruente), la tecnología disponible, Principios del diseño de Software como patrones o </a:t>
            </a:r>
            <a:r>
              <a:rPr lang="es-MX" dirty="0" err="1" smtClean="0"/>
              <a:t>best</a:t>
            </a:r>
            <a:r>
              <a:rPr lang="es-MX" dirty="0" smtClean="0"/>
              <a:t> </a:t>
            </a:r>
            <a:r>
              <a:rPr lang="es-MX" dirty="0" err="1" smtClean="0"/>
              <a:t>practices</a:t>
            </a:r>
            <a:r>
              <a:rPr lang="es-MX" dirty="0" smtClean="0"/>
              <a:t>, que es lo que ha funcionado correctamente en el pasado.</a:t>
            </a:r>
          </a:p>
          <a:p>
            <a:pPr marL="359130" lvl="1" indent="0">
              <a:buNone/>
            </a:pPr>
            <a:endParaRPr lang="es-MX" dirty="0"/>
          </a:p>
          <a:p>
            <a:r>
              <a:rPr lang="es-MX" dirty="0" smtClean="0"/>
              <a:t>El resultado del análisis debe estar reflejado en el diseño, si el análisis contempla una Venta de Autos, el diseño debe tener contemplado la clase Auto, la clase Venta y los atributos necesarios para cada clase, </a:t>
            </a:r>
            <a:r>
              <a:rPr lang="es-MX" dirty="0" err="1" smtClean="0"/>
              <a:t>IdVenta</a:t>
            </a:r>
            <a:r>
              <a:rPr lang="es-MX" dirty="0" smtClean="0"/>
              <a:t>, </a:t>
            </a:r>
            <a:r>
              <a:rPr lang="es-MX" dirty="0" err="1" smtClean="0"/>
              <a:t>FechaVenta</a:t>
            </a:r>
            <a:r>
              <a:rPr lang="es-MX" dirty="0" smtClean="0"/>
              <a:t> etc.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Técnicas de Diseño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96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MX" dirty="0" smtClean="0"/>
              <a:t>Adicional al requerimiento funcional se debe tener en cuenta los requerimientos no funcionales y estos</a:t>
            </a:r>
          </a:p>
          <a:p>
            <a:r>
              <a:rPr lang="es-MX" dirty="0" smtClean="0"/>
              <a:t>A su vez deben estar en la solución que surja en el diseño no como el objetivo principal pero si como en cumplimiento a la arquitectura del sistema.</a:t>
            </a:r>
          </a:p>
          <a:p>
            <a:r>
              <a:rPr lang="es-MX" dirty="0" smtClean="0"/>
              <a:t>Por ejemplo la bitácora de </a:t>
            </a:r>
            <a:r>
              <a:rPr lang="es-MX" dirty="0" err="1" smtClean="0"/>
              <a:t>inserts</a:t>
            </a:r>
            <a:r>
              <a:rPr lang="es-MX" dirty="0" smtClean="0"/>
              <a:t>, si nuestro requerimiento es Inserta una venta, seguramente tendremos que guardar en la tabla </a:t>
            </a:r>
            <a:r>
              <a:rPr lang="es-MX" dirty="0" err="1" smtClean="0"/>
              <a:t>Bitacora</a:t>
            </a:r>
            <a:r>
              <a:rPr lang="es-MX" dirty="0" smtClean="0"/>
              <a:t> quien inserto la venta, fecha de inserción</a:t>
            </a:r>
            <a:r>
              <a:rPr lang="en-US" dirty="0" smtClean="0"/>
              <a:t>, lo anterior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requerimiento</a:t>
            </a:r>
            <a:r>
              <a:rPr lang="en-US" dirty="0" smtClean="0"/>
              <a:t> no functional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que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seguido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inserts del Sistema.</a:t>
            </a:r>
          </a:p>
          <a:p>
            <a:r>
              <a:rPr lang="es-MX" dirty="0" smtClean="0"/>
              <a:t>Los subsistemas de soporte mas comunes son:</a:t>
            </a:r>
          </a:p>
          <a:p>
            <a:pPr lvl="1"/>
            <a:r>
              <a:rPr lang="es-MX" dirty="0" smtClean="0"/>
              <a:t>Seguridad</a:t>
            </a:r>
          </a:p>
          <a:p>
            <a:pPr lvl="1"/>
            <a:r>
              <a:rPr lang="es-MX" dirty="0" smtClean="0"/>
              <a:t>Manejo de Excepciones</a:t>
            </a:r>
          </a:p>
          <a:p>
            <a:pPr lvl="1"/>
            <a:r>
              <a:rPr lang="es-MX" dirty="0" err="1" smtClean="0"/>
              <a:t>Logging</a:t>
            </a:r>
            <a:r>
              <a:rPr lang="es-MX" dirty="0" smtClean="0"/>
              <a:t> “</a:t>
            </a:r>
            <a:r>
              <a:rPr lang="es-MX" dirty="0" err="1" smtClean="0"/>
              <a:t>Bitacora</a:t>
            </a:r>
            <a:r>
              <a:rPr lang="es-MX" dirty="0" smtClean="0"/>
              <a:t>”</a:t>
            </a:r>
          </a:p>
          <a:p>
            <a:pPr lvl="1"/>
            <a:r>
              <a:rPr lang="es-MX" dirty="0" smtClean="0"/>
              <a:t>Reportes</a:t>
            </a:r>
          </a:p>
          <a:p>
            <a:pPr lvl="1"/>
            <a:r>
              <a:rPr lang="es-MX" dirty="0" smtClean="0"/>
              <a:t>Navegación del sistema</a:t>
            </a:r>
          </a:p>
          <a:p>
            <a:pPr lvl="1"/>
            <a:r>
              <a:rPr lang="es-MX" dirty="0" smtClean="0"/>
              <a:t>Persistencia de Sesiones (Usuario Autenticado)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Subsistemas de Soporte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798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MX" dirty="0" smtClean="0"/>
              <a:t>Estar claro en el artefacto principal de la solución propuesta, si es un calculo de ventas, seguramente la clase, forma o modulo será de Venta</a:t>
            </a:r>
          </a:p>
          <a:p>
            <a:r>
              <a:rPr lang="es-MX" dirty="0" smtClean="0"/>
              <a:t>Estar claro el tipo de artefacto a generar modificar, </a:t>
            </a:r>
            <a:r>
              <a:rPr lang="es-MX" dirty="0" err="1" smtClean="0"/>
              <a:t>stored</a:t>
            </a:r>
            <a:r>
              <a:rPr lang="es-MX" dirty="0" smtClean="0"/>
              <a:t> </a:t>
            </a:r>
            <a:r>
              <a:rPr lang="es-MX" dirty="0" err="1" smtClean="0"/>
              <a:t>procedure</a:t>
            </a:r>
            <a:r>
              <a:rPr lang="es-MX" dirty="0" smtClean="0"/>
              <a:t>, </a:t>
            </a:r>
            <a:r>
              <a:rPr lang="es-MX" dirty="0" err="1" smtClean="0"/>
              <a:t>class</a:t>
            </a:r>
            <a:r>
              <a:rPr lang="es-MX" dirty="0" smtClean="0"/>
              <a:t>, forma, web page</a:t>
            </a:r>
          </a:p>
          <a:p>
            <a:r>
              <a:rPr lang="es-MX" dirty="0" smtClean="0"/>
              <a:t>Tener una serie de pasos documentada que solucione o lleve el flujo de el requerimiento</a:t>
            </a:r>
          </a:p>
          <a:p>
            <a:r>
              <a:rPr lang="es-MX" dirty="0" smtClean="0"/>
              <a:t>Persistir el diseño, en un documento en Word, Excel, archivo UML, foto</a:t>
            </a:r>
            <a:r>
              <a:rPr lang="en-US" dirty="0" smtClean="0"/>
              <a:t>, </a:t>
            </a:r>
            <a:r>
              <a:rPr lang="en-US" dirty="0" err="1" smtClean="0"/>
              <a:t>cuaderno</a:t>
            </a:r>
            <a:endParaRPr lang="en-US" dirty="0" smtClean="0"/>
          </a:p>
          <a:p>
            <a:r>
              <a:rPr lang="es-MX" dirty="0" smtClean="0"/>
              <a:t>Haber hecho un “peer </a:t>
            </a:r>
            <a:r>
              <a:rPr lang="es-MX" dirty="0" err="1" smtClean="0"/>
              <a:t>review</a:t>
            </a:r>
            <a:r>
              <a:rPr lang="es-MX" dirty="0" smtClean="0"/>
              <a:t>” (Revisión en pareja) con alguien del proyecto validando la solución planeada</a:t>
            </a:r>
          </a:p>
          <a:p>
            <a:pPr marL="0" indent="0">
              <a:buNone/>
            </a:pPr>
            <a:endParaRPr lang="es-MX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¿Que debería de tener un buen Diseño?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18567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B0F0"/>
                </a:solidFill>
              </a:rPr>
              <a:t>Agile Software </a:t>
            </a:r>
            <a:r>
              <a:rPr lang="es-MX" dirty="0" err="1" smtClean="0">
                <a:solidFill>
                  <a:srgbClr val="00B0F0"/>
                </a:solidFill>
              </a:rPr>
              <a:t>Development</a:t>
            </a:r>
            <a:r>
              <a:rPr lang="es-MX" dirty="0" smtClean="0">
                <a:solidFill>
                  <a:srgbClr val="00B0F0"/>
                </a:solidFill>
              </a:rPr>
              <a:t>, entregar software más rápido, las personas son mas importantes que los procesos y herramientas, entregar el software es mas importante que la documentaci</a:t>
            </a:r>
            <a:r>
              <a:rPr lang="es-MX" dirty="0" smtClean="0">
                <a:solidFill>
                  <a:srgbClr val="00B0F0"/>
                </a:solidFill>
              </a:rPr>
              <a:t>ón (pero eso no significa no documentes), colaboración con el cliente es mas importante que la negociación del contrato, Responder a los cambios es mas importante que el plan.</a:t>
            </a:r>
          </a:p>
          <a:p>
            <a:endParaRPr lang="es-MX" dirty="0" smtClean="0"/>
          </a:p>
          <a:p>
            <a:r>
              <a:rPr lang="es-MX" dirty="0" smtClean="0"/>
              <a:t>Agile </a:t>
            </a:r>
            <a:r>
              <a:rPr lang="es-MX" dirty="0" smtClean="0"/>
              <a:t>promueve poca documentación , es por eso que no se buscan diagramas extensos, pero si </a:t>
            </a:r>
            <a:r>
              <a:rPr lang="es-MX" b="1" dirty="0" smtClean="0"/>
              <a:t>promovemos el razonamiento antes de codificar</a:t>
            </a:r>
            <a:r>
              <a:rPr lang="es-MX" dirty="0" smtClean="0"/>
              <a:t>, diagrama de flujo, diagrama de clases o de secuencia o una explicación en una serie de pasos que valide tu codificación.</a:t>
            </a:r>
          </a:p>
          <a:p>
            <a:r>
              <a:rPr lang="es-MX" dirty="0" smtClean="0"/>
              <a:t>Se podría usar al inicio de un proyecto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Agile and </a:t>
            </a:r>
            <a:r>
              <a:rPr lang="es-MX" dirty="0" err="1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1421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MX" dirty="0" smtClean="0"/>
              <a:t>Es nuevo para muchos desarrolladores y administradores </a:t>
            </a:r>
          </a:p>
          <a:p>
            <a:r>
              <a:rPr lang="es-MX" dirty="0" smtClean="0"/>
              <a:t>Es requerida la participación constante de los interesados en el sistema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Desventajas de Agile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65141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UML </a:t>
            </a:r>
            <a:r>
              <a:rPr lang="es-MX" dirty="0" err="1" smtClean="0"/>
              <a:t>Design</a:t>
            </a:r>
            <a:r>
              <a:rPr lang="es-MX" dirty="0" smtClean="0"/>
              <a:t> </a:t>
            </a:r>
            <a:r>
              <a:rPr lang="es-MX" dirty="0" err="1" smtClean="0"/>
              <a:t>Diagrams</a:t>
            </a:r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15</a:t>
            </a:fld>
            <a:endParaRPr lang="en-US" noProof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1300956"/>
            <a:ext cx="6548437" cy="49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69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12235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612" y="372269"/>
            <a:ext cx="807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i="1" dirty="0" err="1" smtClean="0">
                <a:solidFill>
                  <a:srgbClr val="FFFFFF"/>
                </a:solidFill>
                <a:latin typeface="Bodoni MT" panose="02070603080606020203" pitchFamily="18" charset="0"/>
              </a:rPr>
              <a:t>Application</a:t>
            </a:r>
            <a:r>
              <a:rPr lang="es-MX" sz="2000" b="1" i="1" dirty="0" smtClean="0">
                <a:solidFill>
                  <a:srgbClr val="FFFFFF"/>
                </a:solidFill>
                <a:latin typeface="Bodoni MT" panose="02070603080606020203" pitchFamily="18" charset="0"/>
              </a:rPr>
              <a:t> </a:t>
            </a:r>
            <a:r>
              <a:rPr lang="es-MX" sz="2000" b="1" i="1" dirty="0" err="1" smtClean="0">
                <a:solidFill>
                  <a:srgbClr val="FFFFFF"/>
                </a:solidFill>
                <a:latin typeface="Bodoni MT" panose="02070603080606020203" pitchFamily="18" charset="0"/>
              </a:rPr>
              <a:t>Development</a:t>
            </a:r>
            <a:endParaRPr lang="es-MX" sz="2000" b="1" i="1" dirty="0" smtClean="0">
              <a:solidFill>
                <a:srgbClr val="FFFFFF"/>
              </a:solidFill>
              <a:latin typeface="Bodoni MT" panose="02070603080606020203" pitchFamily="18" charset="0"/>
            </a:endParaRPr>
          </a:p>
          <a:p>
            <a:endParaRPr lang="es-MX" sz="2000" b="1" i="1" dirty="0">
              <a:solidFill>
                <a:srgbClr val="FFFFFF"/>
              </a:solidFill>
              <a:latin typeface="Bodoni MT" panose="02070603080606020203" pitchFamily="18" charset="0"/>
            </a:endParaRPr>
          </a:p>
          <a:p>
            <a:r>
              <a:rPr lang="es-MX" sz="2000" b="1" i="1" dirty="0" err="1" smtClean="0">
                <a:solidFill>
                  <a:srgbClr val="FFFFFF"/>
                </a:solidFill>
                <a:latin typeface="Bodoni MT" panose="02070603080606020203" pitchFamily="18" charset="0"/>
              </a:rPr>
              <a:t>Practice</a:t>
            </a:r>
            <a:r>
              <a:rPr lang="es-MX" sz="2000" b="1" i="1" dirty="0" smtClean="0">
                <a:solidFill>
                  <a:srgbClr val="FFFFFF"/>
                </a:solidFill>
                <a:latin typeface="Bodoni MT" panose="02070603080606020203" pitchFamily="18" charset="0"/>
              </a:rPr>
              <a:t> </a:t>
            </a:r>
            <a:r>
              <a:rPr lang="es-MX" sz="2000" b="1" i="1" dirty="0" err="1" smtClean="0">
                <a:solidFill>
                  <a:srgbClr val="FFFFFF"/>
                </a:solidFill>
                <a:latin typeface="Bodoni MT" panose="02070603080606020203" pitchFamily="18" charset="0"/>
              </a:rPr>
              <a:t>Speciales</a:t>
            </a:r>
            <a:r>
              <a:rPr lang="es-MX" sz="2000" b="1" i="1" dirty="0" smtClean="0">
                <a:solidFill>
                  <a:srgbClr val="FFFFFF"/>
                </a:solidFill>
                <a:latin typeface="Bodoni MT" panose="02070603080606020203" pitchFamily="18" charset="0"/>
              </a:rPr>
              <a:t> </a:t>
            </a:r>
            <a:r>
              <a:rPr lang="es-MX" sz="2000" b="1" i="1" dirty="0" err="1" smtClean="0">
                <a:solidFill>
                  <a:srgbClr val="FFFFFF"/>
                </a:solidFill>
                <a:latin typeface="Bodoni MT" panose="02070603080606020203" pitchFamily="18" charset="0"/>
              </a:rPr>
              <a:t>Group</a:t>
            </a:r>
            <a:endParaRPr lang="es-MX" sz="2000" b="1" i="1" dirty="0" smtClean="0">
              <a:solidFill>
                <a:srgbClr val="FFFFFF"/>
              </a:solidFill>
              <a:latin typeface="Bodoni MT" panose="02070603080606020203" pitchFamily="18" charset="0"/>
            </a:endParaRPr>
          </a:p>
          <a:p>
            <a:endParaRPr lang="es-MX" sz="2000" b="1" i="1" dirty="0" smtClean="0">
              <a:solidFill>
                <a:srgbClr val="FFFFFF"/>
              </a:solidFill>
              <a:latin typeface="Bodoni MT" panose="02070603080606020203" pitchFamily="18" charset="0"/>
            </a:endParaRPr>
          </a:p>
          <a:p>
            <a:r>
              <a:rPr lang="es-MX" sz="2000" b="1" i="1" dirty="0" smtClean="0">
                <a:solidFill>
                  <a:srgbClr val="FFFFFF"/>
                </a:solidFill>
                <a:latin typeface="Bodoni MT" panose="02070603080606020203" pitchFamily="18" charset="0"/>
              </a:rPr>
              <a:t>PSG</a:t>
            </a:r>
            <a:endParaRPr lang="en-US" sz="2000" b="1" i="1" dirty="0">
              <a:solidFill>
                <a:srgbClr val="FFFFFF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14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</a:t>
            </a:fld>
            <a:endParaRPr lang="en-US" noProof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088792"/>
              </p:ext>
            </p:extLst>
          </p:nvPr>
        </p:nvGraphicFramePr>
        <p:xfrm>
          <a:off x="2456755" y="2469432"/>
          <a:ext cx="7541588" cy="10811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70794"/>
                <a:gridCol w="3770794"/>
              </a:tblGrid>
              <a:tr h="258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Audience/Viewership </a:t>
                      </a:r>
                    </a:p>
                  </a:txBody>
                  <a:tcPr marL="91207" marR="91207" marT="45604" marB="4560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marL="91207" marR="91207" marT="45604" marB="45604" anchor="ctr"/>
                </a:tc>
              </a:tr>
              <a:tr h="27362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</a:tr>
              <a:tr h="27362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</a:tr>
              <a:tr h="27362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9040"/>
              </p:ext>
            </p:extLst>
          </p:nvPr>
        </p:nvGraphicFramePr>
        <p:xfrm>
          <a:off x="2456755" y="4527259"/>
          <a:ext cx="7541588" cy="1522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1896"/>
                <a:gridCol w="861896"/>
                <a:gridCol w="2944810"/>
                <a:gridCol w="1508318"/>
                <a:gridCol w="1364668"/>
              </a:tblGrid>
              <a:tr h="425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No.</a:t>
                      </a:r>
                    </a:p>
                  </a:txBody>
                  <a:tcPr marL="91207" marR="91207" marT="45604" marB="4560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Date </a:t>
                      </a:r>
                    </a:p>
                  </a:txBody>
                  <a:tcPr marL="91207" marR="91207" marT="45604" marB="4560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Types of Changes</a:t>
                      </a:r>
                    </a:p>
                  </a:txBody>
                  <a:tcPr marL="91207" marR="91207" marT="45604" marB="4560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Owner/Author</a:t>
                      </a:r>
                    </a:p>
                  </a:txBody>
                  <a:tcPr marL="91207" marR="91207" marT="45604" marB="4560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Date of Review/Expiration </a:t>
                      </a:r>
                    </a:p>
                  </a:txBody>
                  <a:tcPr marL="91207" marR="91207" marT="45604" marB="45604" anchor="ctr"/>
                </a:tc>
              </a:tr>
              <a:tr h="2736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5/10/2017</a:t>
                      </a:r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Creation</a:t>
                      </a:r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ALRC2</a:t>
                      </a:r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 marL="91207" marR="91207" marT="45604" marB="45604"/>
                </a:tc>
              </a:tr>
              <a:tr h="27362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</a:tr>
              <a:tr h="27362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</a:tr>
              <a:tr h="27362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</a:tr>
            </a:tbl>
          </a:graphicData>
        </a:graphic>
      </p:graphicFrame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2020240" y="1193705"/>
            <a:ext cx="8188060" cy="114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97" b="1" noProof="1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Document Name: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397" b="1" noProof="1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Data Classification: </a:t>
            </a:r>
            <a:r>
              <a:rPr lang="en-US" sz="1397" b="1" noProof="1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INTERNAL</a:t>
            </a:r>
            <a:endParaRPr lang="en-US" sz="1397" b="1" noProof="1">
              <a:solidFill>
                <a:schemeClr val="tx1">
                  <a:lumMod val="90000"/>
                  <a:lumOff val="10000"/>
                </a:schemeClr>
              </a:solidFill>
              <a:cs typeface="Arial" charset="0"/>
            </a:endParaRP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397" b="1" noProof="1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Disclaimer</a:t>
            </a:r>
          </a:p>
          <a:p>
            <a:pPr marL="448140" lvl="1" indent="-95012" defTabSz="912114" eaLnBrk="1" hangingPunct="1">
              <a:spcBef>
                <a:spcPct val="20000"/>
              </a:spcBef>
              <a:buFont typeface="Arial Rounded MT Bold" pitchFamily="34" charset="0"/>
              <a:buChar char="›"/>
              <a:defRPr/>
            </a:pPr>
            <a:r>
              <a:rPr lang="en-US" sz="1197" noProof="1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  <a:cs typeface="Arial" charset="0"/>
              </a:rPr>
              <a:t>The contents of this document are property of Softtek, and are classified as </a:t>
            </a:r>
            <a:r>
              <a:rPr lang="en-US" sz="1197" noProof="1" smtClean="0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  <a:cs typeface="Arial" charset="0"/>
              </a:rPr>
              <a:t>Internal. Any </a:t>
            </a:r>
            <a:r>
              <a:rPr lang="en-US" sz="1197" noProof="1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  <a:cs typeface="Arial" charset="0"/>
              </a:rPr>
              <a:t>reproduction </a:t>
            </a:r>
            <a:br>
              <a:rPr lang="en-US" sz="1197" noProof="1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  <a:cs typeface="Arial" charset="0"/>
              </a:rPr>
            </a:br>
            <a:r>
              <a:rPr lang="en-US" sz="1197" noProof="1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  <a:cs typeface="Arial" charset="0"/>
              </a:rPr>
              <a:t>in whole or in part is strictly prohibited without the written permission of Softtek.  </a:t>
            </a:r>
          </a:p>
          <a:p>
            <a:pPr marL="448140" lvl="1" indent="-95012" defTabSz="912114" eaLnBrk="1" hangingPunct="1">
              <a:spcBef>
                <a:spcPct val="20000"/>
              </a:spcBef>
              <a:buFont typeface="Arial Rounded MT Bold" pitchFamily="34" charset="0"/>
              <a:buChar char="›"/>
              <a:defRPr/>
            </a:pPr>
            <a:r>
              <a:rPr lang="en-US" sz="1197" noProof="1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  <a:cs typeface="Arial" charset="0"/>
              </a:rPr>
              <a:t>This document is subject to change. Comments, corrections or questions should be directed to the author.</a:t>
            </a:r>
            <a:endParaRPr lang="en-US" sz="1197" noProof="1">
              <a:solidFill>
                <a:schemeClr val="tx1">
                  <a:lumMod val="90000"/>
                  <a:lumOff val="10000"/>
                </a:schemeClr>
              </a:solidFill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11981" y="191599"/>
            <a:ext cx="9630044" cy="847149"/>
          </a:xfrm>
        </p:spPr>
        <p:txBody>
          <a:bodyPr/>
          <a:lstStyle/>
          <a:p>
            <a:r>
              <a:rPr lang="en-US" noProof="1" smtClean="0"/>
              <a:t>Disclaimer</a:t>
            </a:r>
            <a:endParaRPr lang="en-US" noProof="1"/>
          </a:p>
        </p:txBody>
      </p:sp>
      <p:sp>
        <p:nvSpPr>
          <p:cNvPr id="9" name="Content Placeholder 5"/>
          <p:cNvSpPr txBox="1">
            <a:spLocks/>
          </p:cNvSpPr>
          <p:nvPr/>
        </p:nvSpPr>
        <p:spPr bwMode="auto">
          <a:xfrm>
            <a:off x="2020240" y="3649173"/>
            <a:ext cx="8188060" cy="89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397" b="1" noProof="1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Revision Chart</a:t>
            </a:r>
          </a:p>
          <a:p>
            <a:pPr lvl="1" eaLnBrk="1" hangingPunct="1">
              <a:spcBef>
                <a:spcPct val="20000"/>
              </a:spcBef>
              <a:buFont typeface="Arial Rounded MT Bold" charset="0"/>
              <a:buChar char="›"/>
            </a:pPr>
            <a:r>
              <a:rPr lang="en-US" sz="1197" noProof="1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The following chart list the revisions made to this document. Use this to describe the changes and additions each time this document is re-published. The description should be detailed as possible and include the names of the reviewers who request the changes.</a:t>
            </a:r>
          </a:p>
          <a:p>
            <a:pPr lvl="1">
              <a:spcBef>
                <a:spcPct val="20000"/>
              </a:spcBef>
              <a:buFont typeface="Arial Rounded MT Bold" charset="0"/>
              <a:buChar char="›"/>
            </a:pPr>
            <a:endParaRPr lang="en-US" sz="1197" noProof="1">
              <a:solidFill>
                <a:srgbClr val="5F5F5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15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MX" dirty="0" smtClean="0"/>
              <a:t>El diseño se focaliza en la solución conceptual  que cubre los requerimientos. Pensar de forma razonada como solucionaremos el problema o funcionalidad requerida.</a:t>
            </a:r>
          </a:p>
          <a:p>
            <a:r>
              <a:rPr lang="es-MX" dirty="0" smtClean="0"/>
              <a:t>Tipos de Diseño</a:t>
            </a:r>
          </a:p>
          <a:p>
            <a:pPr lvl="1"/>
            <a:r>
              <a:rPr lang="es-MX" dirty="0" smtClean="0"/>
              <a:t>Diseño Conceptual: </a:t>
            </a:r>
            <a:r>
              <a:rPr lang="es-MX" dirty="0" err="1" smtClean="0"/>
              <a:t>Podria</a:t>
            </a:r>
            <a:r>
              <a:rPr lang="es-MX" dirty="0" smtClean="0"/>
              <a:t> ser solo la pantalla como queremos que se vea por fuera, que controles tiene, botones, cajas de texto</a:t>
            </a:r>
          </a:p>
          <a:p>
            <a:pPr lvl="1"/>
            <a:r>
              <a:rPr lang="es-MX" dirty="0" smtClean="0"/>
              <a:t>Diseño Lógico: Como se comunica esta pantalla con otras, dentro de que parte de todo el sistema tiene su lugar</a:t>
            </a:r>
          </a:p>
          <a:p>
            <a:pPr lvl="1"/>
            <a:r>
              <a:rPr lang="es-MX" dirty="0" smtClean="0"/>
              <a:t>Diseño </a:t>
            </a:r>
            <a:r>
              <a:rPr lang="es-MX" dirty="0" err="1" smtClean="0"/>
              <a:t>Fisico</a:t>
            </a:r>
            <a:r>
              <a:rPr lang="es-MX" dirty="0" smtClean="0"/>
              <a:t>: Generar los objetos o participantes del modelo con sus características completas, lo que usar el programador para hacer su trabajo.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¿Que es diseño?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964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976812" y="220382"/>
            <a:ext cx="6026809" cy="615704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¿Que es el modelo de Diseño?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6303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El lenguaje de modelado unificado (UML) nos permite estandarizar la forma en la que se documenta en un desarrollo de software.</a:t>
            </a:r>
          </a:p>
          <a:p>
            <a:pPr marL="0" indent="0">
              <a:buNone/>
            </a:pPr>
            <a:r>
              <a:rPr lang="es-MX" dirty="0" smtClean="0"/>
              <a:t>Puede usarse un modelo muy detallado a un modelo muy a alto nivel</a:t>
            </a:r>
          </a:p>
          <a:p>
            <a:pPr marL="0" indent="0">
              <a:buNone/>
            </a:pPr>
            <a:r>
              <a:rPr lang="es-MX" dirty="0" smtClean="0"/>
              <a:t>El UML se divide en 2 tipos de diagramas, Diagramas estáticos o Diagramas </a:t>
            </a:r>
            <a:r>
              <a:rPr lang="es-MX" dirty="0" err="1" smtClean="0"/>
              <a:t>Dinamicos</a:t>
            </a:r>
            <a:r>
              <a:rPr lang="es-MX" dirty="0" smtClean="0"/>
              <a:t>, los estáticos se ocupan mas de la estructura de lo que compone el modelo y los dinámicos de como interactúan los componentes del modelo con otros componentes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Los diagramas mas comúnmente usados son: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Clases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Secuencia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Actividades o Diagramas de Flujo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En el análisis se usan los Casos de Uso,  Objetos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En Arquitectura se usan los diagramas de paquetes, componentes, </a:t>
            </a:r>
            <a:r>
              <a:rPr lang="es-MX" dirty="0" err="1" smtClean="0"/>
              <a:t>deployment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UML – </a:t>
            </a:r>
            <a:r>
              <a:rPr lang="es-MX" dirty="0" err="1" smtClean="0"/>
              <a:t>Unified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r>
              <a:rPr lang="es-MX" dirty="0" err="1" smtClean="0"/>
              <a:t>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05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MX" dirty="0" smtClean="0"/>
              <a:t>Primero se tiene que haber previamente analizado el requerimiento o tener al menos un requerimiento claro.</a:t>
            </a:r>
          </a:p>
          <a:p>
            <a:r>
              <a:rPr lang="es-MX" dirty="0" smtClean="0"/>
              <a:t>Casos de Uso o Historias de Usuario</a:t>
            </a:r>
          </a:p>
          <a:p>
            <a:r>
              <a:rPr lang="es-MX" dirty="0" smtClean="0"/>
              <a:t>Transforma el modelo de análisis al modelo de diseño</a:t>
            </a:r>
          </a:p>
          <a:p>
            <a:endParaRPr lang="es-MX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¿Que necesito para diseñar?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0019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538413" y="1206270"/>
            <a:ext cx="6598444" cy="481114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Importancia del </a:t>
            </a:r>
            <a:r>
              <a:rPr lang="es-MX" dirty="0" err="1" smtClean="0"/>
              <a:t>Analisis</a:t>
            </a:r>
            <a:r>
              <a:rPr lang="es-MX" dirty="0" smtClean="0"/>
              <a:t> (</a:t>
            </a:r>
            <a:r>
              <a:rPr lang="es-MX" dirty="0" err="1" smtClean="0"/>
              <a:t>Object</a:t>
            </a:r>
            <a:r>
              <a:rPr lang="es-MX" dirty="0" smtClean="0"/>
              <a:t> </a:t>
            </a:r>
            <a:r>
              <a:rPr lang="es-MX" dirty="0" err="1" smtClean="0"/>
              <a:t>Oriented</a:t>
            </a:r>
            <a:r>
              <a:rPr lang="es-MX" dirty="0" smtClean="0"/>
              <a:t> </a:t>
            </a:r>
            <a:r>
              <a:rPr lang="es-MX" dirty="0" err="1" smtClean="0"/>
              <a:t>Analysis</a:t>
            </a:r>
            <a:r>
              <a:rPr lang="es-MX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0177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MX" dirty="0" smtClean="0"/>
              <a:t>Codificación mas “razonada”</a:t>
            </a:r>
          </a:p>
          <a:p>
            <a:r>
              <a:rPr lang="es-MX" dirty="0" smtClean="0"/>
              <a:t>Standard de comunicación y codificación</a:t>
            </a:r>
          </a:p>
          <a:p>
            <a:r>
              <a:rPr lang="es-MX" dirty="0" smtClean="0"/>
              <a:t>Documentación</a:t>
            </a:r>
          </a:p>
          <a:p>
            <a:r>
              <a:rPr lang="es-MX" dirty="0" smtClean="0"/>
              <a:t>Mantenimiento</a:t>
            </a:r>
          </a:p>
          <a:p>
            <a:r>
              <a:rPr lang="es-MX" dirty="0" smtClean="0"/>
              <a:t>Proyectos con mas de un desarrollador</a:t>
            </a:r>
          </a:p>
          <a:p>
            <a:r>
              <a:rPr lang="es-MX" dirty="0" smtClean="0"/>
              <a:t>Sirve a diferentes roles no solo al programador, por ejemplo al </a:t>
            </a:r>
            <a:r>
              <a:rPr lang="es-MX" dirty="0" err="1" smtClean="0"/>
              <a:t>tester</a:t>
            </a:r>
            <a:endParaRPr lang="es-MX" dirty="0" smtClean="0"/>
          </a:p>
          <a:p>
            <a:r>
              <a:rPr lang="es-MX" dirty="0" smtClean="0"/>
              <a:t>En el diseño se deberían de encontrar clases abstractas, interfaces, clases selladas, herencia simple</a:t>
            </a:r>
          </a:p>
          <a:p>
            <a:r>
              <a:rPr lang="es-MX" dirty="0" smtClean="0"/>
              <a:t>Se maximiza el </a:t>
            </a:r>
            <a:r>
              <a:rPr lang="es-MX" dirty="0" err="1" smtClean="0"/>
              <a:t>reuso</a:t>
            </a:r>
            <a:r>
              <a:rPr lang="es-MX" dirty="0" smtClean="0"/>
              <a:t> de artefactos</a:t>
            </a:r>
          </a:p>
          <a:p>
            <a:r>
              <a:rPr lang="es-MX" dirty="0" smtClean="0"/>
              <a:t>Se definen interacciones entre objetos , clases, con quien se comunica y como se comunica</a:t>
            </a:r>
          </a:p>
          <a:p>
            <a:r>
              <a:rPr lang="es-MX" dirty="0" smtClean="0"/>
              <a:t>Se sigue la arquitectura</a:t>
            </a:r>
          </a:p>
          <a:p>
            <a:r>
              <a:rPr lang="es-MX" dirty="0" smtClean="0"/>
              <a:t>Las clases forman componentes, piezas mas grandes dentro del sistema</a:t>
            </a:r>
          </a:p>
          <a:p>
            <a:r>
              <a:rPr lang="es-MX" dirty="0" smtClean="0"/>
              <a:t>El diseño debería ser agnóstico a la tecnología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soluciona el Diseño?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5316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MX" dirty="0" smtClean="0"/>
              <a:t>Solucionar problemas comunes de la misma manera</a:t>
            </a:r>
          </a:p>
          <a:p>
            <a:r>
              <a:rPr lang="es-MX" dirty="0" smtClean="0"/>
              <a:t>Una forma elegante de codificar</a:t>
            </a:r>
          </a:p>
          <a:p>
            <a:pPr lvl="1"/>
            <a:r>
              <a:rPr lang="es-MX" dirty="0" smtClean="0"/>
              <a:t>Los mas comunes </a:t>
            </a:r>
            <a:r>
              <a:rPr lang="es-MX" dirty="0" err="1" smtClean="0"/>
              <a:t>Singleton</a:t>
            </a:r>
            <a:r>
              <a:rPr lang="es-MX" dirty="0" smtClean="0"/>
              <a:t>, </a:t>
            </a:r>
            <a:r>
              <a:rPr lang="es-MX" dirty="0" err="1" smtClean="0"/>
              <a:t>Observer</a:t>
            </a:r>
            <a:r>
              <a:rPr lang="es-MX" dirty="0" smtClean="0"/>
              <a:t>, Proxy, MVC, MVVM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Patrones de Diseño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62432154"/>
      </p:ext>
    </p:extLst>
  </p:cSld>
  <p:clrMapOvr>
    <a:masterClrMapping/>
  </p:clrMapOvr>
</p:sld>
</file>

<file path=ppt/theme/theme1.xml><?xml version="1.0" encoding="utf-8"?>
<a:theme xmlns:a="http://schemas.openxmlformats.org/drawingml/2006/main" name="PPT_ConfidentialTemplate_EN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Internal_EN.potx" id="{66389F3B-CFA0-4D87-A712-9533EB7A8200}" vid="{E4E71D6A-2313-413B-840F-53984E6D34C2}"/>
    </a:ext>
  </a:extLst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Internal_EN.potx" id="{66389F3B-CFA0-4D87-A712-9533EB7A8200}" vid="{F093A91B-FD6F-4FAD-9DB9-9CF5E677EC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Public</Data_x0020_Classification1>
  </documentManagement>
</p:properties>
</file>

<file path=customXml/itemProps1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78CFFA-FA4D-496F-B8D2-C7DD46C2A279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90e5e253-50b2-47e0-ab40-088f51eedbac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1002</Words>
  <Application>Microsoft Office PowerPoint</Application>
  <PresentationFormat>Custom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MS PGothic</vt:lpstr>
      <vt:lpstr>Arial</vt:lpstr>
      <vt:lpstr>Arial Rounded MT Bold</vt:lpstr>
      <vt:lpstr>Bodoni MT</vt:lpstr>
      <vt:lpstr>Calibri</vt:lpstr>
      <vt:lpstr>Lucida Grande</vt:lpstr>
      <vt:lpstr>Rockwell</vt:lpstr>
      <vt:lpstr>PPT_ConfidentialTemplate_EN_2015</vt:lpstr>
      <vt:lpstr>Original_Logo/ Upper layout</vt:lpstr>
      <vt:lpstr>Design Phase</vt:lpstr>
      <vt:lpstr>Disclaimer</vt:lpstr>
      <vt:lpstr>¿Que es diseño?</vt:lpstr>
      <vt:lpstr>¿Que es el modelo de Diseño?</vt:lpstr>
      <vt:lpstr>UML – Unified Model Language</vt:lpstr>
      <vt:lpstr>¿Que necesito para diseñar?</vt:lpstr>
      <vt:lpstr>Importancia del Analisis (Object Oriented Analysis)</vt:lpstr>
      <vt:lpstr>¿Qué soluciona el Diseño?</vt:lpstr>
      <vt:lpstr>Patrones de Diseño</vt:lpstr>
      <vt:lpstr>Técnicas de Diseño</vt:lpstr>
      <vt:lpstr>Subsistemas de Soporte</vt:lpstr>
      <vt:lpstr>¿Que debería de tener un buen Diseño?</vt:lpstr>
      <vt:lpstr>Agile and Design</vt:lpstr>
      <vt:lpstr>Desventajas de Agile</vt:lpstr>
      <vt:lpstr>UML Design Diagrams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Alfredo Reyes Carlos</cp:lastModifiedBy>
  <cp:revision>23</cp:revision>
  <dcterms:created xsi:type="dcterms:W3CDTF">2017-02-02T21:16:19Z</dcterms:created>
  <dcterms:modified xsi:type="dcterms:W3CDTF">2017-10-18T20:55:58Z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