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mes, iow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Ames, iowa</a:t>
            </a:r>
          </a:p>
        </p:txBody>
      </p:sp>
      <p:sp>
        <p:nvSpPr>
          <p:cNvPr id="167" name="House prices predic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algn="ctr"/>
            <a:r>
              <a:t>House prices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25" name="Modelling: Iterative approach…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2100"/>
              </a:spcBef>
              <a:buChar char="‣"/>
              <a:defRPr sz="2625"/>
            </a:pPr>
            <a:r>
              <a:t>Modelling: Iterative approach</a:t>
            </a:r>
          </a:p>
          <a:p>
            <a:pPr lvl="1" marL="666750" indent="-333375" defTabSz="438150">
              <a:spcBef>
                <a:spcPts val="2100"/>
              </a:spcBef>
              <a:buChar char="‣"/>
              <a:defRPr sz="2625"/>
            </a:pPr>
            <a:r>
              <a:t>Cross-validation: Use all remaining features to generate baseline scores for predictive model</a:t>
            </a:r>
          </a:p>
          <a:p>
            <a:pPr lvl="1" marL="666750" indent="-333375" defTabSz="438150">
              <a:spcBef>
                <a:spcPts val="2100"/>
              </a:spcBef>
              <a:buChar char="‣"/>
              <a:defRPr sz="2625"/>
            </a:pPr>
            <a:r>
              <a:t>Perform Recursive Feature Elimination to identify important features by rank</a:t>
            </a:r>
          </a:p>
          <a:p>
            <a:pPr lvl="1" marL="666750" indent="-333375" defTabSz="438150">
              <a:spcBef>
                <a:spcPts val="2100"/>
              </a:spcBef>
              <a:buChar char="‣"/>
              <a:defRPr sz="2625"/>
            </a:pPr>
            <a:r>
              <a:t>Use RFE features to create a model for generating predictions from test set</a:t>
            </a:r>
          </a:p>
          <a:p>
            <a:pPr lvl="1" marL="666750" indent="-333375" defTabSz="438150">
              <a:spcBef>
                <a:spcPts val="2100"/>
              </a:spcBef>
              <a:buChar char="‣"/>
              <a:defRPr sz="2625"/>
            </a:pPr>
            <a:r>
              <a:t>Compare post- and pre-RFE models' scores to assess whether the RFE model is an improved one</a:t>
            </a:r>
          </a:p>
          <a:p>
            <a:pPr lvl="1" marL="666750" indent="-333375" defTabSz="438150">
              <a:spcBef>
                <a:spcPts val="2100"/>
              </a:spcBef>
              <a:buChar char="‣"/>
              <a:defRPr sz="2625"/>
            </a:pPr>
            <a:r>
              <a:t>Generate list of RFE features and create business recommendations</a:t>
            </a:r>
          </a:p>
        </p:txBody>
      </p:sp>
      <p:sp>
        <p:nvSpPr>
          <p:cNvPr id="226" name="Model Evaluation - Alfred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Evaluation - Alfred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29" name="Top 12 Model Coefficients…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Top 12 Model Coefficients</a:t>
            </a:r>
          </a:p>
          <a:p>
            <a:pPr>
              <a:buChar char="‣"/>
            </a:pPr>
            <a:r>
              <a:t>R2 Score on Test Prediction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</a:pPr>
            <a:r>
              <a:t>0.881</a:t>
            </a:r>
          </a:p>
          <a:p>
            <a:pPr>
              <a:buChar char="‣"/>
            </a:pPr>
            <a:r>
              <a:t>Train RMSE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</a:pPr>
            <a:r>
              <a:t>34848</a:t>
            </a:r>
          </a:p>
        </p:txBody>
      </p:sp>
      <p:sp>
        <p:nvSpPr>
          <p:cNvPr id="230" name="Model Evaluation - Ginn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Evaluation - Ginn</a:t>
            </a:r>
          </a:p>
        </p:txBody>
      </p:sp>
      <p:grpSp>
        <p:nvGrpSpPr>
          <p:cNvPr id="233" name="Image Gallery"/>
          <p:cNvGrpSpPr/>
          <p:nvPr/>
        </p:nvGrpSpPr>
        <p:grpSpPr>
          <a:xfrm>
            <a:off x="6822495" y="1904530"/>
            <a:ext cx="6342526" cy="6940845"/>
            <a:chOff x="0" y="0"/>
            <a:chExt cx="6342524" cy="6940844"/>
          </a:xfrm>
        </p:grpSpPr>
        <p:pic>
          <p:nvPicPr>
            <p:cNvPr id="231" name="Screenshot 2019-06-06 at 10.53.25 PM.png" descr="Screenshot 2019-06-06 at 10.53.25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186842" cy="6369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Rectangle"/>
            <p:cNvSpPr/>
            <p:nvPr/>
          </p:nvSpPr>
          <p:spPr>
            <a:xfrm>
              <a:off x="0" y="6445544"/>
              <a:ext cx="634252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36" name="Top 15 Model Features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>
            <a:lvl1pPr>
              <a:buChar char="‣"/>
              <a:defRPr sz="3600"/>
            </a:lvl1pPr>
          </a:lstStyle>
          <a:p>
            <a:pPr/>
            <a:r>
              <a:t>Top 15 Model Features</a:t>
            </a:r>
          </a:p>
        </p:txBody>
      </p:sp>
      <p:sp>
        <p:nvSpPr>
          <p:cNvPr id="237" name="Model Evaluation - Alfred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Evaluation - Alfred</a:t>
            </a:r>
          </a:p>
        </p:txBody>
      </p:sp>
      <p:grpSp>
        <p:nvGrpSpPr>
          <p:cNvPr id="240" name="Image Gallery"/>
          <p:cNvGrpSpPr/>
          <p:nvPr/>
        </p:nvGrpSpPr>
        <p:grpSpPr>
          <a:xfrm>
            <a:off x="5849739" y="2553059"/>
            <a:ext cx="5923161" cy="6587580"/>
            <a:chOff x="0" y="0"/>
            <a:chExt cx="5923160" cy="6587579"/>
          </a:xfrm>
        </p:grpSpPr>
        <p:pic>
          <p:nvPicPr>
            <p:cNvPr id="238" name="image (10).png" descr="image (10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89244" y="0"/>
              <a:ext cx="4633917" cy="6016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Rectangle"/>
            <p:cNvSpPr/>
            <p:nvPr/>
          </p:nvSpPr>
          <p:spPr>
            <a:xfrm>
              <a:off x="0" y="6092279"/>
              <a:ext cx="5923161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43" name="Top 15 Model Coefficients…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Top 15 Model Coefficients</a:t>
            </a:r>
          </a:p>
          <a:p>
            <a:pPr>
              <a:buChar char="‣"/>
            </a:pPr>
            <a:r>
              <a:t>R2 Score on Test Prediction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</a:pPr>
            <a:r>
              <a:t>0.844</a:t>
            </a:r>
          </a:p>
          <a:p>
            <a:pPr>
              <a:buChar char="‣"/>
            </a:pPr>
            <a:r>
              <a:t>Train RMSE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</a:pPr>
            <a:r>
              <a:t>27869</a:t>
            </a:r>
          </a:p>
        </p:txBody>
      </p:sp>
      <p:sp>
        <p:nvSpPr>
          <p:cNvPr id="244" name="Model Evaluation - Alfred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Evaluation - Alfred</a:t>
            </a:r>
          </a:p>
        </p:txBody>
      </p:sp>
      <p:grpSp>
        <p:nvGrpSpPr>
          <p:cNvPr id="247" name="Image Gallery"/>
          <p:cNvGrpSpPr/>
          <p:nvPr/>
        </p:nvGrpSpPr>
        <p:grpSpPr>
          <a:xfrm>
            <a:off x="6896761" y="2477234"/>
            <a:ext cx="5609844" cy="6583008"/>
            <a:chOff x="0" y="1212376"/>
            <a:chExt cx="5609843" cy="6583006"/>
          </a:xfrm>
        </p:grpSpPr>
        <p:pic>
          <p:nvPicPr>
            <p:cNvPr id="245" name="image (3).png" descr="image (3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1212376"/>
              <a:ext cx="5609844" cy="47991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Rectangle"/>
            <p:cNvSpPr/>
            <p:nvPr/>
          </p:nvSpPr>
          <p:spPr>
            <a:xfrm>
              <a:off x="0" y="7300083"/>
              <a:ext cx="560984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50" name="Impute missing data more effectively…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buChar char="‣"/>
              <a:defRPr sz="2890"/>
            </a:pPr>
            <a:r>
              <a:t>Impute missing data more effectively</a:t>
            </a:r>
          </a:p>
          <a:p>
            <a:pPr lvl="1" marL="755650" indent="-377825" defTabSz="496570">
              <a:spcBef>
                <a:spcPts val="2300"/>
              </a:spcBef>
              <a:buChar char="‣"/>
              <a:defRPr sz="2890"/>
            </a:pPr>
            <a:r>
              <a:t>Reduce impact of zeroing missing data</a:t>
            </a:r>
          </a:p>
          <a:p>
            <a:pPr marL="377825" indent="-377825" defTabSz="496570">
              <a:spcBef>
                <a:spcPts val="2300"/>
              </a:spcBef>
              <a:buChar char="‣"/>
              <a:defRPr sz="2890"/>
            </a:pPr>
            <a:r>
              <a:t>Increase domain knowledge by consulting domain veterans</a:t>
            </a:r>
          </a:p>
          <a:p>
            <a:pPr marL="377825" indent="-377825" defTabSz="496570">
              <a:spcBef>
                <a:spcPts val="2300"/>
              </a:spcBef>
              <a:buChar char="‣"/>
              <a:defRPr sz="2890"/>
            </a:pPr>
            <a:r>
              <a:t>Dealing with outliers</a:t>
            </a:r>
          </a:p>
          <a:p>
            <a:pPr lvl="1" marL="755650" indent="-377825" defTabSz="496570">
              <a:spcBef>
                <a:spcPts val="2300"/>
              </a:spcBef>
              <a:buChar char="‣"/>
              <a:defRPr sz="2890"/>
            </a:pPr>
            <a:r>
              <a:t>Explore methods other than dropping rows: </a:t>
            </a:r>
          </a:p>
          <a:p>
            <a:pPr lvl="2" marL="1133475" indent="-377825" defTabSz="496570">
              <a:spcBef>
                <a:spcPts val="2300"/>
              </a:spcBef>
              <a:buChar char="‣"/>
              <a:defRPr sz="2890"/>
            </a:pPr>
            <a:r>
              <a:t>replace value with median for the neighbourhood, for example?</a:t>
            </a:r>
          </a:p>
          <a:p>
            <a:pPr marL="377825" indent="-377825" defTabSz="496570">
              <a:spcBef>
                <a:spcPts val="2300"/>
              </a:spcBef>
              <a:buChar char="‣"/>
              <a:defRPr sz="2890"/>
            </a:pPr>
            <a:r>
              <a:t>Utilise GridSearch to search for the optimal set of parameters  and tune the model</a:t>
            </a:r>
          </a:p>
        </p:txBody>
      </p:sp>
      <p:sp>
        <p:nvSpPr>
          <p:cNvPr id="251" name="Areas for improvement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Areas for 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4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70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5998" t="3863" r="20313" b="12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1" name="Model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Workflow</a:t>
            </a:r>
          </a:p>
        </p:txBody>
      </p:sp>
      <p:sp>
        <p:nvSpPr>
          <p:cNvPr id="172" name="Exploratory Data Analysis (EDA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Exploratory Data Analysis (EDA)</a:t>
            </a:r>
          </a:p>
          <a:p>
            <a:pPr>
              <a:defRPr sz="3000"/>
            </a:pPr>
            <a:r>
              <a:t>Featuring Exploration</a:t>
            </a:r>
          </a:p>
          <a:p>
            <a:pPr>
              <a:defRPr sz="3000"/>
            </a:pPr>
            <a:r>
              <a:t>Feature Selection</a:t>
            </a:r>
          </a:p>
          <a:p>
            <a:pPr>
              <a:defRPr sz="3000"/>
            </a:pPr>
            <a:r>
              <a:t>Model Evaluation</a:t>
            </a:r>
          </a:p>
          <a:p>
            <a:pPr>
              <a:defRPr sz="3000"/>
            </a:pPr>
            <a:r>
              <a:t>Areas For 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75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5998" t="3863" r="20313" b="12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6" name="Model Approa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Approaches</a:t>
            </a:r>
          </a:p>
        </p:txBody>
      </p:sp>
      <p:sp>
        <p:nvSpPr>
          <p:cNvPr id="177" name="Simple and clea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Simple and clean</a:t>
            </a:r>
          </a:p>
          <a:p>
            <a:pPr>
              <a:defRPr sz="3000"/>
            </a:pPr>
            <a:r>
              <a:t>Robust and in-depth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0" name="Look for Data completeness…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buChar char="‣"/>
              <a:defRPr sz="2822"/>
            </a:pPr>
            <a:r>
              <a:t>Look for Data completeness</a:t>
            </a:r>
          </a:p>
          <a:p>
            <a:pPr lvl="1" marL="737869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t>Fixed missing data</a:t>
            </a:r>
          </a:p>
          <a:p>
            <a:pPr lvl="1" marL="737869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t>Removed corrupted rows</a:t>
            </a:r>
          </a:p>
          <a:p>
            <a:pPr marL="368934" indent="-368934" defTabSz="484886">
              <a:spcBef>
                <a:spcPts val="2300"/>
              </a:spcBef>
              <a:buChar char="‣"/>
              <a:defRPr sz="2822"/>
            </a:pPr>
            <a:r>
              <a:t>Reshaping of data for usability</a:t>
            </a:r>
          </a:p>
          <a:p>
            <a:pPr lvl="1" marL="737869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t>Convert Years into ages</a:t>
            </a:r>
          </a:p>
          <a:p>
            <a:pPr lvl="1" marL="737869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t>Turning Y/N into 1/0</a:t>
            </a:r>
          </a:p>
          <a:p>
            <a:pPr marL="368934" indent="-368934" defTabSz="484886">
              <a:spcBef>
                <a:spcPts val="2300"/>
              </a:spcBef>
              <a:buChar char="‣"/>
              <a:defRPr sz="2822"/>
            </a:pPr>
            <a:r>
              <a:t>Identifying outliers</a:t>
            </a:r>
          </a:p>
          <a:p>
            <a:pPr lvl="1" marL="737869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t>Determine whether to keep or remove, and for which category</a:t>
            </a:r>
          </a:p>
        </p:txBody>
      </p:sp>
      <p:sp>
        <p:nvSpPr>
          <p:cNvPr id="181" name="Exploratory Data Analysis (EDA)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32308">
              <a:spcBef>
                <a:spcPts val="2000"/>
              </a:spcBef>
              <a:defRPr sz="4440"/>
            </a:lvl1pPr>
          </a:lstStyle>
          <a:p>
            <a:pPr/>
            <a:r>
              <a:t>Exploratory Data Analysis (EDA)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4" name="Heat Mapping and PairPlots to visualise correlations and distribution between the features.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>
            <a:lvl1pPr>
              <a:buClrTx/>
              <a:buSzPct val="40000"/>
              <a:buFontTx/>
              <a:buBlip>
                <a:blip r:embed="rId2"/>
              </a:buBlip>
            </a:lvl1pPr>
          </a:lstStyle>
          <a:p>
            <a:pPr/>
            <a:r>
              <a:t>Heat Mapping and PairPlots to visualise correlations and distribution between the features.</a:t>
            </a:r>
          </a:p>
        </p:txBody>
      </p:sp>
      <p:sp>
        <p:nvSpPr>
          <p:cNvPr id="185" name="Feature Exploration - Ginn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Exploration - Ginn</a:t>
            </a:r>
          </a:p>
        </p:txBody>
      </p:sp>
      <p:grpSp>
        <p:nvGrpSpPr>
          <p:cNvPr id="188" name="Image Gallery"/>
          <p:cNvGrpSpPr/>
          <p:nvPr/>
        </p:nvGrpSpPr>
        <p:grpSpPr>
          <a:xfrm>
            <a:off x="6828905" y="3995881"/>
            <a:ext cx="5901576" cy="5646652"/>
            <a:chOff x="0" y="0"/>
            <a:chExt cx="5901574" cy="5646651"/>
          </a:xfrm>
        </p:grpSpPr>
        <p:pic>
          <p:nvPicPr>
            <p:cNvPr id="186" name="Screenshot 2019-06-06 at 10.35.31 PM.png" descr="Screenshot 2019-06-06 at 10.35.31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13791" y="0"/>
              <a:ext cx="5273992" cy="5075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Pairplot"/>
            <p:cNvSpPr/>
            <p:nvPr/>
          </p:nvSpPr>
          <p:spPr>
            <a:xfrm>
              <a:off x="0" y="5151351"/>
              <a:ext cx="590157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Pairplot</a:t>
              </a:r>
            </a:p>
          </p:txBody>
        </p:sp>
      </p:grpSp>
      <p:grpSp>
        <p:nvGrpSpPr>
          <p:cNvPr id="191" name="Image Gallery"/>
          <p:cNvGrpSpPr/>
          <p:nvPr/>
        </p:nvGrpSpPr>
        <p:grpSpPr>
          <a:xfrm>
            <a:off x="605212" y="3983181"/>
            <a:ext cx="5901576" cy="5646652"/>
            <a:chOff x="0" y="0"/>
            <a:chExt cx="5901574" cy="5646651"/>
          </a:xfrm>
        </p:grpSpPr>
        <p:pic>
          <p:nvPicPr>
            <p:cNvPr id="189" name="Screenshot 2019-06-06 at 10.32.16 PM.png" descr="Screenshot 2019-06-06 at 10.32.16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52" t="0" r="152" b="0"/>
            <a:stretch>
              <a:fillRect/>
            </a:stretch>
          </p:blipFill>
          <p:spPr>
            <a:xfrm>
              <a:off x="0" y="0"/>
              <a:ext cx="5901575" cy="5075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Heatmap"/>
            <p:cNvSpPr/>
            <p:nvPr/>
          </p:nvSpPr>
          <p:spPr>
            <a:xfrm>
              <a:off x="0" y="5151351"/>
              <a:ext cx="590157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Heatmap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4" name="Features selection…"/>
          <p:cNvSpPr txBox="1"/>
          <p:nvPr>
            <p:ph type="body" sz="half" idx="1"/>
          </p:nvPr>
        </p:nvSpPr>
        <p:spPr>
          <a:xfrm>
            <a:off x="406400" y="2506749"/>
            <a:ext cx="5725466" cy="610870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Features selection</a:t>
            </a:r>
          </a:p>
          <a:p>
            <a:pPr lvl="1">
              <a:buChar char="‣"/>
              <a:defRPr sz="3100"/>
            </a:pPr>
            <a:r>
              <a:t>Elimination Process</a:t>
            </a:r>
          </a:p>
          <a:p>
            <a:pPr lvl="1">
              <a:buChar char="‣"/>
              <a:defRPr sz="3100"/>
            </a:pPr>
            <a:r>
              <a:t>Lasso: Highest Coefficient</a:t>
            </a:r>
          </a:p>
        </p:txBody>
      </p:sp>
      <p:sp>
        <p:nvSpPr>
          <p:cNvPr id="195" name="Feature selection - Ginn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selection - Ginn</a:t>
            </a:r>
          </a:p>
        </p:txBody>
      </p:sp>
      <p:grpSp>
        <p:nvGrpSpPr>
          <p:cNvPr id="198" name="Image Gallery"/>
          <p:cNvGrpSpPr/>
          <p:nvPr/>
        </p:nvGrpSpPr>
        <p:grpSpPr>
          <a:xfrm>
            <a:off x="5917023" y="2505102"/>
            <a:ext cx="7304501" cy="6683494"/>
            <a:chOff x="0" y="0"/>
            <a:chExt cx="7304499" cy="6683492"/>
          </a:xfrm>
        </p:grpSpPr>
        <p:pic>
          <p:nvPicPr>
            <p:cNvPr id="196" name="Screenshot 2019-06-06 at 10.53.25 PM.png" descr="Screenshot 2019-06-06 at 10.53.25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683818" y="0"/>
              <a:ext cx="5936864" cy="6111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Rectangle"/>
            <p:cNvSpPr/>
            <p:nvPr/>
          </p:nvSpPr>
          <p:spPr>
            <a:xfrm>
              <a:off x="0" y="6188192"/>
              <a:ext cx="730450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01" name="Identifying linear relationships and retaining features with strong relationships.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>
            <a:lvl1pPr>
              <a:buClrTx/>
              <a:buSzPct val="40000"/>
              <a:buFontTx/>
              <a:buBlip>
                <a:blip r:embed="rId2"/>
              </a:buBlip>
            </a:lvl1pPr>
          </a:lstStyle>
          <a:p>
            <a:pPr/>
            <a:r>
              <a:t>Identifying linear relationships and retaining features with strong relationships.</a:t>
            </a:r>
          </a:p>
        </p:txBody>
      </p:sp>
      <p:sp>
        <p:nvSpPr>
          <p:cNvPr id="202" name="Feature Exploration &amp; Selection - Alfred"/>
          <p:cNvSpPr txBox="1"/>
          <p:nvPr>
            <p:ph type="title" idx="4294967295"/>
          </p:nvPr>
        </p:nvSpPr>
        <p:spPr>
          <a:xfrm>
            <a:off x="406400" y="1536700"/>
            <a:ext cx="9265891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Exploration &amp; Selection - Alfred</a:t>
            </a:r>
          </a:p>
        </p:txBody>
      </p:sp>
      <p:grpSp>
        <p:nvGrpSpPr>
          <p:cNvPr id="205" name="Image Gallery"/>
          <p:cNvGrpSpPr/>
          <p:nvPr/>
        </p:nvGrpSpPr>
        <p:grpSpPr>
          <a:xfrm>
            <a:off x="6828905" y="4316729"/>
            <a:ext cx="5901576" cy="5325804"/>
            <a:chOff x="0" y="365545"/>
            <a:chExt cx="5901574" cy="5325803"/>
          </a:xfrm>
        </p:grpSpPr>
        <p:pic>
          <p:nvPicPr>
            <p:cNvPr id="203" name="image (5).png" descr="image (5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6" t="0" r="436" b="0"/>
            <a:stretch>
              <a:fillRect/>
            </a:stretch>
          </p:blipFill>
          <p:spPr>
            <a:xfrm>
              <a:off x="0" y="365545"/>
              <a:ext cx="5901575" cy="43887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After elimination"/>
            <p:cNvSpPr/>
            <p:nvPr/>
          </p:nvSpPr>
          <p:spPr>
            <a:xfrm>
              <a:off x="0" y="5196049"/>
              <a:ext cx="590157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After elimination</a:t>
              </a:r>
            </a:p>
          </p:txBody>
        </p:sp>
      </p:grpSp>
      <p:grpSp>
        <p:nvGrpSpPr>
          <p:cNvPr id="208" name="Image Gallery"/>
          <p:cNvGrpSpPr/>
          <p:nvPr/>
        </p:nvGrpSpPr>
        <p:grpSpPr>
          <a:xfrm>
            <a:off x="605212" y="3983181"/>
            <a:ext cx="5901576" cy="5646652"/>
            <a:chOff x="0" y="0"/>
            <a:chExt cx="5901574" cy="5646651"/>
          </a:xfrm>
        </p:grpSpPr>
        <p:pic>
          <p:nvPicPr>
            <p:cNvPr id="206" name="image (4).png" descr="image (4)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11104" y="0"/>
              <a:ext cx="5079367" cy="5075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Before elimination"/>
            <p:cNvSpPr/>
            <p:nvPr/>
          </p:nvSpPr>
          <p:spPr>
            <a:xfrm>
              <a:off x="0" y="5151351"/>
              <a:ext cx="590157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lvl="1">
                <a:spcBef>
                  <a:spcPts val="0"/>
                </a:spcBef>
              </a:pPr>
              <a:r>
                <a:t>Before elimination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1" name="Selection and exploration of Ordinal data and their relationship to Sale Price.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>
            <a:lvl1pPr>
              <a:buClrTx/>
              <a:buSzPct val="40000"/>
              <a:buFontTx/>
              <a:buBlip>
                <a:blip r:embed="rId2"/>
              </a:buBlip>
            </a:lvl1pPr>
          </a:lstStyle>
          <a:p>
            <a:pPr/>
            <a:r>
              <a:t>Selection and exploration of Ordinal data and their relationship to Sale Price.</a:t>
            </a:r>
          </a:p>
        </p:txBody>
      </p:sp>
      <p:sp>
        <p:nvSpPr>
          <p:cNvPr id="212" name="Feature Exploration &amp; Selection - Alfred"/>
          <p:cNvSpPr txBox="1"/>
          <p:nvPr>
            <p:ph type="title" idx="4294967295"/>
          </p:nvPr>
        </p:nvSpPr>
        <p:spPr>
          <a:xfrm>
            <a:off x="406400" y="1536700"/>
            <a:ext cx="8679409" cy="723900"/>
          </a:xfrm>
          <a:prstGeom prst="rect">
            <a:avLst/>
          </a:prstGeom>
        </p:spPr>
        <p:txBody>
          <a:bodyPr/>
          <a:lstStyle>
            <a:lvl1pPr defTabSz="455675">
              <a:spcBef>
                <a:spcPts val="2100"/>
              </a:spcBef>
              <a:defRPr sz="4680"/>
            </a:lvl1pPr>
          </a:lstStyle>
          <a:p>
            <a:pPr/>
            <a:r>
              <a:t>Feature Exploration &amp; Selection - Alfred</a:t>
            </a:r>
          </a:p>
        </p:txBody>
      </p:sp>
      <p:grpSp>
        <p:nvGrpSpPr>
          <p:cNvPr id="215" name="Image Gallery"/>
          <p:cNvGrpSpPr/>
          <p:nvPr/>
        </p:nvGrpSpPr>
        <p:grpSpPr>
          <a:xfrm>
            <a:off x="7341122" y="3332703"/>
            <a:ext cx="5389359" cy="6309830"/>
            <a:chOff x="0" y="0"/>
            <a:chExt cx="5389357" cy="6309829"/>
          </a:xfrm>
        </p:grpSpPr>
        <p:pic>
          <p:nvPicPr>
            <p:cNvPr id="213" name="image (8).png" descr="image (8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39526" y="0"/>
              <a:ext cx="4710306" cy="57383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trip Plot: Sale Price vs Ordinal Data"/>
            <p:cNvSpPr/>
            <p:nvPr/>
          </p:nvSpPr>
          <p:spPr>
            <a:xfrm>
              <a:off x="0" y="5814529"/>
              <a:ext cx="5389358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Strip Plot: Sale Price vs Ordinal Data</a:t>
              </a:r>
            </a:p>
          </p:txBody>
        </p:sp>
      </p:grpSp>
      <p:grpSp>
        <p:nvGrpSpPr>
          <p:cNvPr id="218" name="Image Gallery"/>
          <p:cNvGrpSpPr/>
          <p:nvPr/>
        </p:nvGrpSpPr>
        <p:grpSpPr>
          <a:xfrm>
            <a:off x="605212" y="4019579"/>
            <a:ext cx="5901576" cy="5610254"/>
            <a:chOff x="0" y="244446"/>
            <a:chExt cx="5901574" cy="5610253"/>
          </a:xfrm>
        </p:grpSpPr>
        <p:pic>
          <p:nvPicPr>
            <p:cNvPr id="216" name="image (7).png" descr="image (7)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968" t="0" r="1968" b="0"/>
            <a:stretch>
              <a:fillRect/>
            </a:stretch>
          </p:blipFill>
          <p:spPr>
            <a:xfrm>
              <a:off x="0" y="244446"/>
              <a:ext cx="5901575" cy="4794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Selection of Ordinal data"/>
            <p:cNvSpPr/>
            <p:nvPr/>
          </p:nvSpPr>
          <p:spPr>
            <a:xfrm>
              <a:off x="0" y="5359399"/>
              <a:ext cx="590157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Selection of Ordinal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21" name="Train Test Split…"/>
          <p:cNvSpPr txBox="1"/>
          <p:nvPr>
            <p:ph type="body" idx="1"/>
          </p:nvPr>
        </p:nvSpPr>
        <p:spPr>
          <a:xfrm>
            <a:off x="406400" y="2506749"/>
            <a:ext cx="12192000" cy="6108701"/>
          </a:xfrm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buChar char="‣"/>
              <a:defRPr sz="2516"/>
            </a:pPr>
            <a:r>
              <a:t>Train Test Split</a:t>
            </a:r>
          </a:p>
          <a:p>
            <a:pPr lvl="1" marL="657859" indent="-328929" defTabSz="432308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2516"/>
            </a:pPr>
            <a:r>
              <a:t>Separate portion of data as a control group to access model performance</a:t>
            </a:r>
          </a:p>
          <a:p>
            <a:pPr marL="328929" indent="-328929" defTabSz="432308">
              <a:spcBef>
                <a:spcPts val="2000"/>
              </a:spcBef>
              <a:buChar char="‣"/>
              <a:defRPr sz="2516"/>
            </a:pPr>
            <a:r>
              <a:t>Scaling and Transform</a:t>
            </a:r>
          </a:p>
          <a:p>
            <a:pPr lvl="1" marL="657859" indent="-328929" defTabSz="432308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2516"/>
            </a:pPr>
            <a:r>
              <a:t>Convert numeric values to Standard Deviation for selected features</a:t>
            </a:r>
          </a:p>
          <a:p>
            <a:pPr marL="328929" indent="-328929" defTabSz="432308">
              <a:spcBef>
                <a:spcPts val="2000"/>
              </a:spcBef>
              <a:buChar char="‣"/>
              <a:defRPr sz="2516"/>
            </a:pPr>
            <a:r>
              <a:t>Regularisation</a:t>
            </a:r>
          </a:p>
          <a:p>
            <a:pPr lvl="1" marL="657859" indent="-328929" defTabSz="432308">
              <a:spcBef>
                <a:spcPts val="2000"/>
              </a:spcBef>
              <a:buChar char="‣"/>
              <a:defRPr sz="2516"/>
            </a:pPr>
            <a:r>
              <a:t>Lasso reduces predictive coefficient to zero and help to separate features</a:t>
            </a:r>
          </a:p>
          <a:p>
            <a:pPr marL="328929" indent="-328929" defTabSz="432308">
              <a:spcBef>
                <a:spcPts val="2000"/>
              </a:spcBef>
              <a:buChar char="‣"/>
              <a:defRPr sz="2516"/>
            </a:pPr>
            <a:r>
              <a:t>Assessment</a:t>
            </a:r>
          </a:p>
          <a:p>
            <a:pPr lvl="2" marL="986790" indent="-328929" defTabSz="432308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2516"/>
            </a:pPr>
            <a:r>
              <a:t>Test Model using Cross validation Scoring</a:t>
            </a:r>
          </a:p>
          <a:p>
            <a:pPr lvl="2" marL="986790" indent="-328929" defTabSz="432308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2516"/>
            </a:pPr>
            <a:r>
              <a:t>Comparing of R2 Sores of training and test data to assessment the model</a:t>
            </a:r>
          </a:p>
        </p:txBody>
      </p:sp>
      <p:sp>
        <p:nvSpPr>
          <p:cNvPr id="222" name="Model Evaluation - Ginn"/>
          <p:cNvSpPr txBox="1"/>
          <p:nvPr>
            <p:ph type="title" idx="4294967295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 Evaluation - Ginn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