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8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95" r:id="rId33"/>
    <p:sldId id="296" r:id="rId34"/>
    <p:sldId id="300" r:id="rId35"/>
    <p:sldId id="297" r:id="rId36"/>
    <p:sldId id="298" r:id="rId37"/>
    <p:sldId id="299" r:id="rId38"/>
    <p:sldId id="301" r:id="rId39"/>
    <p:sldId id="303" r:id="rId40"/>
    <p:sldId id="30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5F8688F-871D-4CB4-94DE-7F7E4CAF2282}">
          <p14:sldIdLst>
            <p14:sldId id="256"/>
          </p14:sldIdLst>
        </p14:section>
        <p14:section name="Introduction" id="{DA9E4B37-41AA-41FC-9424-C1EF3B0BF7BD}">
          <p14:sldIdLst>
            <p14:sldId id="257"/>
            <p14:sldId id="259"/>
          </p14:sldIdLst>
        </p14:section>
        <p14:section name="Data Wrangling" id="{C4B7E817-0818-447D-B372-E16255B77CD6}">
          <p14:sldIdLst>
            <p14:sldId id="260"/>
            <p14:sldId id="261"/>
            <p14:sldId id="263"/>
            <p14:sldId id="262"/>
          </p14:sldIdLst>
        </p14:section>
        <p14:section name="EDA" id="{B52786F3-DF7A-401F-A896-6CCF9595E3BB}">
          <p14:sldIdLst>
            <p14:sldId id="264"/>
            <p14:sldId id="268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Impact of Change" id="{0B784379-6D22-4954-AA62-2E1B1C52711E}">
          <p14:sldIdLst>
            <p14:sldId id="284"/>
            <p14:sldId id="286"/>
            <p14:sldId id="287"/>
          </p14:sldIdLst>
        </p14:section>
        <p14:section name="Relationship: SAT &amp; ACT Participation" id="{655AEB11-E367-4501-9120-46C5EEAFB941}">
          <p14:sldIdLst>
            <p14:sldId id="288"/>
            <p14:sldId id="289"/>
            <p14:sldId id="290"/>
          </p14:sldIdLst>
        </p14:section>
        <p14:section name="States to Watch" id="{911744A4-5EB2-4F5C-BAAB-323DCFEC71BB}">
          <p14:sldIdLst>
            <p14:sldId id="292"/>
            <p14:sldId id="293"/>
            <p14:sldId id="294"/>
            <p14:sldId id="295"/>
            <p14:sldId id="296"/>
          </p14:sldIdLst>
        </p14:section>
        <p14:section name="Recommendations to College Board" id="{73721D74-0B00-4772-9713-AA3678CCDBF5}">
          <p14:sldIdLst>
            <p14:sldId id="300"/>
            <p14:sldId id="297"/>
            <p14:sldId id="298"/>
          </p14:sldIdLst>
        </p14:section>
        <p14:section name="Conclusion and Takeaways" id="{492DB17C-CCE5-4D36-9C24-83A5957E46F3}">
          <p14:sldIdLst>
            <p14:sldId id="299"/>
            <p14:sldId id="301"/>
            <p14:sldId id="303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7" d="100"/>
          <a:sy n="67" d="100"/>
        </p:scale>
        <p:origin x="6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6C06B-3771-4C22-956D-DFCBC1A5FD5D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5982-9D66-42F9-89E7-BCD8357CDB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88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readiness.collegeboard.org/about/scores/benchmarks" TargetMode="External"/><Relationship Id="rId2" Type="http://schemas.openxmlformats.org/officeDocument/2006/relationships/hyperlink" Target="https://www.act.org/content/dam/act/unsecured/documents/pdfs/R1670-college-readiness-benchmarks-2017-11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cagotribune.com/news/ct-illinois-chooses-sat-met-20160211-story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education/2018/10/23/sat-reclaims-title-most-widely-used-college-admission-tes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hicagotribune.com/news/ct-illinois-chooses-sat-met-20160211-story.html" TargetMode="External"/><Relationship Id="rId3" Type="http://schemas.openxmlformats.org/officeDocument/2006/relationships/hyperlink" Target="https://collegereadiness.collegeboard.org/pdf/test-specifications-redesigned-sat-1.pdf" TargetMode="External"/><Relationship Id="rId7" Type="http://schemas.openxmlformats.org/officeDocument/2006/relationships/hyperlink" Target="https://www.edweek.org/ew/section/multimedia/states-require-students-take-sat-or-act.html" TargetMode="External"/><Relationship Id="rId2" Type="http://schemas.openxmlformats.org/officeDocument/2006/relationships/hyperlink" Target="https://www.businessinsider.com/the-sat-is-changing-its-format-in-2016-and-will-be-easier-2015-6/?IR=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prepscholar.com/average-sat-scores-by-state-most-recent" TargetMode="External"/><Relationship Id="rId11" Type="http://schemas.openxmlformats.org/officeDocument/2006/relationships/hyperlink" Target="https://www.act.org/content/dam/act/secured/documents/cccr2018/National-CCCR-2018.pdf" TargetMode="External"/><Relationship Id="rId5" Type="http://schemas.openxmlformats.org/officeDocument/2006/relationships/hyperlink" Target="https://collegereadiness.collegeboard.org/about/scores/benchmarks" TargetMode="External"/><Relationship Id="rId10" Type="http://schemas.openxmlformats.org/officeDocument/2006/relationships/hyperlink" Target="https://www.edweek.org/ew/articles/2018/10/17/math-scores-slide-to-a-20-year-low.html" TargetMode="External"/><Relationship Id="rId4" Type="http://schemas.openxmlformats.org/officeDocument/2006/relationships/hyperlink" Target="https://www.act.org/content/dam/act/unsecured/documents/pdfs/R1670-college-readiness-benchmarks-2017-11.pdf" TargetMode="External"/><Relationship Id="rId9" Type="http://schemas.openxmlformats.org/officeDocument/2006/relationships/hyperlink" Target="https://www.washingtonpost.com/education/2018/10/23/sat-reclaims-title-most-widely-used-college-admission-te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D5A-003D-4D28-BC18-58E0EDC3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11162"/>
          </a:xfrm>
        </p:spPr>
        <p:txBody>
          <a:bodyPr anchor="t" anchorCtr="0">
            <a:normAutofit fontScale="90000"/>
          </a:bodyPr>
          <a:lstStyle/>
          <a:p>
            <a:r>
              <a:rPr lang="en-SG" dirty="0"/>
              <a:t>DSI 8 –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BF741-3858-462B-A9DC-A42FD3404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496962"/>
            <a:ext cx="6400800" cy="4294239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EDA and Data Wrangling for</a:t>
            </a:r>
          </a:p>
          <a:p>
            <a:r>
              <a:rPr lang="en-SG" dirty="0">
                <a:solidFill>
                  <a:schemeClr val="tx1"/>
                </a:solidFill>
              </a:rPr>
              <a:t>SAT and ACT scores, 2017 - 2018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By Alfred Tang</a:t>
            </a:r>
          </a:p>
          <a:p>
            <a:r>
              <a:rPr lang="en-SG" dirty="0"/>
              <a:t>DSI 8, General Assembly</a:t>
            </a:r>
          </a:p>
          <a:p>
            <a:r>
              <a:rPr lang="en-SG" dirty="0"/>
              <a:t>23 May 2019</a:t>
            </a:r>
          </a:p>
        </p:txBody>
      </p:sp>
    </p:spTree>
    <p:extLst>
      <p:ext uri="{BB962C8B-B14F-4D97-AF65-F5344CB8AC3E}">
        <p14:creationId xmlns:p14="http://schemas.microsoft.com/office/powerpoint/2010/main" val="47452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F4B538-A0A1-4F20-B341-B22F3191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51" y="193705"/>
            <a:ext cx="6625088" cy="64834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F5339C-1CC3-42D7-BB60-DBDF90F86086}"/>
              </a:ext>
            </a:extLst>
          </p:cNvPr>
          <p:cNvSpPr txBox="1"/>
          <p:nvPr/>
        </p:nvSpPr>
        <p:spPr>
          <a:xfrm>
            <a:off x="8215842" y="579344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</a:rPr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4158277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F5339C-1CC3-42D7-BB60-DBDF90F86086}"/>
              </a:ext>
            </a:extLst>
          </p:cNvPr>
          <p:cNvSpPr txBox="1"/>
          <p:nvPr/>
        </p:nvSpPr>
        <p:spPr>
          <a:xfrm>
            <a:off x="8215842" y="579344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</a:rPr>
              <a:t>ERW vs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31EC7-748F-4A06-842B-6F719599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75" y="210468"/>
            <a:ext cx="6743280" cy="63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93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F5339C-1CC3-42D7-BB60-DBDF90F86086}"/>
              </a:ext>
            </a:extLst>
          </p:cNvPr>
          <p:cNvSpPr txBox="1"/>
          <p:nvPr/>
        </p:nvSpPr>
        <p:spPr>
          <a:xfrm>
            <a:off x="8215842" y="579344"/>
            <a:ext cx="3655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</a:rPr>
              <a:t>Total Mean vs </a:t>
            </a:r>
          </a:p>
          <a:p>
            <a:r>
              <a:rPr lang="en-SG" sz="3200" dirty="0">
                <a:solidFill>
                  <a:schemeClr val="bg1"/>
                </a:solidFill>
              </a:rPr>
              <a:t>Composite Mean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6B6EA0-EE59-401A-9094-73658571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9" y="212325"/>
            <a:ext cx="6688010" cy="64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0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F5339C-1CC3-42D7-BB60-DBDF90F86086}"/>
              </a:ext>
            </a:extLst>
          </p:cNvPr>
          <p:cNvSpPr txBox="1"/>
          <p:nvPr/>
        </p:nvSpPr>
        <p:spPr>
          <a:xfrm>
            <a:off x="8215842" y="579344"/>
            <a:ext cx="2770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</a:rPr>
              <a:t>ACT Math vs </a:t>
            </a:r>
          </a:p>
          <a:p>
            <a:r>
              <a:rPr lang="en-SG" sz="3200" dirty="0">
                <a:solidFill>
                  <a:schemeClr val="bg1"/>
                </a:solidFill>
              </a:rPr>
              <a:t>SAT Math</a:t>
            </a:r>
          </a:p>
          <a:p>
            <a:r>
              <a:rPr lang="en-SG" sz="3200" dirty="0">
                <a:solidFill>
                  <a:schemeClr val="bg1"/>
                </a:solidFill>
              </a:rPr>
              <a:t>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4E773-7E1D-4BFA-BA98-F3E3063F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9" y="734427"/>
            <a:ext cx="7658017" cy="49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05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F5339C-1CC3-42D7-BB60-DBDF90F86086}"/>
              </a:ext>
            </a:extLst>
          </p:cNvPr>
          <p:cNvSpPr txBox="1"/>
          <p:nvPr/>
        </p:nvSpPr>
        <p:spPr>
          <a:xfrm>
            <a:off x="8215842" y="579344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</a:rPr>
              <a:t>ACT 2017 Comp</a:t>
            </a:r>
          </a:p>
          <a:p>
            <a:r>
              <a:rPr lang="en-SG" sz="3200" dirty="0">
                <a:solidFill>
                  <a:schemeClr val="bg1"/>
                </a:solidFill>
              </a:rPr>
              <a:t>Vs</a:t>
            </a:r>
          </a:p>
          <a:p>
            <a:r>
              <a:rPr lang="en-SG" sz="3200" dirty="0">
                <a:solidFill>
                  <a:schemeClr val="bg1"/>
                </a:solidFill>
              </a:rPr>
              <a:t>SAT 2017 Total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C865D6-9438-4512-A62A-D0CB041C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2" y="728161"/>
            <a:ext cx="7531677" cy="49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3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F5339C-1CC3-42D7-BB60-DBDF90F86086}"/>
              </a:ext>
            </a:extLst>
          </p:cNvPr>
          <p:cNvSpPr txBox="1"/>
          <p:nvPr/>
        </p:nvSpPr>
        <p:spPr>
          <a:xfrm>
            <a:off x="8215842" y="579344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</a:rPr>
              <a:t>SAT 2018 Total</a:t>
            </a:r>
          </a:p>
          <a:p>
            <a:r>
              <a:rPr lang="en-SG" sz="3200" dirty="0">
                <a:solidFill>
                  <a:schemeClr val="bg1"/>
                </a:solidFill>
              </a:rPr>
              <a:t>Vs</a:t>
            </a:r>
          </a:p>
          <a:p>
            <a:r>
              <a:rPr lang="en-SG" sz="3200" dirty="0">
                <a:solidFill>
                  <a:schemeClr val="bg1"/>
                </a:solidFill>
              </a:rPr>
              <a:t>SAT 2017 Total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C865D6-9438-4512-A62A-D0CB041C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2" y="728161"/>
            <a:ext cx="7531677" cy="49243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A62D11-A15C-41BB-9424-AE0F84A8B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61" y="728161"/>
            <a:ext cx="7785957" cy="49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10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F5339C-1CC3-42D7-BB60-DBDF90F86086}"/>
              </a:ext>
            </a:extLst>
          </p:cNvPr>
          <p:cNvSpPr txBox="1"/>
          <p:nvPr/>
        </p:nvSpPr>
        <p:spPr>
          <a:xfrm>
            <a:off x="8215842" y="579344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</a:rPr>
              <a:t>SAT 2018 Total</a:t>
            </a:r>
          </a:p>
          <a:p>
            <a:r>
              <a:rPr lang="en-SG" sz="3200" dirty="0">
                <a:solidFill>
                  <a:schemeClr val="bg1"/>
                </a:solidFill>
              </a:rPr>
              <a:t>Vs</a:t>
            </a:r>
          </a:p>
          <a:p>
            <a:r>
              <a:rPr lang="en-SG" sz="3200" dirty="0">
                <a:solidFill>
                  <a:schemeClr val="bg1"/>
                </a:solidFill>
              </a:rPr>
              <a:t>SAT 2017 Total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C865D6-9438-4512-A62A-D0CB041C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72" y="728161"/>
            <a:ext cx="7531677" cy="49243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A62D11-A15C-41BB-9424-AE0F84A8B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61" y="728161"/>
            <a:ext cx="7785957" cy="49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5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F5339C-1CC3-42D7-BB60-DBDF90F86086}"/>
              </a:ext>
            </a:extLst>
          </p:cNvPr>
          <p:cNvSpPr txBox="1"/>
          <p:nvPr/>
        </p:nvSpPr>
        <p:spPr>
          <a:xfrm>
            <a:off x="8215842" y="579344"/>
            <a:ext cx="3401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</a:rPr>
              <a:t>ACT 2018 Comp</a:t>
            </a:r>
          </a:p>
          <a:p>
            <a:r>
              <a:rPr lang="en-SG" sz="3200" dirty="0">
                <a:solidFill>
                  <a:schemeClr val="bg1"/>
                </a:solidFill>
              </a:rPr>
              <a:t>Vs</a:t>
            </a:r>
          </a:p>
          <a:p>
            <a:r>
              <a:rPr lang="en-SG" sz="3200" dirty="0">
                <a:solidFill>
                  <a:schemeClr val="bg1"/>
                </a:solidFill>
              </a:rPr>
              <a:t>ACT 2017 Comp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CDB0D-8423-4B59-AACA-22178DE9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0" y="579343"/>
            <a:ext cx="7649267" cy="51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5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110B-AEE5-4139-A833-596BF668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721" y="69011"/>
            <a:ext cx="8534400" cy="1111848"/>
          </a:xfrm>
        </p:spPr>
        <p:txBody>
          <a:bodyPr>
            <a:normAutofit fontScale="90000"/>
          </a:bodyPr>
          <a:lstStyle/>
          <a:p>
            <a:r>
              <a:rPr lang="en-SG" dirty="0"/>
              <a:t>SAT &amp; ACT MATH 2017 vs Benchmarks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CD162-1069-41CC-8A83-1043F851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12" y="1112807"/>
            <a:ext cx="4894775" cy="4632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FDD2E-6345-40B8-985F-F724A2B9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12" y="1099048"/>
            <a:ext cx="4894776" cy="46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4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110B-AEE5-4139-A833-596BF668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721" y="69011"/>
            <a:ext cx="8534400" cy="1111848"/>
          </a:xfrm>
        </p:spPr>
        <p:txBody>
          <a:bodyPr>
            <a:normAutofit fontScale="90000"/>
          </a:bodyPr>
          <a:lstStyle/>
          <a:p>
            <a:r>
              <a:rPr lang="en-SG" dirty="0"/>
              <a:t>SAT TOTAL 2017 – 2018 vs Benchmarks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737AC-B9A2-4C5D-9078-823CD6116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" r="1609"/>
          <a:stretch/>
        </p:blipFill>
        <p:spPr>
          <a:xfrm>
            <a:off x="690112" y="1334219"/>
            <a:ext cx="5141750" cy="4562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7BB19-C387-4F74-BEC1-60B00A08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40" y="1334219"/>
            <a:ext cx="5245621" cy="456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1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299-83D9-4ECA-A708-8E6CB5B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8887"/>
            <a:ext cx="8534400" cy="1507067"/>
          </a:xfrm>
        </p:spPr>
        <p:txBody>
          <a:bodyPr>
            <a:normAutofit/>
          </a:bodyPr>
          <a:lstStyle/>
          <a:p>
            <a:r>
              <a:rPr lang="en-SG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237B-DFBE-4611-886D-6F3A89B6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5954"/>
            <a:ext cx="8534400" cy="3615267"/>
          </a:xfrm>
        </p:spPr>
        <p:txBody>
          <a:bodyPr anchor="t" anchorCtr="0">
            <a:normAutofit fontScale="92500" lnSpcReduction="20000"/>
          </a:bodyPr>
          <a:lstStyle/>
          <a:p>
            <a:r>
              <a:rPr lang="en-SG" sz="3200" dirty="0"/>
              <a:t>SAT format changed in 2016</a:t>
            </a:r>
          </a:p>
          <a:p>
            <a:endParaRPr lang="en-SG" sz="3200" dirty="0"/>
          </a:p>
          <a:p>
            <a:r>
              <a:rPr lang="en-SG" sz="3200" dirty="0"/>
              <a:t>Now there are 2 years of data to compare, post-change</a:t>
            </a:r>
          </a:p>
          <a:p>
            <a:endParaRPr lang="en-SG" sz="3200" dirty="0"/>
          </a:p>
          <a:p>
            <a:r>
              <a:rPr lang="en-SG" sz="3200" dirty="0"/>
              <a:t>Task: Analyse data and present findings to College Board staff</a:t>
            </a:r>
          </a:p>
        </p:txBody>
      </p:sp>
    </p:spTree>
    <p:extLst>
      <p:ext uri="{BB962C8B-B14F-4D97-AF65-F5344CB8AC3E}">
        <p14:creationId xmlns:p14="http://schemas.microsoft.com/office/powerpoint/2010/main" val="2422332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110B-AEE5-4139-A833-596BF668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721" y="69011"/>
            <a:ext cx="8534400" cy="1111848"/>
          </a:xfrm>
        </p:spPr>
        <p:txBody>
          <a:bodyPr>
            <a:normAutofit fontScale="90000"/>
          </a:bodyPr>
          <a:lstStyle/>
          <a:p>
            <a:r>
              <a:rPr lang="en-SG" dirty="0"/>
              <a:t>SAT TOTAL 2017 – 2018 vs Benchmarks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737AC-B9A2-4C5D-9078-823CD6116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" r="1609"/>
          <a:stretch/>
        </p:blipFill>
        <p:spPr>
          <a:xfrm>
            <a:off x="690112" y="1334219"/>
            <a:ext cx="5141750" cy="4562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6E5F02-D935-4886-A104-98ECE83E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55" y="1334220"/>
            <a:ext cx="5274127" cy="4562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7BAF36-52C5-4F7E-9727-A8A9237AE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54" y="1334220"/>
            <a:ext cx="5093378" cy="45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42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DB0-3EA9-41E7-9697-ECC75EF2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1377"/>
            <a:ext cx="8534400" cy="1507067"/>
          </a:xfrm>
        </p:spPr>
        <p:txBody>
          <a:bodyPr/>
          <a:lstStyle/>
          <a:p>
            <a:r>
              <a:rPr lang="en-GB" b="1" dirty="0"/>
              <a:t>Scores vs Test Participation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3BCA-CCBB-4BD4-ACA1-820F6662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44925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Plotting scores against test participation rates and scoring benchmarks presents more meaningful findings.</a:t>
            </a:r>
          </a:p>
          <a:p>
            <a:r>
              <a:rPr lang="en-GB" b="1" dirty="0"/>
              <a:t>Benchmarks</a:t>
            </a:r>
            <a:endParaRPr lang="en-GB" dirty="0"/>
          </a:p>
          <a:p>
            <a:pPr lvl="1"/>
            <a:r>
              <a:rPr lang="en-GB" dirty="0"/>
              <a:t>Many states do not meet the </a:t>
            </a:r>
            <a:r>
              <a:rPr lang="en-GB" u="sng" dirty="0">
                <a:hlinkClick r:id="rId2"/>
              </a:rPr>
              <a:t>ACT benchmarks</a:t>
            </a:r>
            <a:r>
              <a:rPr lang="en-GB" dirty="0"/>
              <a:t> or </a:t>
            </a:r>
            <a:r>
              <a:rPr lang="en-GB" u="sng" dirty="0">
                <a:hlinkClick r:id="rId3"/>
              </a:rPr>
              <a:t>SAT Benchmarks</a:t>
            </a:r>
            <a:r>
              <a:rPr lang="en-GB" dirty="0"/>
              <a:t> for each test.</a:t>
            </a:r>
          </a:p>
          <a:p>
            <a:pPr lvl="1"/>
            <a:r>
              <a:rPr lang="en-GB" dirty="0"/>
              <a:t>Most state mean SAT Total scores are at or above the national mean.</a:t>
            </a:r>
          </a:p>
          <a:p>
            <a:pPr lvl="1"/>
            <a:r>
              <a:rPr lang="en-GB" dirty="0"/>
              <a:t>Approximately half of all ACT state mean composite scores are at or above the national benchmark.</a:t>
            </a:r>
          </a:p>
          <a:p>
            <a:pPr lvl="1"/>
            <a:r>
              <a:rPr lang="en-GB" dirty="0"/>
              <a:t>As participation levels increase, mean Total and Composite scores decrease.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922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DB0-3EA9-41E7-9697-ECC75EF2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1377"/>
            <a:ext cx="8534400" cy="1507067"/>
          </a:xfrm>
        </p:spPr>
        <p:txBody>
          <a:bodyPr/>
          <a:lstStyle/>
          <a:p>
            <a:r>
              <a:rPr lang="en-GB" b="1" dirty="0"/>
              <a:t>Scores vs Test Participation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3BCA-CCBB-4BD4-ACA1-820F6662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44925"/>
            <a:ext cx="8534400" cy="3615267"/>
          </a:xfrm>
        </p:spPr>
        <p:txBody>
          <a:bodyPr>
            <a:normAutofit/>
          </a:bodyPr>
          <a:lstStyle/>
          <a:p>
            <a:r>
              <a:rPr lang="en-GB" b="1" dirty="0"/>
              <a:t>Participation</a:t>
            </a:r>
            <a:endParaRPr lang="en-GB" dirty="0"/>
          </a:p>
          <a:p>
            <a:r>
              <a:rPr lang="en-GB" dirty="0"/>
              <a:t>Numerous states have full participation in the ACTs and SATs.</a:t>
            </a:r>
          </a:p>
          <a:p>
            <a:r>
              <a:rPr lang="en-GB" dirty="0"/>
              <a:t>More "normal" results are included where all students participate in the tests, thus lowering the state averages</a:t>
            </a:r>
          </a:p>
          <a:p>
            <a:r>
              <a:rPr lang="en-GB" dirty="0"/>
              <a:t>Most states with high mean scores have low participation rates.</a:t>
            </a:r>
          </a:p>
        </p:txBody>
      </p:sp>
    </p:spTree>
    <p:extLst>
      <p:ext uri="{BB962C8B-B14F-4D97-AF65-F5344CB8AC3E}">
        <p14:creationId xmlns:p14="http://schemas.microsoft.com/office/powerpoint/2010/main" val="244126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9DCE-9A71-4E52-A4A2-917652CC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86" y="0"/>
            <a:ext cx="10455252" cy="1029183"/>
          </a:xfrm>
        </p:spPr>
        <p:txBody>
          <a:bodyPr/>
          <a:lstStyle/>
          <a:p>
            <a:r>
              <a:rPr lang="en-SG" dirty="0"/>
              <a:t>Impact of Change: Participation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F8760-E8C3-4395-90E3-CBDB36231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0"/>
          <a:stretch/>
        </p:blipFill>
        <p:spPr>
          <a:xfrm>
            <a:off x="749501" y="985536"/>
            <a:ext cx="4512965" cy="5522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8B555-1341-4C1E-A006-D29B0C80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12" y="985535"/>
            <a:ext cx="4749657" cy="55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1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9DCE-9A71-4E52-A4A2-917652CC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88" y="85248"/>
            <a:ext cx="11301041" cy="974682"/>
          </a:xfrm>
        </p:spPr>
        <p:txBody>
          <a:bodyPr/>
          <a:lstStyle/>
          <a:p>
            <a:r>
              <a:rPr lang="en-SG" dirty="0"/>
              <a:t>Impact of Change: Mathematics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4ECD1-7A60-47BB-8C59-8AB04D99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7" y="1059930"/>
            <a:ext cx="4474352" cy="5445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DBE8B-C510-499B-B6BA-45C37142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14" y="1059930"/>
            <a:ext cx="4523743" cy="54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5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9DCE-9A71-4E52-A4A2-917652CC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22" y="238895"/>
            <a:ext cx="11332143" cy="930542"/>
          </a:xfrm>
        </p:spPr>
        <p:txBody>
          <a:bodyPr/>
          <a:lstStyle/>
          <a:p>
            <a:r>
              <a:rPr lang="en-SG" dirty="0"/>
              <a:t>Impact of Change: TOTAL and Composite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4205D-C2FB-4C9B-B164-5E021556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032" y="1248353"/>
            <a:ext cx="4422711" cy="5343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6D2476-E7D4-420B-913B-9A9258527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59" y="1302923"/>
            <a:ext cx="4367272" cy="53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88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Relationship: SAT &amp; ACT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1768"/>
            <a:ext cx="8534400" cy="3615267"/>
          </a:xfrm>
        </p:spPr>
        <p:txBody>
          <a:bodyPr>
            <a:normAutofit/>
          </a:bodyPr>
          <a:lstStyle/>
          <a:p>
            <a:r>
              <a:rPr lang="en-GB" dirty="0"/>
              <a:t>It could be a justifiable comparison because:</a:t>
            </a:r>
          </a:p>
          <a:p>
            <a:pPr lvl="1"/>
            <a:r>
              <a:rPr lang="en-GB" dirty="0"/>
              <a:t>Same kind of metric </a:t>
            </a:r>
          </a:p>
          <a:p>
            <a:pPr lvl="2"/>
            <a:r>
              <a:rPr lang="en-GB" dirty="0"/>
              <a:t>Participation for test used in college admissions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Exactly the same scale (0.00 to 1.00)</a:t>
            </a:r>
          </a:p>
          <a:p>
            <a:pPr lvl="2"/>
            <a:r>
              <a:rPr lang="en-GB" dirty="0"/>
              <a:t>It is possible to establish a reasonably accurate correlation value.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9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Relationship: SAT &amp; ACT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1768"/>
            <a:ext cx="8534400" cy="3615267"/>
          </a:xfrm>
        </p:spPr>
        <p:txBody>
          <a:bodyPr>
            <a:normAutofit/>
          </a:bodyPr>
          <a:lstStyle/>
          <a:p>
            <a:r>
              <a:rPr lang="en-GB" dirty="0"/>
              <a:t>However, without additional data, further issues can crop up:</a:t>
            </a:r>
          </a:p>
          <a:p>
            <a:pPr lvl="1"/>
            <a:r>
              <a:rPr lang="en-GB" dirty="0"/>
              <a:t>They are not entirely independent variables.</a:t>
            </a:r>
          </a:p>
          <a:p>
            <a:pPr lvl="2"/>
            <a:r>
              <a:rPr lang="en-GB" dirty="0"/>
              <a:t>Test participation rules vary across the states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Each is a major exam that can be used for college admission</a:t>
            </a:r>
          </a:p>
          <a:p>
            <a:pPr lvl="2"/>
            <a:r>
              <a:rPr lang="en-GB" dirty="0"/>
              <a:t>Taking one test likely means not taking the other</a:t>
            </a:r>
          </a:p>
        </p:txBody>
      </p:sp>
    </p:spTree>
    <p:extLst>
      <p:ext uri="{BB962C8B-B14F-4D97-AF65-F5344CB8AC3E}">
        <p14:creationId xmlns:p14="http://schemas.microsoft.com/office/powerpoint/2010/main" val="3770797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Relationship: SAT &amp; ACT </a:t>
            </a:r>
            <a:r>
              <a:rPr lang="en-SG" dirty="0" err="1"/>
              <a:t>PArticipation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1768"/>
            <a:ext cx="8534400" cy="3615267"/>
          </a:xfrm>
        </p:spPr>
        <p:txBody>
          <a:bodyPr>
            <a:normAutofit/>
          </a:bodyPr>
          <a:lstStyle/>
          <a:p>
            <a:r>
              <a:rPr lang="en-GB" dirty="0"/>
              <a:t>Issues (Cont’d):</a:t>
            </a:r>
          </a:p>
          <a:p>
            <a:pPr lvl="1"/>
            <a:r>
              <a:rPr lang="en-GB" dirty="0"/>
              <a:t>The populations of each state are not reflected directly in the participation data.</a:t>
            </a:r>
          </a:p>
          <a:p>
            <a:pPr lvl="2"/>
            <a:r>
              <a:rPr lang="en-GB" dirty="0"/>
              <a:t>Some states, such as Florida, have high populations (147,058 students). </a:t>
            </a:r>
          </a:p>
          <a:p>
            <a:pPr lvl="2"/>
            <a:r>
              <a:rPr lang="en-GB" dirty="0"/>
              <a:t>High population more likely to drastically lower mean scores than for a less populous state </a:t>
            </a:r>
          </a:p>
          <a:p>
            <a:pPr lvl="3"/>
            <a:r>
              <a:rPr lang="en-GB" dirty="0"/>
              <a:t>147,058 students in Florida vs. 14,834 students in Rhode Island</a:t>
            </a:r>
          </a:p>
          <a:p>
            <a:pPr lvl="1"/>
            <a:r>
              <a:rPr lang="en-GB" dirty="0"/>
              <a:t>They have a strong negative correlation with each other (approx. -0.8)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506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States to </a:t>
            </a:r>
            <a:r>
              <a:rPr lang="en-SG" dirty="0" err="1"/>
              <a:t>WAtch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1768"/>
            <a:ext cx="8534400" cy="3615267"/>
          </a:xfrm>
        </p:spPr>
        <p:txBody>
          <a:bodyPr anchor="t" anchorCtr="0">
            <a:normAutofit/>
          </a:bodyPr>
          <a:lstStyle/>
          <a:p>
            <a:r>
              <a:rPr lang="en-GB" sz="3600" dirty="0"/>
              <a:t>Illinois</a:t>
            </a:r>
          </a:p>
          <a:p>
            <a:r>
              <a:rPr lang="en-GB" sz="3600" dirty="0"/>
              <a:t>Colorado</a:t>
            </a:r>
          </a:p>
          <a:p>
            <a:r>
              <a:rPr lang="en-GB" sz="3600" dirty="0"/>
              <a:t>Alaska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429172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299-83D9-4ECA-A708-8E6CB5B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8887"/>
            <a:ext cx="8534400" cy="1507067"/>
          </a:xfrm>
        </p:spPr>
        <p:txBody>
          <a:bodyPr>
            <a:normAutofit/>
          </a:bodyPr>
          <a:lstStyle/>
          <a:p>
            <a:r>
              <a:rPr lang="en-SG" sz="4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237B-DFBE-4611-886D-6F3A89B6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5954"/>
            <a:ext cx="8534400" cy="3615267"/>
          </a:xfrm>
        </p:spPr>
        <p:txBody>
          <a:bodyPr anchor="t" anchorCtr="0">
            <a:normAutofit/>
          </a:bodyPr>
          <a:lstStyle/>
          <a:p>
            <a:r>
              <a:rPr lang="en-SG" sz="3200" dirty="0"/>
              <a:t>In which states are participation rates increasing after re-design of SAT?</a:t>
            </a:r>
          </a:p>
          <a:p>
            <a:endParaRPr lang="en-SG" sz="3200" dirty="0"/>
          </a:p>
          <a:p>
            <a:r>
              <a:rPr lang="en-SG" sz="3200" dirty="0"/>
              <a:t>Are more students achieving the benchmark scores after the re-design?</a:t>
            </a:r>
          </a:p>
        </p:txBody>
      </p:sp>
    </p:spTree>
    <p:extLst>
      <p:ext uri="{BB962C8B-B14F-4D97-AF65-F5344CB8AC3E}">
        <p14:creationId xmlns:p14="http://schemas.microsoft.com/office/powerpoint/2010/main" val="3343838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States to </a:t>
            </a:r>
            <a:r>
              <a:rPr lang="en-SG" dirty="0" err="1"/>
              <a:t>WAtch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1768"/>
            <a:ext cx="8534400" cy="3615267"/>
          </a:xfrm>
        </p:spPr>
        <p:txBody>
          <a:bodyPr anchor="t" anchorCtr="0">
            <a:normAutofit/>
          </a:bodyPr>
          <a:lstStyle/>
          <a:p>
            <a:r>
              <a:rPr lang="en-GB" sz="3600" dirty="0"/>
              <a:t>Illinois</a:t>
            </a:r>
          </a:p>
          <a:p>
            <a:pPr lvl="1"/>
            <a:r>
              <a:rPr lang="en-GB" sz="2000" dirty="0"/>
              <a:t>State government of Illinois made the </a:t>
            </a:r>
            <a:r>
              <a:rPr lang="en-GB" sz="2000" u="sng" dirty="0">
                <a:hlinkClick r:id="rId2"/>
              </a:rPr>
              <a:t>SATs compulsory and started phasing out the ACT in 2016</a:t>
            </a:r>
            <a:endParaRPr lang="en-GB" sz="2000" u="sng" dirty="0"/>
          </a:p>
          <a:p>
            <a:pPr lvl="1"/>
            <a:endParaRPr lang="en-GB" sz="2000" u="sng" dirty="0"/>
          </a:p>
          <a:p>
            <a:pPr lvl="1"/>
            <a:r>
              <a:rPr lang="en-GB" sz="2000" dirty="0"/>
              <a:t>Strong incentives given:</a:t>
            </a:r>
          </a:p>
          <a:p>
            <a:pPr lvl="2"/>
            <a:r>
              <a:rPr lang="en-GB" sz="1800" dirty="0"/>
              <a:t>State sponsorship</a:t>
            </a:r>
          </a:p>
          <a:p>
            <a:pPr lvl="2"/>
            <a:r>
              <a:rPr lang="en-GB" sz="1800" dirty="0"/>
              <a:t>Tested at taker’s convenience</a:t>
            </a:r>
          </a:p>
        </p:txBody>
      </p:sp>
    </p:spTree>
    <p:extLst>
      <p:ext uri="{BB962C8B-B14F-4D97-AF65-F5344CB8AC3E}">
        <p14:creationId xmlns:p14="http://schemas.microsoft.com/office/powerpoint/2010/main" val="345608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States to </a:t>
            </a:r>
            <a:r>
              <a:rPr lang="en-SG" dirty="0" err="1"/>
              <a:t>WAtch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1768"/>
            <a:ext cx="8534400" cy="3615267"/>
          </a:xfrm>
        </p:spPr>
        <p:txBody>
          <a:bodyPr anchor="t" anchorCtr="0">
            <a:normAutofit/>
          </a:bodyPr>
          <a:lstStyle/>
          <a:p>
            <a:r>
              <a:rPr lang="en-GB" sz="3600" dirty="0"/>
              <a:t>Colorado</a:t>
            </a:r>
          </a:p>
          <a:p>
            <a:pPr lvl="1"/>
            <a:r>
              <a:rPr lang="en-GB" dirty="0"/>
              <a:t>Similar to Illinois, the state of Colorado </a:t>
            </a:r>
            <a:r>
              <a:rPr lang="en-GB" u="sng" dirty="0">
                <a:hlinkClick r:id="rId2"/>
              </a:rPr>
              <a:t>signed a contract with the College Board to adopt and push the SAT in 2016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sz="2000" dirty="0"/>
              <a:t>Students were strongly incentivised:</a:t>
            </a:r>
          </a:p>
          <a:p>
            <a:pPr lvl="2"/>
            <a:r>
              <a:rPr lang="en-GB" sz="1800" dirty="0"/>
              <a:t>State sponsorship</a:t>
            </a:r>
          </a:p>
          <a:p>
            <a:pPr lvl="2"/>
            <a:r>
              <a:rPr lang="en-GB" sz="1800" dirty="0"/>
              <a:t>High convenience</a:t>
            </a:r>
          </a:p>
        </p:txBody>
      </p:sp>
    </p:spTree>
    <p:extLst>
      <p:ext uri="{BB962C8B-B14F-4D97-AF65-F5344CB8AC3E}">
        <p14:creationId xmlns:p14="http://schemas.microsoft.com/office/powerpoint/2010/main" val="4158956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States to </a:t>
            </a:r>
            <a:r>
              <a:rPr lang="en-SG" dirty="0" err="1"/>
              <a:t>WAtch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1768"/>
            <a:ext cx="8534400" cy="3615267"/>
          </a:xfrm>
        </p:spPr>
        <p:txBody>
          <a:bodyPr anchor="t" anchorCtr="0">
            <a:normAutofit/>
          </a:bodyPr>
          <a:lstStyle/>
          <a:p>
            <a:r>
              <a:rPr lang="en-GB" sz="3600" dirty="0"/>
              <a:t>Alaska</a:t>
            </a:r>
          </a:p>
          <a:p>
            <a:pPr lvl="1"/>
            <a:r>
              <a:rPr lang="en-GB" dirty="0"/>
              <a:t>Saw a large drop in ACT participation rates because the ACT was "losing ground" nationwide.</a:t>
            </a:r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44956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States to </a:t>
            </a:r>
            <a:r>
              <a:rPr lang="en-SG" dirty="0" err="1"/>
              <a:t>WAtch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1768"/>
            <a:ext cx="8534400" cy="3615267"/>
          </a:xfrm>
        </p:spPr>
        <p:txBody>
          <a:bodyPr anchor="t" anchorCtr="0">
            <a:normAutofit/>
          </a:bodyPr>
          <a:lstStyle/>
          <a:p>
            <a:r>
              <a:rPr lang="en-GB" dirty="0"/>
              <a:t>Interesting observations:</a:t>
            </a:r>
          </a:p>
          <a:p>
            <a:pPr lvl="1"/>
            <a:r>
              <a:rPr lang="en-GB" dirty="0"/>
              <a:t>All 3 states saw sharp dips in ACT participation</a:t>
            </a:r>
          </a:p>
          <a:p>
            <a:pPr lvl="1"/>
            <a:r>
              <a:rPr lang="en-GB" dirty="0"/>
              <a:t>All 3 states saw the largest increases in mean scores for the ACTs</a:t>
            </a:r>
          </a:p>
          <a:p>
            <a:pPr lvl="1"/>
            <a:endParaRPr lang="en-GB" dirty="0"/>
          </a:p>
          <a:p>
            <a:r>
              <a:rPr lang="en-GB" dirty="0"/>
              <a:t>This supports the idea that:</a:t>
            </a:r>
          </a:p>
          <a:p>
            <a:pPr lvl="1"/>
            <a:r>
              <a:rPr lang="en-GB" dirty="0"/>
              <a:t>Increased participation lowers overall means scores and </a:t>
            </a:r>
          </a:p>
          <a:p>
            <a:pPr lvl="1"/>
            <a:r>
              <a:rPr lang="en-GB" dirty="0"/>
              <a:t>Decreased participation raises overall mean scores.</a:t>
            </a:r>
          </a:p>
        </p:txBody>
      </p:sp>
    </p:spTree>
    <p:extLst>
      <p:ext uri="{BB962C8B-B14F-4D97-AF65-F5344CB8AC3E}">
        <p14:creationId xmlns:p14="http://schemas.microsoft.com/office/powerpoint/2010/main" val="4188279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4550"/>
            <a:ext cx="8534400" cy="4273809"/>
          </a:xfrm>
        </p:spPr>
        <p:txBody>
          <a:bodyPr anchor="t" anchorCtr="0">
            <a:normAutofit/>
          </a:bodyPr>
          <a:lstStyle/>
          <a:p>
            <a:r>
              <a:rPr lang="en-GB" dirty="0"/>
              <a:t>Changes to SAT test structure have had a major impact on the US education system.</a:t>
            </a:r>
          </a:p>
          <a:p>
            <a:endParaRPr lang="en-GB" dirty="0"/>
          </a:p>
          <a:p>
            <a:r>
              <a:rPr lang="en-GB" dirty="0"/>
              <a:t>Whether it is positive and long-lasting is inconclusive for now.</a:t>
            </a:r>
          </a:p>
          <a:p>
            <a:pPr lvl="1"/>
            <a:r>
              <a:rPr lang="en-GB" dirty="0"/>
              <a:t>More samples are required for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01870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Recommendations to College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1768"/>
            <a:ext cx="8534400" cy="3615267"/>
          </a:xfrm>
        </p:spPr>
        <p:txBody>
          <a:bodyPr anchor="t" anchorCtr="0">
            <a:normAutofit/>
          </a:bodyPr>
          <a:lstStyle/>
          <a:p>
            <a:r>
              <a:rPr lang="en-GB" dirty="0"/>
              <a:t>Continue reviewing how the new SAT format affects participation levels and test scores.</a:t>
            </a:r>
          </a:p>
          <a:p>
            <a:pPr lvl="1"/>
            <a:r>
              <a:rPr lang="en-GB" dirty="0"/>
              <a:t>More data required to make more conclusive analysis</a:t>
            </a:r>
          </a:p>
          <a:p>
            <a:pPr lvl="1"/>
            <a:r>
              <a:rPr lang="en-GB" dirty="0"/>
              <a:t>Factor in student populations in data to give context to participation levels</a:t>
            </a:r>
          </a:p>
          <a:p>
            <a:pPr lvl="1"/>
            <a:endParaRPr lang="en-GB" dirty="0"/>
          </a:p>
          <a:p>
            <a:r>
              <a:rPr lang="en-GB" dirty="0"/>
              <a:t>To ensure future dominance, ensure higher adoption of SAT now</a:t>
            </a:r>
          </a:p>
          <a:p>
            <a:pPr lvl="1"/>
            <a:r>
              <a:rPr lang="en-GB" dirty="0"/>
              <a:t>Obtain more government contracts for delivery of SAT exams</a:t>
            </a:r>
          </a:p>
        </p:txBody>
      </p:sp>
    </p:spTree>
    <p:extLst>
      <p:ext uri="{BB962C8B-B14F-4D97-AF65-F5344CB8AC3E}">
        <p14:creationId xmlns:p14="http://schemas.microsoft.com/office/powerpoint/2010/main" val="2157398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One state to look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21768"/>
            <a:ext cx="8534400" cy="4066591"/>
          </a:xfrm>
        </p:spPr>
        <p:txBody>
          <a:bodyPr anchor="t" anchorCtr="0">
            <a:normAutofit/>
          </a:bodyPr>
          <a:lstStyle/>
          <a:p>
            <a:r>
              <a:rPr lang="en-GB" sz="2800" dirty="0"/>
              <a:t>District of Columbia</a:t>
            </a:r>
          </a:p>
          <a:p>
            <a:pPr lvl="1"/>
            <a:r>
              <a:rPr lang="en-GB" dirty="0"/>
              <a:t>DC’s SAT participation rate saw a decrease with no perceptible corresponding increase in ACT participation rates.</a:t>
            </a:r>
          </a:p>
          <a:p>
            <a:r>
              <a:rPr lang="en-GB" dirty="0"/>
              <a:t>Possible that DC students may still be taking the ACTs because it is more advantageous.</a:t>
            </a:r>
          </a:p>
          <a:p>
            <a:r>
              <a:rPr lang="en-GB" dirty="0"/>
              <a:t>College Board could try negotiating with private colleges to offer more incentives to take SAT:</a:t>
            </a:r>
          </a:p>
          <a:p>
            <a:pPr lvl="1"/>
            <a:r>
              <a:rPr lang="en-GB" dirty="0"/>
              <a:t>More scholarship money</a:t>
            </a:r>
          </a:p>
          <a:p>
            <a:pPr lvl="1"/>
            <a:r>
              <a:rPr lang="en-GB" dirty="0"/>
              <a:t>Better perks</a:t>
            </a:r>
          </a:p>
          <a:p>
            <a:pPr lvl="1"/>
            <a:r>
              <a:rPr lang="en-GB" dirty="0"/>
              <a:t>Prestige</a:t>
            </a:r>
          </a:p>
        </p:txBody>
      </p:sp>
    </p:spTree>
    <p:extLst>
      <p:ext uri="{BB962C8B-B14F-4D97-AF65-F5344CB8AC3E}">
        <p14:creationId xmlns:p14="http://schemas.microsoft.com/office/powerpoint/2010/main" val="1882991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SG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C2F0-0A2C-48C9-993D-900129B6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4550"/>
            <a:ext cx="8534400" cy="4273809"/>
          </a:xfrm>
        </p:spPr>
        <p:txBody>
          <a:bodyPr anchor="t" anchorCtr="0">
            <a:normAutofit/>
          </a:bodyPr>
          <a:lstStyle/>
          <a:p>
            <a:r>
              <a:rPr lang="en-GB" dirty="0"/>
              <a:t>Data loses its meaning without context. </a:t>
            </a:r>
          </a:p>
          <a:p>
            <a:pPr lvl="1"/>
            <a:r>
              <a:rPr lang="en-GB" dirty="0"/>
              <a:t>Research can explain numbers, but numbers cannot tell a story by themselves.</a:t>
            </a:r>
          </a:p>
          <a:p>
            <a:r>
              <a:rPr lang="en-GB" dirty="0"/>
              <a:t>EDA helps you understand your data and what areas to research in order to make your analysis more accurate.</a:t>
            </a:r>
          </a:p>
          <a:p>
            <a:r>
              <a:rPr lang="en-GB" dirty="0"/>
              <a:t>The more similar the dependent variables of two datasets, the more equitable the comparison.</a:t>
            </a:r>
          </a:p>
          <a:p>
            <a:r>
              <a:rPr lang="en-GB" dirty="0"/>
              <a:t>Craft a good problem statement:</a:t>
            </a:r>
          </a:p>
          <a:p>
            <a:pPr lvl="1"/>
            <a:r>
              <a:rPr lang="en-GB" dirty="0"/>
              <a:t>Essential for effective and efficient execution of EDA.</a:t>
            </a:r>
          </a:p>
        </p:txBody>
      </p:sp>
    </p:spTree>
    <p:extLst>
      <p:ext uri="{BB962C8B-B14F-4D97-AF65-F5344CB8AC3E}">
        <p14:creationId xmlns:p14="http://schemas.microsoft.com/office/powerpoint/2010/main" val="3856256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675467"/>
            <a:ext cx="11002963" cy="1507067"/>
          </a:xfrm>
        </p:spPr>
        <p:txBody>
          <a:bodyPr>
            <a:normAutofit/>
          </a:bodyPr>
          <a:lstStyle/>
          <a:p>
            <a:pPr algn="ctr"/>
            <a:r>
              <a:rPr lang="en-SG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43738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675467"/>
            <a:ext cx="11002963" cy="1507067"/>
          </a:xfrm>
        </p:spPr>
        <p:txBody>
          <a:bodyPr>
            <a:normAutofit/>
          </a:bodyPr>
          <a:lstStyle/>
          <a:p>
            <a:pPr algn="ctr"/>
            <a:r>
              <a:rPr lang="en-SG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6714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299-83D9-4ECA-A708-8E6CB5B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8887"/>
            <a:ext cx="8534400" cy="1507067"/>
          </a:xfrm>
        </p:spPr>
        <p:txBody>
          <a:bodyPr>
            <a:normAutofit/>
          </a:bodyPr>
          <a:lstStyle/>
          <a:p>
            <a:r>
              <a:rPr lang="en-SG" sz="4400" dirty="0"/>
              <a:t>DATA Cleaning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237B-DFBE-4611-886D-6F3A89B6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5954"/>
            <a:ext cx="8534400" cy="4578478"/>
          </a:xfrm>
        </p:spPr>
        <p:txBody>
          <a:bodyPr anchor="t" anchorCtr="0">
            <a:normAutofit/>
          </a:bodyPr>
          <a:lstStyle/>
          <a:p>
            <a:r>
              <a:rPr lang="en-SG" sz="3200" dirty="0"/>
              <a:t>Issues:</a:t>
            </a:r>
          </a:p>
          <a:p>
            <a:pPr lvl="1"/>
            <a:r>
              <a:rPr lang="en-SG" sz="2600" dirty="0"/>
              <a:t>Row counts not matching </a:t>
            </a:r>
          </a:p>
          <a:p>
            <a:pPr lvl="2"/>
            <a:r>
              <a:rPr lang="en-SG" sz="2400" dirty="0"/>
              <a:t>ACT 2017 National Composite</a:t>
            </a:r>
          </a:p>
          <a:p>
            <a:pPr lvl="2"/>
            <a:endParaRPr lang="en-SG" sz="2800" dirty="0"/>
          </a:p>
          <a:p>
            <a:pPr lvl="1"/>
            <a:r>
              <a:rPr lang="en-SG" sz="3000" dirty="0"/>
              <a:t>Typos</a:t>
            </a:r>
          </a:p>
          <a:p>
            <a:pPr lvl="2"/>
            <a:r>
              <a:rPr lang="en-SG" sz="2400" dirty="0"/>
              <a:t>SAT 2017 Maryland Math Score </a:t>
            </a:r>
            <a:r>
              <a:rPr lang="en-SG" sz="2400" dirty="0">
                <a:sym typeface="Wingdings" panose="05000000000000000000" pitchFamily="2" charset="2"/>
              </a:rPr>
              <a:t> 52 instead of 524</a:t>
            </a:r>
          </a:p>
        </p:txBody>
      </p:sp>
    </p:spTree>
    <p:extLst>
      <p:ext uri="{BB962C8B-B14F-4D97-AF65-F5344CB8AC3E}">
        <p14:creationId xmlns:p14="http://schemas.microsoft.com/office/powerpoint/2010/main" val="2913954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BF5-53DF-4BD1-BAB6-F60012C8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7" y="447735"/>
            <a:ext cx="11002963" cy="1507067"/>
          </a:xfrm>
        </p:spPr>
        <p:txBody>
          <a:bodyPr/>
          <a:lstStyle/>
          <a:p>
            <a:pPr algn="ctr"/>
            <a:r>
              <a:rPr lang="en-SG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AC530-837D-46F6-A3C8-B9F18543EE8D}"/>
              </a:ext>
            </a:extLst>
          </p:cNvPr>
          <p:cNvSpPr txBox="1"/>
          <p:nvPr/>
        </p:nvSpPr>
        <p:spPr>
          <a:xfrm>
            <a:off x="1027509" y="1885950"/>
            <a:ext cx="10136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u="sng" dirty="0">
                <a:hlinkClick r:id="rId2"/>
              </a:rPr>
              <a:t>Business Insider: SAT is changing the format of its test in 2016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hlinkClick r:id="rId3"/>
              </a:rPr>
              <a:t>College Board's official report on the SAT re-design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hlinkClick r:id="rId4"/>
              </a:rPr>
              <a:t>https://www.act.org/content/dam/act/unsecured/documents/pdfs/R1670-college-readiness-benchmarks-2017-11.pdf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hlinkClick r:id="rId5"/>
              </a:rPr>
              <a:t>https://collegereadiness.collegeboard.org/about/scores/benchmarks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hlinkClick r:id="rId6"/>
              </a:rPr>
              <a:t>https://blog.prepscholar.com/average-sat-scores-by-state-most-recent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hlinkClick r:id="rId7"/>
              </a:rPr>
              <a:t>https://www.edweek.org/ew/section/multimedia/states-require-students-take-sat-or-act.html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hlinkClick r:id="rId8"/>
              </a:rPr>
              <a:t>https://www.chicagotribune.com/news/ct-illinois-chooses-sat-met-20160211-story.html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hlinkClick r:id="rId9"/>
              </a:rPr>
              <a:t>https://www.washingtonpost.com/education/2018/10/23/sat-reclaims-title-most-widely-used-college-admission-test/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hlinkClick r:id="rId10"/>
              </a:rPr>
              <a:t>https://www.edweek.org/ew/articles/2018/10/17/math-scores-slide-to-a-20-year-low.html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u="sng" dirty="0">
                <a:hlinkClick r:id="rId11"/>
              </a:rPr>
              <a:t>https://www.act.org/content/dam/act/secured/documents/cccr2018/National-CCCR-2018.pdf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502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299-83D9-4ECA-A708-8E6CB5B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8887"/>
            <a:ext cx="8534400" cy="1507067"/>
          </a:xfrm>
        </p:spPr>
        <p:txBody>
          <a:bodyPr>
            <a:normAutofit/>
          </a:bodyPr>
          <a:lstStyle/>
          <a:p>
            <a:r>
              <a:rPr lang="en-SG" sz="4400" dirty="0"/>
              <a:t>DATA Cleaning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237B-DFBE-4611-886D-6F3A89B6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5954"/>
            <a:ext cx="8534400" cy="4578478"/>
          </a:xfrm>
        </p:spPr>
        <p:txBody>
          <a:bodyPr anchor="t" anchorCtr="0">
            <a:normAutofit/>
          </a:bodyPr>
          <a:lstStyle/>
          <a:p>
            <a:r>
              <a:rPr lang="en-SG" sz="3200" dirty="0"/>
              <a:t>Issues (Cont’d):</a:t>
            </a:r>
          </a:p>
          <a:p>
            <a:pPr lvl="1"/>
            <a:r>
              <a:rPr lang="en-SG" sz="2600" dirty="0">
                <a:sym typeface="Wingdings" panose="05000000000000000000" pitchFamily="2" charset="2"/>
              </a:rPr>
              <a:t>Data Entry</a:t>
            </a:r>
          </a:p>
          <a:p>
            <a:pPr lvl="2"/>
            <a:r>
              <a:rPr lang="en-SG" sz="2400" dirty="0">
                <a:sym typeface="Wingdings" panose="05000000000000000000" pitchFamily="2" charset="2"/>
              </a:rPr>
              <a:t>ACT 2017 Wyoming Composite  20.2x</a:t>
            </a:r>
          </a:p>
          <a:p>
            <a:pPr lvl="2"/>
            <a:r>
              <a:rPr lang="en-SG" sz="2400" dirty="0">
                <a:sym typeface="Wingdings" panose="05000000000000000000" pitchFamily="2" charset="2"/>
              </a:rPr>
              <a:t>ACT 2017 Maryland Science  2.3  23.2</a:t>
            </a:r>
          </a:p>
          <a:p>
            <a:pPr lvl="2"/>
            <a:endParaRPr lang="en-SG" sz="2400" dirty="0">
              <a:sym typeface="Wingdings" panose="05000000000000000000" pitchFamily="2" charset="2"/>
            </a:endParaRPr>
          </a:p>
          <a:p>
            <a:pPr lvl="1"/>
            <a:r>
              <a:rPr lang="en-SG" sz="2600" dirty="0">
                <a:sym typeface="Wingdings" panose="05000000000000000000" pitchFamily="2" charset="2"/>
              </a:rPr>
              <a:t>Data Types</a:t>
            </a:r>
          </a:p>
          <a:p>
            <a:pPr lvl="2"/>
            <a:r>
              <a:rPr lang="en-SG" sz="2400" dirty="0">
                <a:sym typeface="Wingdings" panose="05000000000000000000" pitchFamily="2" charset="2"/>
              </a:rPr>
              <a:t>Participation entered as strings</a:t>
            </a:r>
          </a:p>
          <a:p>
            <a:pPr lvl="3"/>
            <a:r>
              <a:rPr lang="en-SG" sz="2200" dirty="0">
                <a:sym typeface="Wingdings" panose="05000000000000000000" pitchFamily="2" charset="2"/>
              </a:rPr>
              <a:t>Replaced % with blank; converted to float</a:t>
            </a:r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338628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299-83D9-4ECA-A708-8E6CB5B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8887"/>
            <a:ext cx="8534400" cy="1507067"/>
          </a:xfrm>
        </p:spPr>
        <p:txBody>
          <a:bodyPr>
            <a:normAutofit/>
          </a:bodyPr>
          <a:lstStyle/>
          <a:p>
            <a:r>
              <a:rPr lang="en-SG" sz="4400" dirty="0"/>
              <a:t>DATA Gathering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237B-DFBE-4611-886D-6F3A89B6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5954"/>
            <a:ext cx="8534400" cy="4578478"/>
          </a:xfrm>
        </p:spPr>
        <p:txBody>
          <a:bodyPr anchor="t" anchorCtr="0">
            <a:normAutofit lnSpcReduction="10000"/>
          </a:bodyPr>
          <a:lstStyle/>
          <a:p>
            <a:r>
              <a:rPr lang="en-SG" sz="3200" dirty="0"/>
              <a:t>Issues:</a:t>
            </a:r>
          </a:p>
          <a:p>
            <a:pPr lvl="1"/>
            <a:r>
              <a:rPr lang="en-SG" sz="2400" dirty="0">
                <a:sym typeface="Wingdings" panose="05000000000000000000" pitchFamily="2" charset="2"/>
              </a:rPr>
              <a:t>Source Data not complete</a:t>
            </a:r>
          </a:p>
          <a:p>
            <a:pPr lvl="2"/>
            <a:r>
              <a:rPr lang="en-SG" sz="2200" dirty="0">
                <a:sym typeface="Wingdings" panose="05000000000000000000" pitchFamily="2" charset="2"/>
              </a:rPr>
              <a:t>Composite column was the only usable column</a:t>
            </a:r>
          </a:p>
          <a:p>
            <a:pPr lvl="2"/>
            <a:r>
              <a:rPr lang="en-SG" sz="2200" dirty="0">
                <a:sym typeface="Wingdings" panose="05000000000000000000" pitchFamily="2" charset="2"/>
              </a:rPr>
              <a:t>Separately gathered score data</a:t>
            </a:r>
          </a:p>
          <a:p>
            <a:pPr marL="914400" lvl="2" indent="0">
              <a:buNone/>
            </a:pPr>
            <a:endParaRPr lang="en-SG" sz="2200" dirty="0">
              <a:sym typeface="Wingdings" panose="05000000000000000000" pitchFamily="2" charset="2"/>
            </a:endParaRPr>
          </a:p>
          <a:p>
            <a:pPr lvl="1"/>
            <a:r>
              <a:rPr lang="en-SG" sz="2600" dirty="0">
                <a:sym typeface="Wingdings" panose="05000000000000000000" pitchFamily="2" charset="2"/>
              </a:rPr>
              <a:t>Data not matching</a:t>
            </a:r>
          </a:p>
          <a:p>
            <a:pPr lvl="2"/>
            <a:r>
              <a:rPr lang="en-SG" sz="2000" dirty="0">
                <a:sym typeface="Wingdings" panose="05000000000000000000" pitchFamily="2" charset="2"/>
              </a:rPr>
              <a:t>SAT scores did not match Totals</a:t>
            </a:r>
          </a:p>
          <a:p>
            <a:pPr lvl="2"/>
            <a:r>
              <a:rPr lang="en-SG" sz="2000" dirty="0">
                <a:sym typeface="Wingdings" panose="05000000000000000000" pitchFamily="2" charset="2"/>
              </a:rPr>
              <a:t>+1/-1 differences ignored.</a:t>
            </a:r>
          </a:p>
          <a:p>
            <a:pPr lvl="3"/>
            <a:r>
              <a:rPr lang="en-SG" sz="1800" dirty="0">
                <a:sym typeface="Wingdings" panose="05000000000000000000" pitchFamily="2" charset="2"/>
              </a:rPr>
              <a:t>Difference is due to rounding</a:t>
            </a:r>
          </a:p>
          <a:p>
            <a:pPr lvl="3"/>
            <a:r>
              <a:rPr lang="en-SG" sz="1800" dirty="0">
                <a:sym typeface="Wingdings" panose="05000000000000000000" pitchFamily="2" charset="2"/>
              </a:rPr>
              <a:t>Officially stated by College Board.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87108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299-83D9-4ECA-A708-8E6CB5B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8887"/>
            <a:ext cx="8534400" cy="1507067"/>
          </a:xfrm>
        </p:spPr>
        <p:txBody>
          <a:bodyPr>
            <a:normAutofit/>
          </a:bodyPr>
          <a:lstStyle/>
          <a:p>
            <a:r>
              <a:rPr lang="en-SG" sz="4400" dirty="0"/>
              <a:t>DATA Cleaning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237B-DFBE-4611-886D-6F3A89B6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5954"/>
            <a:ext cx="8534400" cy="4578478"/>
          </a:xfrm>
        </p:spPr>
        <p:txBody>
          <a:bodyPr anchor="t" anchorCtr="0">
            <a:normAutofit/>
          </a:bodyPr>
          <a:lstStyle/>
          <a:p>
            <a:r>
              <a:rPr lang="en-SG" sz="3200" dirty="0"/>
              <a:t>Issues:</a:t>
            </a:r>
          </a:p>
          <a:p>
            <a:pPr lvl="1"/>
            <a:r>
              <a:rPr lang="en-SG" sz="2600" dirty="0">
                <a:sym typeface="Wingdings" panose="05000000000000000000" pitchFamily="2" charset="2"/>
              </a:rPr>
              <a:t>Row counts not matching</a:t>
            </a:r>
          </a:p>
          <a:p>
            <a:pPr lvl="2"/>
            <a:r>
              <a:rPr lang="en-SG" sz="2200" dirty="0">
                <a:sym typeface="Wingdings" panose="05000000000000000000" pitchFamily="2" charset="2"/>
              </a:rPr>
              <a:t>2018 National averages</a:t>
            </a:r>
          </a:p>
          <a:p>
            <a:pPr lvl="2"/>
            <a:endParaRPr lang="en-SG" sz="2400" dirty="0">
              <a:sym typeface="Wingdings" panose="05000000000000000000" pitchFamily="2" charset="2"/>
            </a:endParaRPr>
          </a:p>
          <a:p>
            <a:pPr lvl="1"/>
            <a:r>
              <a:rPr lang="en-SG" sz="2600" dirty="0">
                <a:sym typeface="Wingdings" panose="05000000000000000000" pitchFamily="2" charset="2"/>
              </a:rPr>
              <a:t>Data Types</a:t>
            </a:r>
          </a:p>
          <a:p>
            <a:pPr lvl="2"/>
            <a:r>
              <a:rPr lang="en-SG" sz="2400" dirty="0">
                <a:sym typeface="Wingdings" panose="05000000000000000000" pitchFamily="2" charset="2"/>
              </a:rPr>
              <a:t>Participation again entered as strings</a:t>
            </a:r>
          </a:p>
        </p:txBody>
      </p:sp>
    </p:spTree>
    <p:extLst>
      <p:ext uri="{BB962C8B-B14F-4D97-AF65-F5344CB8AC3E}">
        <p14:creationId xmlns:p14="http://schemas.microsoft.com/office/powerpoint/2010/main" val="175766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FD299-83D9-4ECA-A708-8E6CB5B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SG" sz="2800" dirty="0">
                <a:solidFill>
                  <a:srgbClr val="FFFFFF"/>
                </a:solidFill>
              </a:rPr>
              <a:t>Exploratory Data Analysis</a:t>
            </a:r>
          </a:p>
        </p:txBody>
      </p:sp>
      <p:sp useBgFill="1">
        <p:nvSpPr>
          <p:cNvPr id="21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237B-DFBE-4611-886D-6F3A89B6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 anchorCtr="0">
            <a:normAutofit/>
          </a:bodyPr>
          <a:lstStyle/>
          <a:p>
            <a:r>
              <a:rPr lang="en-SG" sz="1200" dirty="0">
                <a:solidFill>
                  <a:srgbClr val="0F496F"/>
                </a:solidFill>
              </a:rPr>
              <a:t>Most interested in:</a:t>
            </a:r>
          </a:p>
          <a:p>
            <a:pPr lvl="1"/>
            <a:r>
              <a:rPr lang="en-SG" sz="1000" dirty="0">
                <a:solidFill>
                  <a:srgbClr val="0F496F"/>
                </a:solidFill>
              </a:rPr>
              <a:t>Mean</a:t>
            </a:r>
          </a:p>
          <a:p>
            <a:pPr lvl="1"/>
            <a:r>
              <a:rPr lang="en-SG" sz="1000" dirty="0">
                <a:solidFill>
                  <a:srgbClr val="0F496F"/>
                </a:solidFill>
              </a:rPr>
              <a:t>Median (aka ‘50%’)</a:t>
            </a:r>
          </a:p>
          <a:p>
            <a:pPr lvl="1"/>
            <a:r>
              <a:rPr lang="en-SG" sz="1000" dirty="0" err="1">
                <a:solidFill>
                  <a:srgbClr val="0F496F"/>
                </a:solidFill>
              </a:rPr>
              <a:t>stdev</a:t>
            </a:r>
            <a:endParaRPr lang="en-SG" sz="1000" dirty="0">
              <a:solidFill>
                <a:srgbClr val="0F496F"/>
              </a:solidFill>
            </a:endParaRPr>
          </a:p>
          <a:p>
            <a:endParaRPr lang="en-SG" sz="1200" dirty="0">
              <a:solidFill>
                <a:srgbClr val="0F496F"/>
              </a:solidFill>
              <a:sym typeface="Wingdings" panose="05000000000000000000" pitchFamily="2" charset="2"/>
            </a:endParaRPr>
          </a:p>
          <a:p>
            <a:endParaRPr lang="en-SG" sz="1200" dirty="0">
              <a:solidFill>
                <a:srgbClr val="0F496F"/>
              </a:solidFill>
              <a:sym typeface="Wingdings" panose="05000000000000000000" pitchFamily="2" charset="2"/>
            </a:endParaRPr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6477F3-CD7C-4B90-94B6-344EDF9E3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42504"/>
              </p:ext>
            </p:extLst>
          </p:nvPr>
        </p:nvGraphicFramePr>
        <p:xfrm>
          <a:off x="856892" y="1115683"/>
          <a:ext cx="6205265" cy="449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519">
                  <a:extLst>
                    <a:ext uri="{9D8B030D-6E8A-4147-A177-3AD203B41FA5}">
                      <a16:colId xmlns:a16="http://schemas.microsoft.com/office/drawing/2014/main" val="1258619599"/>
                    </a:ext>
                  </a:extLst>
                </a:gridCol>
                <a:gridCol w="467969">
                  <a:extLst>
                    <a:ext uri="{9D8B030D-6E8A-4147-A177-3AD203B41FA5}">
                      <a16:colId xmlns:a16="http://schemas.microsoft.com/office/drawing/2014/main" val="3135097391"/>
                    </a:ext>
                  </a:extLst>
                </a:gridCol>
                <a:gridCol w="819947">
                  <a:extLst>
                    <a:ext uri="{9D8B030D-6E8A-4147-A177-3AD203B41FA5}">
                      <a16:colId xmlns:a16="http://schemas.microsoft.com/office/drawing/2014/main" val="4150001204"/>
                    </a:ext>
                  </a:extLst>
                </a:gridCol>
                <a:gridCol w="688143">
                  <a:extLst>
                    <a:ext uri="{9D8B030D-6E8A-4147-A177-3AD203B41FA5}">
                      <a16:colId xmlns:a16="http://schemas.microsoft.com/office/drawing/2014/main" val="1189197384"/>
                    </a:ext>
                  </a:extLst>
                </a:gridCol>
                <a:gridCol w="490435">
                  <a:extLst>
                    <a:ext uri="{9D8B030D-6E8A-4147-A177-3AD203B41FA5}">
                      <a16:colId xmlns:a16="http://schemas.microsoft.com/office/drawing/2014/main" val="2786478698"/>
                    </a:ext>
                  </a:extLst>
                </a:gridCol>
                <a:gridCol w="622240">
                  <a:extLst>
                    <a:ext uri="{9D8B030D-6E8A-4147-A177-3AD203B41FA5}">
                      <a16:colId xmlns:a16="http://schemas.microsoft.com/office/drawing/2014/main" val="2840238462"/>
                    </a:ext>
                  </a:extLst>
                </a:gridCol>
                <a:gridCol w="556337">
                  <a:extLst>
                    <a:ext uri="{9D8B030D-6E8A-4147-A177-3AD203B41FA5}">
                      <a16:colId xmlns:a16="http://schemas.microsoft.com/office/drawing/2014/main" val="55659307"/>
                    </a:ext>
                  </a:extLst>
                </a:gridCol>
                <a:gridCol w="622240">
                  <a:extLst>
                    <a:ext uri="{9D8B030D-6E8A-4147-A177-3AD203B41FA5}">
                      <a16:colId xmlns:a16="http://schemas.microsoft.com/office/drawing/2014/main" val="3320302611"/>
                    </a:ext>
                  </a:extLst>
                </a:gridCol>
                <a:gridCol w="490435">
                  <a:extLst>
                    <a:ext uri="{9D8B030D-6E8A-4147-A177-3AD203B41FA5}">
                      <a16:colId xmlns:a16="http://schemas.microsoft.com/office/drawing/2014/main" val="272701694"/>
                    </a:ext>
                  </a:extLst>
                </a:gridCol>
              </a:tblGrid>
              <a:tr h="36029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count</a:t>
                      </a:r>
                      <a:endParaRPr lang="en-SG" sz="900" b="1" dirty="0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>
                          <a:effectLst/>
                        </a:rPr>
                        <a:t>mean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std</a:t>
                      </a:r>
                      <a:endParaRPr lang="en-SG" sz="900" b="1" dirty="0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min</a:t>
                      </a:r>
                      <a:endParaRPr lang="en-SG" sz="900" b="1" dirty="0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25%</a:t>
                      </a:r>
                      <a:endParaRPr lang="en-SG" sz="900" b="1" dirty="0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50%</a:t>
                      </a:r>
                      <a:endParaRPr lang="en-SG" sz="900" b="1" dirty="0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75%</a:t>
                      </a:r>
                      <a:endParaRPr lang="en-SG" sz="900" b="1" dirty="0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900" dirty="0">
                          <a:effectLst/>
                        </a:rPr>
                        <a:t>max</a:t>
                      </a:r>
                      <a:endParaRPr lang="en-SG" sz="900" b="1" dirty="0">
                        <a:effectLst/>
                      </a:endParaRP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1399389457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sat_2017_participation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0.398039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0.352766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0.02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 dirty="0">
                          <a:effectLst/>
                        </a:rPr>
                        <a:t>0.040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0.38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 dirty="0">
                          <a:effectLst/>
                        </a:rPr>
                        <a:t>0.660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1359067672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sat_2017_erw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569.117647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45.666901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482.00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533.500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559.00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613.000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644.0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2640570111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sat_2017_math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556.882353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47.121395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468.00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523.500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548.00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599.000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651.0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4176281687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sat_2017_total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1126.098039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92.494812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950.00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1055.500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1107.00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1212.000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1295.0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1612092385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act_2017_participation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0.652549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0.321408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0.08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0.310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0.69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1.000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1692354335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act_2017_english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20.931373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2.353677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16.30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19.000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20.70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23.300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25.5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1048177572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act_2017_math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21.182353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1.981989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18.00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19.400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20.90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23.100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25.3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2902778003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act_2017_reading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22.013725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2.067271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18.10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20.450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21.80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24.150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26.0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2558053347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act_2017_science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21.450980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1.739353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18.20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19.950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21.30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23.200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24.9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1941908473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act_2017_composite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21.519608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2.020695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17.80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19.800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21.40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23.600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25.5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1070802551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sat_2018_participation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0.466275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0.380142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0.02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0.045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0.52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0.795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541945761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sat_2018_erw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567.294118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45.317676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497.00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535.000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552.00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616.500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643.0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3791540250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sat_2018_math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557.254902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48.887562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480.00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521.500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547.00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600.500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655.0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1161754677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sat_2018_total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1124.666667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93.867069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977.00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1062.500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1099.00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1220.000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1298.0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3776368289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act_2018_participation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0.616471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0.340810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0.07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0.285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0.66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1.000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3601584421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act_2018_english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20.988235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2.446356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16.60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19.100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20.20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23.700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26.0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2821342926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act_2018_math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21.125490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2.035765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17.80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19.400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20.70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23.150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25.2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4224256417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act_2018_reading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22.015686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2.167245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18.00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20.450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21.60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24.100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26.1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2962584280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act_2018_science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21.345098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1.870114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17.90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19.850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21.10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23.050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24.9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3738807740"/>
                  </a:ext>
                </a:extLst>
              </a:tr>
              <a:tr h="206677"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act_2018_composite</a:t>
                      </a:r>
                      <a:endParaRPr lang="en-SG" sz="900" b="1">
                        <a:effectLst/>
                      </a:endParaRP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51.0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21.486275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2.106278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17.70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19.950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21.30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>
                          <a:effectLst/>
                        </a:rPr>
                        <a:t>23.550</a:t>
                      </a:r>
                    </a:p>
                  </a:txBody>
                  <a:tcPr marL="13780" marR="13780" marT="6890" marB="68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900" dirty="0">
                          <a:effectLst/>
                        </a:rPr>
                        <a:t>25.6</a:t>
                      </a:r>
                    </a:p>
                  </a:txBody>
                  <a:tcPr marL="13780" marR="13780" marT="6890" marB="6890" anchor="ctr"/>
                </a:tc>
                <a:extLst>
                  <a:ext uri="{0D108BD9-81ED-4DB2-BD59-A6C34878D82A}">
                    <a16:rowId xmlns:a16="http://schemas.microsoft.com/office/drawing/2014/main" val="265722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84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C609A2-B8D0-4D18-9EED-5928C3C0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233431"/>
            <a:ext cx="6763109" cy="639113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E9A9F12-0DEB-492C-A49B-8BEBBA4D64A8}"/>
              </a:ext>
            </a:extLst>
          </p:cNvPr>
          <p:cNvSpPr txBox="1"/>
          <p:nvPr/>
        </p:nvSpPr>
        <p:spPr>
          <a:xfrm>
            <a:off x="8215842" y="579344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</a:rPr>
              <a:t>Participation</a:t>
            </a:r>
          </a:p>
        </p:txBody>
      </p:sp>
    </p:spTree>
    <p:extLst>
      <p:ext uri="{BB962C8B-B14F-4D97-AF65-F5344CB8AC3E}">
        <p14:creationId xmlns:p14="http://schemas.microsoft.com/office/powerpoint/2010/main" val="48925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1320</Words>
  <Application>Microsoft Office PowerPoint</Application>
  <PresentationFormat>Widescreen</PresentationFormat>
  <Paragraphs>375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Century Gothic</vt:lpstr>
      <vt:lpstr>Wingdings 3</vt:lpstr>
      <vt:lpstr>Slice</vt:lpstr>
      <vt:lpstr>DSI 8 – Project 1</vt:lpstr>
      <vt:lpstr>Introduction</vt:lpstr>
      <vt:lpstr>Problem Statement</vt:lpstr>
      <vt:lpstr>DATA Cleaning (2017)</vt:lpstr>
      <vt:lpstr>DATA Cleaning (2017)</vt:lpstr>
      <vt:lpstr>DATA Gathering (2018)</vt:lpstr>
      <vt:lpstr>DATA Cleaning (2018)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SAT &amp; ACT MATH 2017 vs Benchmarks</vt:lpstr>
      <vt:lpstr>SAT TOTAL 2017 – 2018 vs Benchmarks</vt:lpstr>
      <vt:lpstr>SAT TOTAL 2017 – 2018 vs Benchmarks</vt:lpstr>
      <vt:lpstr>Scores vs Test Participation</vt:lpstr>
      <vt:lpstr>Scores vs Test Participation</vt:lpstr>
      <vt:lpstr>Impact of Change: Participation</vt:lpstr>
      <vt:lpstr>Impact of Change: Mathematics</vt:lpstr>
      <vt:lpstr>Impact of Change: TOTAL and Composite</vt:lpstr>
      <vt:lpstr>Relationship: SAT &amp; ACT Participation</vt:lpstr>
      <vt:lpstr>Relationship: SAT &amp; ACT Participation</vt:lpstr>
      <vt:lpstr>Relationship: SAT &amp; ACT PArticipation</vt:lpstr>
      <vt:lpstr>States to WAtch</vt:lpstr>
      <vt:lpstr>States to WAtch</vt:lpstr>
      <vt:lpstr>States to WAtch</vt:lpstr>
      <vt:lpstr>States to WAtch</vt:lpstr>
      <vt:lpstr>States to WAtch</vt:lpstr>
      <vt:lpstr>Conclusion</vt:lpstr>
      <vt:lpstr>Recommendations to College Board</vt:lpstr>
      <vt:lpstr>One state to look out for</vt:lpstr>
      <vt:lpstr>Key Takeaways</vt:lpstr>
      <vt:lpstr>Questions?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8 – Project 1</dc:title>
  <dc:creator>Alfred Tang</dc:creator>
  <cp:lastModifiedBy>Alfred Tang</cp:lastModifiedBy>
  <cp:revision>31</cp:revision>
  <dcterms:created xsi:type="dcterms:W3CDTF">2019-05-23T17:03:50Z</dcterms:created>
  <dcterms:modified xsi:type="dcterms:W3CDTF">2019-05-23T18:07:37Z</dcterms:modified>
</cp:coreProperties>
</file>