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86" r:id="rId8"/>
    <p:sldId id="287" r:id="rId9"/>
    <p:sldId id="262" r:id="rId10"/>
    <p:sldId id="263" r:id="rId11"/>
    <p:sldId id="264" r:id="rId12"/>
    <p:sldId id="265" r:id="rId13"/>
    <p:sldId id="266" r:id="rId14"/>
    <p:sldId id="267" r:id="rId15"/>
    <p:sldId id="268" r:id="rId16"/>
    <p:sldId id="270" r:id="rId17"/>
    <p:sldId id="269" r:id="rId18"/>
    <p:sldId id="272" r:id="rId19"/>
    <p:sldId id="273" r:id="rId20"/>
    <p:sldId id="274" r:id="rId21"/>
    <p:sldId id="275" r:id="rId22"/>
    <p:sldId id="276" r:id="rId23"/>
    <p:sldId id="277" r:id="rId24"/>
    <p:sldId id="280" r:id="rId25"/>
    <p:sldId id="281" r:id="rId26"/>
    <p:sldId id="282" r:id="rId27"/>
    <p:sldId id="283" r:id="rId28"/>
    <p:sldId id="284" r:id="rId29"/>
    <p:sldId id="285"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36" autoAdjust="0"/>
    <p:restoredTop sz="94675" autoAdjust="0"/>
  </p:normalViewPr>
  <p:slideViewPr>
    <p:cSldViewPr snapToGrid="0" snapToObjects="1">
      <p:cViewPr varScale="1">
        <p:scale>
          <a:sx n="148" d="100"/>
          <a:sy n="148" d="100"/>
        </p:scale>
        <p:origin x="121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7693D2-83DF-41D4-874F-D7D79565A969}"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8E955021-8DA2-4E86-BE0E-6212EF1CB814}">
      <dgm:prSet/>
      <dgm:spPr/>
      <dgm:t>
        <a:bodyPr/>
        <a:lstStyle/>
        <a:p>
          <a:pPr>
            <a:lnSpc>
              <a:spcPct val="100000"/>
            </a:lnSpc>
          </a:pPr>
          <a:r>
            <a:rPr lang="en-HK" b="1"/>
            <a:t>What is QUIC</a:t>
          </a:r>
          <a:endParaRPr lang="en-US"/>
        </a:p>
      </dgm:t>
    </dgm:pt>
    <dgm:pt modelId="{03213730-5A32-484F-9226-2531F9A60F21}" type="parTrans" cxnId="{B6D1A6C0-A3B5-4E5A-B321-EFA3864F4FEC}">
      <dgm:prSet/>
      <dgm:spPr/>
      <dgm:t>
        <a:bodyPr/>
        <a:lstStyle/>
        <a:p>
          <a:endParaRPr lang="en-US"/>
        </a:p>
      </dgm:t>
    </dgm:pt>
    <dgm:pt modelId="{129576FF-2B14-4EB9-93FF-0C7FCB6BBB70}" type="sibTrans" cxnId="{B6D1A6C0-A3B5-4E5A-B321-EFA3864F4FEC}">
      <dgm:prSet/>
      <dgm:spPr/>
      <dgm:t>
        <a:bodyPr/>
        <a:lstStyle/>
        <a:p>
          <a:endParaRPr lang="en-US"/>
        </a:p>
      </dgm:t>
    </dgm:pt>
    <dgm:pt modelId="{D639104D-D084-447A-AB4D-7DA63F860C80}">
      <dgm:prSet/>
      <dgm:spPr/>
      <dgm:t>
        <a:bodyPr/>
        <a:lstStyle/>
        <a:p>
          <a:pPr>
            <a:lnSpc>
              <a:spcPct val="100000"/>
            </a:lnSpc>
          </a:pPr>
          <a:r>
            <a:rPr lang="en-HK"/>
            <a:t>QUIC is a protocol aiming to improve web application that are currently using TCP </a:t>
          </a:r>
          <a:r>
            <a:rPr lang="en-HK" baseline="30000"/>
            <a:t>2</a:t>
          </a:r>
          <a:r>
            <a:rPr lang="en-HK"/>
            <a:t> by establishing a number of multiplexed UDP and some even called it “TCP/2</a:t>
          </a:r>
          <a:endParaRPr lang="en-US"/>
        </a:p>
      </dgm:t>
    </dgm:pt>
    <dgm:pt modelId="{489227A6-AC44-4D84-847B-C40703E4A7DF}" type="parTrans" cxnId="{46A204F2-26C0-491F-8371-284DC5E3DD40}">
      <dgm:prSet/>
      <dgm:spPr/>
      <dgm:t>
        <a:bodyPr/>
        <a:lstStyle/>
        <a:p>
          <a:endParaRPr lang="en-US"/>
        </a:p>
      </dgm:t>
    </dgm:pt>
    <dgm:pt modelId="{9FB5C750-2D7E-4AE5-AE32-9803236A08DC}" type="sibTrans" cxnId="{46A204F2-26C0-491F-8371-284DC5E3DD40}">
      <dgm:prSet/>
      <dgm:spPr/>
      <dgm:t>
        <a:bodyPr/>
        <a:lstStyle/>
        <a:p>
          <a:endParaRPr lang="en-US"/>
        </a:p>
      </dgm:t>
    </dgm:pt>
    <dgm:pt modelId="{A5DC62B3-C9D5-4303-96C1-B1DD2797214C}">
      <dgm:prSet/>
      <dgm:spPr/>
      <dgm:t>
        <a:bodyPr/>
        <a:lstStyle/>
        <a:p>
          <a:pPr>
            <a:lnSpc>
              <a:spcPct val="100000"/>
            </a:lnSpc>
          </a:pPr>
          <a:r>
            <a:rPr lang="en-US" dirty="0"/>
            <a:t>UDP</a:t>
          </a:r>
          <a:r>
            <a:rPr lang="en-US" baseline="0" dirty="0"/>
            <a:t> is unreliable but we are using it to replace TCP … Are we missing something ? We need to study </a:t>
          </a:r>
          <a:endParaRPr lang="en-US" dirty="0"/>
        </a:p>
      </dgm:t>
    </dgm:pt>
    <dgm:pt modelId="{86B6EA83-9278-4023-B1F1-BA4EA0ECA671}" type="parTrans" cxnId="{D6587A65-C21F-4596-ACA2-5DF88ACD5F06}">
      <dgm:prSet/>
      <dgm:spPr/>
      <dgm:t>
        <a:bodyPr/>
        <a:lstStyle/>
        <a:p>
          <a:endParaRPr lang="en-US"/>
        </a:p>
      </dgm:t>
    </dgm:pt>
    <dgm:pt modelId="{4F8CA278-8865-4CC6-AEE9-029C90E53B26}" type="sibTrans" cxnId="{D6587A65-C21F-4596-ACA2-5DF88ACD5F06}">
      <dgm:prSet/>
      <dgm:spPr/>
      <dgm:t>
        <a:bodyPr/>
        <a:lstStyle/>
        <a:p>
          <a:endParaRPr lang="en-US"/>
        </a:p>
      </dgm:t>
    </dgm:pt>
    <dgm:pt modelId="{0765BFB1-D3C5-472D-849D-42135178077F}" type="pres">
      <dgm:prSet presAssocID="{057693D2-83DF-41D4-874F-D7D79565A969}" presName="root" presStyleCnt="0">
        <dgm:presLayoutVars>
          <dgm:dir/>
          <dgm:resizeHandles val="exact"/>
        </dgm:presLayoutVars>
      </dgm:prSet>
      <dgm:spPr/>
    </dgm:pt>
    <dgm:pt modelId="{EA2C7D96-AADB-42F7-ABD4-AEBD023A7005}" type="pres">
      <dgm:prSet presAssocID="{8E955021-8DA2-4E86-BE0E-6212EF1CB814}" presName="compNode" presStyleCnt="0"/>
      <dgm:spPr/>
    </dgm:pt>
    <dgm:pt modelId="{3C16A436-C106-42D2-A9C5-0EAED74FE961}" type="pres">
      <dgm:prSet presAssocID="{8E955021-8DA2-4E86-BE0E-6212EF1CB814}" presName="bgRect" presStyleLbl="bgShp" presStyleIdx="0" presStyleCnt="3"/>
      <dgm:spPr/>
    </dgm:pt>
    <dgm:pt modelId="{FF80F512-742A-4393-875C-5B40D4C65EFC}" type="pres">
      <dgm:prSet presAssocID="{8E955021-8DA2-4E86-BE0E-6212EF1CB81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ick"/>
        </a:ext>
      </dgm:extLst>
    </dgm:pt>
    <dgm:pt modelId="{CC485A45-0D2E-4D2F-931D-28F66933C728}" type="pres">
      <dgm:prSet presAssocID="{8E955021-8DA2-4E86-BE0E-6212EF1CB814}" presName="spaceRect" presStyleCnt="0"/>
      <dgm:spPr/>
    </dgm:pt>
    <dgm:pt modelId="{845A8792-0298-4ADA-927D-0CE3F10B7F90}" type="pres">
      <dgm:prSet presAssocID="{8E955021-8DA2-4E86-BE0E-6212EF1CB814}" presName="parTx" presStyleLbl="revTx" presStyleIdx="0" presStyleCnt="3">
        <dgm:presLayoutVars>
          <dgm:chMax val="0"/>
          <dgm:chPref val="0"/>
        </dgm:presLayoutVars>
      </dgm:prSet>
      <dgm:spPr/>
    </dgm:pt>
    <dgm:pt modelId="{FC842E46-3057-4150-8FF9-A5B524F4DC5F}" type="pres">
      <dgm:prSet presAssocID="{129576FF-2B14-4EB9-93FF-0C7FCB6BBB70}" presName="sibTrans" presStyleCnt="0"/>
      <dgm:spPr/>
    </dgm:pt>
    <dgm:pt modelId="{08A8D4A6-5BE3-43BC-98D7-E3DE7E474110}" type="pres">
      <dgm:prSet presAssocID="{D639104D-D084-447A-AB4D-7DA63F860C80}" presName="compNode" presStyleCnt="0"/>
      <dgm:spPr/>
    </dgm:pt>
    <dgm:pt modelId="{43659A30-3DCE-4FAB-A61F-AB62901F6600}" type="pres">
      <dgm:prSet presAssocID="{D639104D-D084-447A-AB4D-7DA63F860C80}" presName="bgRect" presStyleLbl="bgShp" presStyleIdx="1" presStyleCnt="3"/>
      <dgm:spPr/>
    </dgm:pt>
    <dgm:pt modelId="{E3B33C83-CF35-4B38-B6BB-7C5F83382EC0}" type="pres">
      <dgm:prSet presAssocID="{D639104D-D084-447A-AB4D-7DA63F860C8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1FB9D38E-D2E7-4CE5-A09F-3DDD7389DA7F}" type="pres">
      <dgm:prSet presAssocID="{D639104D-D084-447A-AB4D-7DA63F860C80}" presName="spaceRect" presStyleCnt="0"/>
      <dgm:spPr/>
    </dgm:pt>
    <dgm:pt modelId="{5CFDE780-F6E0-4B9B-8FBD-B85AF9EEC314}" type="pres">
      <dgm:prSet presAssocID="{D639104D-D084-447A-AB4D-7DA63F860C80}" presName="parTx" presStyleLbl="revTx" presStyleIdx="1" presStyleCnt="3">
        <dgm:presLayoutVars>
          <dgm:chMax val="0"/>
          <dgm:chPref val="0"/>
        </dgm:presLayoutVars>
      </dgm:prSet>
      <dgm:spPr/>
    </dgm:pt>
    <dgm:pt modelId="{569AF1E7-BE6F-4594-868F-C5EF62C3AF0E}" type="pres">
      <dgm:prSet presAssocID="{9FB5C750-2D7E-4AE5-AE32-9803236A08DC}" presName="sibTrans" presStyleCnt="0"/>
      <dgm:spPr/>
    </dgm:pt>
    <dgm:pt modelId="{80EB538B-2529-4F5B-BE33-758A2BE0B1B1}" type="pres">
      <dgm:prSet presAssocID="{A5DC62B3-C9D5-4303-96C1-B1DD2797214C}" presName="compNode" presStyleCnt="0"/>
      <dgm:spPr/>
    </dgm:pt>
    <dgm:pt modelId="{9900B94A-47CF-44DB-9213-59B9B54C02D8}" type="pres">
      <dgm:prSet presAssocID="{A5DC62B3-C9D5-4303-96C1-B1DD2797214C}" presName="bgRect" presStyleLbl="bgShp" presStyleIdx="2" presStyleCnt="3"/>
      <dgm:spPr/>
    </dgm:pt>
    <dgm:pt modelId="{FC9E5E9C-2305-40A4-96A0-090055F9A499}" type="pres">
      <dgm:prSet presAssocID="{A5DC62B3-C9D5-4303-96C1-B1DD2797214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CF474FE7-3B2B-467D-8143-4B46BBB34967}" type="pres">
      <dgm:prSet presAssocID="{A5DC62B3-C9D5-4303-96C1-B1DD2797214C}" presName="spaceRect" presStyleCnt="0"/>
      <dgm:spPr/>
    </dgm:pt>
    <dgm:pt modelId="{16A09B86-1CAB-4D9E-83A9-EFF1BFB4C72D}" type="pres">
      <dgm:prSet presAssocID="{A5DC62B3-C9D5-4303-96C1-B1DD2797214C}" presName="parTx" presStyleLbl="revTx" presStyleIdx="2" presStyleCnt="3">
        <dgm:presLayoutVars>
          <dgm:chMax val="0"/>
          <dgm:chPref val="0"/>
        </dgm:presLayoutVars>
      </dgm:prSet>
      <dgm:spPr/>
    </dgm:pt>
  </dgm:ptLst>
  <dgm:cxnLst>
    <dgm:cxn modelId="{BC73035B-ABB0-BC4D-A96B-27FC2EF735E7}" type="presOf" srcId="{D639104D-D084-447A-AB4D-7DA63F860C80}" destId="{5CFDE780-F6E0-4B9B-8FBD-B85AF9EEC314}" srcOrd="0" destOrd="0" presId="urn:microsoft.com/office/officeart/2018/2/layout/IconVerticalSolidList"/>
    <dgm:cxn modelId="{D6587A65-C21F-4596-ACA2-5DF88ACD5F06}" srcId="{057693D2-83DF-41D4-874F-D7D79565A969}" destId="{A5DC62B3-C9D5-4303-96C1-B1DD2797214C}" srcOrd="2" destOrd="0" parTransId="{86B6EA83-9278-4023-B1F1-BA4EA0ECA671}" sibTransId="{4F8CA278-8865-4CC6-AEE9-029C90E53B26}"/>
    <dgm:cxn modelId="{4B367190-9D84-814F-A26E-C5B112B6350D}" type="presOf" srcId="{8E955021-8DA2-4E86-BE0E-6212EF1CB814}" destId="{845A8792-0298-4ADA-927D-0CE3F10B7F90}" srcOrd="0" destOrd="0" presId="urn:microsoft.com/office/officeart/2018/2/layout/IconVerticalSolidList"/>
    <dgm:cxn modelId="{A432A7A4-3AE0-9F4E-B572-05EA203AC7FE}" type="presOf" srcId="{A5DC62B3-C9D5-4303-96C1-B1DD2797214C}" destId="{16A09B86-1CAB-4D9E-83A9-EFF1BFB4C72D}" srcOrd="0" destOrd="0" presId="urn:microsoft.com/office/officeart/2018/2/layout/IconVerticalSolidList"/>
    <dgm:cxn modelId="{B6D1A6C0-A3B5-4E5A-B321-EFA3864F4FEC}" srcId="{057693D2-83DF-41D4-874F-D7D79565A969}" destId="{8E955021-8DA2-4E86-BE0E-6212EF1CB814}" srcOrd="0" destOrd="0" parTransId="{03213730-5A32-484F-9226-2531F9A60F21}" sibTransId="{129576FF-2B14-4EB9-93FF-0C7FCB6BBB70}"/>
    <dgm:cxn modelId="{7590BBF0-6ACB-F14E-867F-4D130F0E97D4}" type="presOf" srcId="{057693D2-83DF-41D4-874F-D7D79565A969}" destId="{0765BFB1-D3C5-472D-849D-42135178077F}" srcOrd="0" destOrd="0" presId="urn:microsoft.com/office/officeart/2018/2/layout/IconVerticalSolidList"/>
    <dgm:cxn modelId="{46A204F2-26C0-491F-8371-284DC5E3DD40}" srcId="{057693D2-83DF-41D4-874F-D7D79565A969}" destId="{D639104D-D084-447A-AB4D-7DA63F860C80}" srcOrd="1" destOrd="0" parTransId="{489227A6-AC44-4D84-847B-C40703E4A7DF}" sibTransId="{9FB5C750-2D7E-4AE5-AE32-9803236A08DC}"/>
    <dgm:cxn modelId="{30FBA2C0-19D5-1A4E-8D82-61AEBEC20D4A}" type="presParOf" srcId="{0765BFB1-D3C5-472D-849D-42135178077F}" destId="{EA2C7D96-AADB-42F7-ABD4-AEBD023A7005}" srcOrd="0" destOrd="0" presId="urn:microsoft.com/office/officeart/2018/2/layout/IconVerticalSolidList"/>
    <dgm:cxn modelId="{16A6018F-7B9A-7B42-88DD-2A127A4CC67C}" type="presParOf" srcId="{EA2C7D96-AADB-42F7-ABD4-AEBD023A7005}" destId="{3C16A436-C106-42D2-A9C5-0EAED74FE961}" srcOrd="0" destOrd="0" presId="urn:microsoft.com/office/officeart/2018/2/layout/IconVerticalSolidList"/>
    <dgm:cxn modelId="{5984D4FC-AC98-5A43-A122-2DCE15816FB9}" type="presParOf" srcId="{EA2C7D96-AADB-42F7-ABD4-AEBD023A7005}" destId="{FF80F512-742A-4393-875C-5B40D4C65EFC}" srcOrd="1" destOrd="0" presId="urn:microsoft.com/office/officeart/2018/2/layout/IconVerticalSolidList"/>
    <dgm:cxn modelId="{1F13C580-67CF-3644-8EB3-01C6AE133D00}" type="presParOf" srcId="{EA2C7D96-AADB-42F7-ABD4-AEBD023A7005}" destId="{CC485A45-0D2E-4D2F-931D-28F66933C728}" srcOrd="2" destOrd="0" presId="urn:microsoft.com/office/officeart/2018/2/layout/IconVerticalSolidList"/>
    <dgm:cxn modelId="{69104B9A-9D19-D04B-B0EC-B3B1A7AB3C57}" type="presParOf" srcId="{EA2C7D96-AADB-42F7-ABD4-AEBD023A7005}" destId="{845A8792-0298-4ADA-927D-0CE3F10B7F90}" srcOrd="3" destOrd="0" presId="urn:microsoft.com/office/officeart/2018/2/layout/IconVerticalSolidList"/>
    <dgm:cxn modelId="{853AE8C8-3A3B-A041-9967-4B3C81930EC3}" type="presParOf" srcId="{0765BFB1-D3C5-472D-849D-42135178077F}" destId="{FC842E46-3057-4150-8FF9-A5B524F4DC5F}" srcOrd="1" destOrd="0" presId="urn:microsoft.com/office/officeart/2018/2/layout/IconVerticalSolidList"/>
    <dgm:cxn modelId="{3503A36B-A87F-084C-B46D-BE0E7AD8EF3A}" type="presParOf" srcId="{0765BFB1-D3C5-472D-849D-42135178077F}" destId="{08A8D4A6-5BE3-43BC-98D7-E3DE7E474110}" srcOrd="2" destOrd="0" presId="urn:microsoft.com/office/officeart/2018/2/layout/IconVerticalSolidList"/>
    <dgm:cxn modelId="{0D8F1321-49E2-C549-875D-FC985078ECB0}" type="presParOf" srcId="{08A8D4A6-5BE3-43BC-98D7-E3DE7E474110}" destId="{43659A30-3DCE-4FAB-A61F-AB62901F6600}" srcOrd="0" destOrd="0" presId="urn:microsoft.com/office/officeart/2018/2/layout/IconVerticalSolidList"/>
    <dgm:cxn modelId="{7C994316-2B91-8F4E-8639-D35EBDD689E6}" type="presParOf" srcId="{08A8D4A6-5BE3-43BC-98D7-E3DE7E474110}" destId="{E3B33C83-CF35-4B38-B6BB-7C5F83382EC0}" srcOrd="1" destOrd="0" presId="urn:microsoft.com/office/officeart/2018/2/layout/IconVerticalSolidList"/>
    <dgm:cxn modelId="{810C73C6-E95A-924A-9D09-FB423007183D}" type="presParOf" srcId="{08A8D4A6-5BE3-43BC-98D7-E3DE7E474110}" destId="{1FB9D38E-D2E7-4CE5-A09F-3DDD7389DA7F}" srcOrd="2" destOrd="0" presId="urn:microsoft.com/office/officeart/2018/2/layout/IconVerticalSolidList"/>
    <dgm:cxn modelId="{499E4DFF-4258-684C-8234-C280DD83DA7A}" type="presParOf" srcId="{08A8D4A6-5BE3-43BC-98D7-E3DE7E474110}" destId="{5CFDE780-F6E0-4B9B-8FBD-B85AF9EEC314}" srcOrd="3" destOrd="0" presId="urn:microsoft.com/office/officeart/2018/2/layout/IconVerticalSolidList"/>
    <dgm:cxn modelId="{851A7AF8-D321-9F4D-B026-CBF7778A7955}" type="presParOf" srcId="{0765BFB1-D3C5-472D-849D-42135178077F}" destId="{569AF1E7-BE6F-4594-868F-C5EF62C3AF0E}" srcOrd="3" destOrd="0" presId="urn:microsoft.com/office/officeart/2018/2/layout/IconVerticalSolidList"/>
    <dgm:cxn modelId="{44DBFC18-97E0-D742-BF7F-AFDCD2055BF2}" type="presParOf" srcId="{0765BFB1-D3C5-472D-849D-42135178077F}" destId="{80EB538B-2529-4F5B-BE33-758A2BE0B1B1}" srcOrd="4" destOrd="0" presId="urn:microsoft.com/office/officeart/2018/2/layout/IconVerticalSolidList"/>
    <dgm:cxn modelId="{F03AE497-3133-4A42-A020-FFDDB1E964FB}" type="presParOf" srcId="{80EB538B-2529-4F5B-BE33-758A2BE0B1B1}" destId="{9900B94A-47CF-44DB-9213-59B9B54C02D8}" srcOrd="0" destOrd="0" presId="urn:microsoft.com/office/officeart/2018/2/layout/IconVerticalSolidList"/>
    <dgm:cxn modelId="{BBD6626A-6F44-9548-91C4-28851C4B4D0F}" type="presParOf" srcId="{80EB538B-2529-4F5B-BE33-758A2BE0B1B1}" destId="{FC9E5E9C-2305-40A4-96A0-090055F9A499}" srcOrd="1" destOrd="0" presId="urn:microsoft.com/office/officeart/2018/2/layout/IconVerticalSolidList"/>
    <dgm:cxn modelId="{1EFBD668-6C1C-884A-A83C-AC42D6A3D89C}" type="presParOf" srcId="{80EB538B-2529-4F5B-BE33-758A2BE0B1B1}" destId="{CF474FE7-3B2B-467D-8143-4B46BBB34967}" srcOrd="2" destOrd="0" presId="urn:microsoft.com/office/officeart/2018/2/layout/IconVerticalSolidList"/>
    <dgm:cxn modelId="{A1B149B7-6543-7B4F-BE9D-CA4A6240E620}" type="presParOf" srcId="{80EB538B-2529-4F5B-BE33-758A2BE0B1B1}" destId="{16A09B86-1CAB-4D9E-83A9-EFF1BFB4C72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6A436-C106-42D2-A9C5-0EAED74FE961}">
      <dsp:nvSpPr>
        <dsp:cNvPr id="0" name=""/>
        <dsp:cNvSpPr/>
      </dsp:nvSpPr>
      <dsp:spPr>
        <a:xfrm>
          <a:off x="0" y="3400"/>
          <a:ext cx="4701779" cy="14965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80F512-742A-4393-875C-5B40D4C65EFC}">
      <dsp:nvSpPr>
        <dsp:cNvPr id="0" name=""/>
        <dsp:cNvSpPr/>
      </dsp:nvSpPr>
      <dsp:spPr>
        <a:xfrm>
          <a:off x="452708" y="340125"/>
          <a:ext cx="823911" cy="8231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5A8792-0298-4ADA-927D-0CE3F10B7F90}">
      <dsp:nvSpPr>
        <dsp:cNvPr id="0" name=""/>
        <dsp:cNvSpPr/>
      </dsp:nvSpPr>
      <dsp:spPr>
        <a:xfrm>
          <a:off x="1729328" y="3400"/>
          <a:ext cx="2920070" cy="1590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285" tIns="168285" rIns="168285" bIns="168285" numCol="1" spcCol="1270" anchor="ctr" anchorCtr="0">
          <a:noAutofit/>
        </a:bodyPr>
        <a:lstStyle/>
        <a:p>
          <a:pPr marL="0" lvl="0" indent="0" algn="l" defTabSz="622300">
            <a:lnSpc>
              <a:spcPct val="100000"/>
            </a:lnSpc>
            <a:spcBef>
              <a:spcPct val="0"/>
            </a:spcBef>
            <a:spcAft>
              <a:spcPct val="35000"/>
            </a:spcAft>
            <a:buNone/>
          </a:pPr>
          <a:r>
            <a:rPr lang="en-HK" sz="1400" b="1" kern="1200"/>
            <a:t>What is QUIC</a:t>
          </a:r>
          <a:endParaRPr lang="en-US" sz="1400" kern="1200"/>
        </a:p>
      </dsp:txBody>
      <dsp:txXfrm>
        <a:off x="1729328" y="3400"/>
        <a:ext cx="2920070" cy="1590092"/>
      </dsp:txXfrm>
    </dsp:sp>
    <dsp:sp modelId="{43659A30-3DCE-4FAB-A61F-AB62901F6600}">
      <dsp:nvSpPr>
        <dsp:cNvPr id="0" name=""/>
        <dsp:cNvSpPr/>
      </dsp:nvSpPr>
      <dsp:spPr>
        <a:xfrm>
          <a:off x="0" y="1991016"/>
          <a:ext cx="4701779" cy="14965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B33C83-CF35-4B38-B6BB-7C5F83382EC0}">
      <dsp:nvSpPr>
        <dsp:cNvPr id="0" name=""/>
        <dsp:cNvSpPr/>
      </dsp:nvSpPr>
      <dsp:spPr>
        <a:xfrm>
          <a:off x="452708" y="2327741"/>
          <a:ext cx="823911" cy="8231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FDE780-F6E0-4B9B-8FBD-B85AF9EEC314}">
      <dsp:nvSpPr>
        <dsp:cNvPr id="0" name=""/>
        <dsp:cNvSpPr/>
      </dsp:nvSpPr>
      <dsp:spPr>
        <a:xfrm>
          <a:off x="1729328" y="1991016"/>
          <a:ext cx="2920070" cy="1590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285" tIns="168285" rIns="168285" bIns="168285" numCol="1" spcCol="1270" anchor="ctr" anchorCtr="0">
          <a:noAutofit/>
        </a:bodyPr>
        <a:lstStyle/>
        <a:p>
          <a:pPr marL="0" lvl="0" indent="0" algn="l" defTabSz="622300">
            <a:lnSpc>
              <a:spcPct val="100000"/>
            </a:lnSpc>
            <a:spcBef>
              <a:spcPct val="0"/>
            </a:spcBef>
            <a:spcAft>
              <a:spcPct val="35000"/>
            </a:spcAft>
            <a:buNone/>
          </a:pPr>
          <a:r>
            <a:rPr lang="en-HK" sz="1400" kern="1200"/>
            <a:t>QUIC is a protocol aiming to improve web application that are currently using TCP </a:t>
          </a:r>
          <a:r>
            <a:rPr lang="en-HK" sz="1400" kern="1200" baseline="30000"/>
            <a:t>2</a:t>
          </a:r>
          <a:r>
            <a:rPr lang="en-HK" sz="1400" kern="1200"/>
            <a:t> by establishing a number of multiplexed UDP and some even called it “TCP/2</a:t>
          </a:r>
          <a:endParaRPr lang="en-US" sz="1400" kern="1200"/>
        </a:p>
      </dsp:txBody>
      <dsp:txXfrm>
        <a:off x="1729328" y="1991016"/>
        <a:ext cx="2920070" cy="1590092"/>
      </dsp:txXfrm>
    </dsp:sp>
    <dsp:sp modelId="{9900B94A-47CF-44DB-9213-59B9B54C02D8}">
      <dsp:nvSpPr>
        <dsp:cNvPr id="0" name=""/>
        <dsp:cNvSpPr/>
      </dsp:nvSpPr>
      <dsp:spPr>
        <a:xfrm>
          <a:off x="0" y="3978632"/>
          <a:ext cx="4701779" cy="14965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9E5E9C-2305-40A4-96A0-090055F9A499}">
      <dsp:nvSpPr>
        <dsp:cNvPr id="0" name=""/>
        <dsp:cNvSpPr/>
      </dsp:nvSpPr>
      <dsp:spPr>
        <a:xfrm>
          <a:off x="452708" y="4315357"/>
          <a:ext cx="823911" cy="8231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A09B86-1CAB-4D9E-83A9-EFF1BFB4C72D}">
      <dsp:nvSpPr>
        <dsp:cNvPr id="0" name=""/>
        <dsp:cNvSpPr/>
      </dsp:nvSpPr>
      <dsp:spPr>
        <a:xfrm>
          <a:off x="1729328" y="3978632"/>
          <a:ext cx="2920070" cy="15900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285" tIns="168285" rIns="168285" bIns="168285" numCol="1" spcCol="1270" anchor="ctr" anchorCtr="0">
          <a:noAutofit/>
        </a:bodyPr>
        <a:lstStyle/>
        <a:p>
          <a:pPr marL="0" lvl="0" indent="0" algn="l" defTabSz="622300">
            <a:lnSpc>
              <a:spcPct val="100000"/>
            </a:lnSpc>
            <a:spcBef>
              <a:spcPct val="0"/>
            </a:spcBef>
            <a:spcAft>
              <a:spcPct val="35000"/>
            </a:spcAft>
            <a:buNone/>
          </a:pPr>
          <a:r>
            <a:rPr lang="en-US" sz="1400" kern="1200" dirty="0"/>
            <a:t>UDP</a:t>
          </a:r>
          <a:r>
            <a:rPr lang="en-US" sz="1400" kern="1200" baseline="0" dirty="0"/>
            <a:t> is unreliable but we are using it to replace TCP … Are we missing something ? We need to study </a:t>
          </a:r>
          <a:endParaRPr lang="en-US" sz="1400" kern="1200" dirty="0"/>
        </a:p>
      </dsp:txBody>
      <dsp:txXfrm>
        <a:off x="1729328" y="3978632"/>
        <a:ext cx="2920070" cy="159009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4/23/21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4/23/21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4/23/21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4/23/21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4/23/21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4/23/21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alfredtso/ns-3-projec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quicwg.org/base-drafts/draft-ietf-quic-http.html" TargetMode="External"/><Relationship Id="rId2" Type="http://schemas.openxmlformats.org/officeDocument/2006/relationships/hyperlink" Target="https://www.nsnam.org/consortium/activities/trainin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cs.google.com/document/d/1RNHkx_VvKWyWg6Lr8SZ-saqsQx7rFV-ev2jRFUoVD34/edit" TargetMode="External"/><Relationship Id="rId7" Type="http://schemas.openxmlformats.org/officeDocument/2006/relationships/hyperlink" Target="https://doi.org/10.1016/j.procs.2017.06.002" TargetMode="External"/><Relationship Id="rId2" Type="http://schemas.openxmlformats.org/officeDocument/2006/relationships/hyperlink" Target="https://en.wikipedia.org/wiki/QUIC" TargetMode="External"/><Relationship Id="rId1" Type="http://schemas.openxmlformats.org/officeDocument/2006/relationships/slideLayout" Target="../slideLayouts/slideLayout2.xml"/><Relationship Id="rId6" Type="http://schemas.openxmlformats.org/officeDocument/2006/relationships/hyperlink" Target="https://doi.org/10.1016/j.jnca.2007.11.009" TargetMode="External"/><Relationship Id="rId5" Type="http://schemas.openxmlformats.org/officeDocument/2006/relationships/hyperlink" Target="https://doi.org/10.1016/j.comnet.2004.02.011" TargetMode="External"/><Relationship Id="rId4" Type="http://schemas.openxmlformats.org/officeDocument/2006/relationships/hyperlink" Target="https://doi.org/10.1016/j.jnca.2019.01.01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datatracker.ietf.org/doc/rfc339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datatracker.ietf.org/doc/rfc339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nsnam.org/"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77107" y="220196"/>
            <a:ext cx="7066893"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350" y="2099696"/>
            <a:ext cx="1456680"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836384" y="1866059"/>
            <a:ext cx="2987899" cy="2240924"/>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3028950" y="1939159"/>
            <a:ext cx="5733470" cy="2751086"/>
          </a:xfrm>
        </p:spPr>
        <p:txBody>
          <a:bodyPr>
            <a:normAutofit/>
          </a:bodyPr>
          <a:lstStyle/>
          <a:p>
            <a:pPr marL="0" lvl="0" indent="0" algn="r">
              <a:buNone/>
            </a:pPr>
            <a:r>
              <a:rPr lang="en-HK" dirty="0">
                <a:latin typeface="+mn-lt"/>
              </a:rPr>
              <a:t>Alfred Tso Chun Fai 20012065g</a:t>
            </a:r>
          </a:p>
        </p:txBody>
      </p:sp>
      <p:sp>
        <p:nvSpPr>
          <p:cNvPr id="3" name="Subtitle 2"/>
          <p:cNvSpPr>
            <a:spLocks noGrp="1"/>
          </p:cNvSpPr>
          <p:nvPr>
            <p:ph type="subTitle" idx="1"/>
          </p:nvPr>
        </p:nvSpPr>
        <p:spPr>
          <a:xfrm>
            <a:off x="3028950" y="4782320"/>
            <a:ext cx="5733470" cy="1329443"/>
          </a:xfrm>
        </p:spPr>
        <p:txBody>
          <a:bodyPr>
            <a:normAutofit/>
          </a:bodyPr>
          <a:lstStyle/>
          <a:p>
            <a:pPr marL="0" lvl="0" indent="0" algn="r">
              <a:lnSpc>
                <a:spcPct val="90000"/>
              </a:lnSpc>
              <a:buNone/>
            </a:pPr>
            <a:br>
              <a:rPr lang="en-HK" sz="2200" dirty="0">
                <a:latin typeface="+mj-lt"/>
              </a:rPr>
            </a:br>
            <a:br>
              <a:rPr lang="en-HK" sz="2200" dirty="0">
                <a:latin typeface="+mj-lt"/>
              </a:rPr>
            </a:br>
            <a:r>
              <a:rPr lang="en-HK" sz="2200" dirty="0">
                <a:latin typeface="+mj-lt"/>
              </a:rPr>
              <a:t>COMP5311 Project: Performance Analysis of TCP and UDP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i.imgur.com/xRBt5gt.png"/>
          <p:cNvPicPr>
            <a:picLocks noGrp="1" noChangeAspect="1"/>
          </p:cNvPicPr>
          <p:nvPr/>
        </p:nvPicPr>
        <p:blipFill>
          <a:blip r:embed="rId2"/>
          <a:stretch>
            <a:fillRect/>
          </a:stretch>
        </p:blipFill>
        <p:spPr bwMode="auto">
          <a:xfrm>
            <a:off x="1816100" y="1600200"/>
            <a:ext cx="5511800" cy="4013200"/>
          </a:xfrm>
          <a:prstGeom prst="rect">
            <a:avLst/>
          </a:prstGeom>
          <a:noFill/>
          <a:ln w="9525">
            <a:noFill/>
            <a:headEnd/>
            <a:tailEnd/>
          </a:ln>
        </p:spPr>
      </p:pic>
      <p:sp>
        <p:nvSpPr>
          <p:cNvPr id="3" name="TextBox 3"/>
          <p:cNvSpPr txBox="1"/>
          <p:nvPr/>
        </p:nvSpPr>
        <p:spPr>
          <a:xfrm>
            <a:off x="457200" y="5613400"/>
            <a:ext cx="8229600" cy="508000"/>
          </a:xfrm>
          <a:prstGeom prst="rect">
            <a:avLst/>
          </a:prstGeom>
          <a:noFill/>
        </p:spPr>
        <p:txBody>
          <a:bodyPr/>
          <a:lstStyle/>
          <a:p>
            <a:pPr marL="0" lvl="0" indent="0" algn="ctr">
              <a:buNone/>
            </a:pPr>
            <a:r>
              <a:t>Main abstractions of ns-3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lnSpcReduction="10000"/>
          </a:bodyPr>
          <a:lstStyle/>
          <a:p>
            <a:pPr marL="0" lvl="0" indent="0">
              <a:lnSpc>
                <a:spcPct val="90000"/>
              </a:lnSpc>
              <a:spcBef>
                <a:spcPts val="3000"/>
              </a:spcBef>
              <a:buNone/>
            </a:pPr>
            <a:r>
              <a:rPr lang="en-HK" sz="1500" b="1" dirty="0"/>
              <a:t>Application</a:t>
            </a:r>
          </a:p>
          <a:p>
            <a:pPr marL="0" lvl="0" indent="0">
              <a:lnSpc>
                <a:spcPct val="90000"/>
              </a:lnSpc>
              <a:buNone/>
            </a:pPr>
            <a:r>
              <a:rPr lang="en-HK" sz="1500" dirty="0"/>
              <a:t>It is like processes in our computer, it uses “sockets” to send data to lower layer. We will install a off-the-shelf </a:t>
            </a:r>
            <a:r>
              <a:rPr lang="en-HK" sz="1500" dirty="0" err="1">
                <a:latin typeface="Courier"/>
              </a:rPr>
              <a:t>BulkSendApplication</a:t>
            </a:r>
            <a:r>
              <a:rPr lang="en-HK" sz="1500" dirty="0"/>
              <a:t> in </a:t>
            </a:r>
            <a:r>
              <a:rPr lang="en-HK" sz="1500" dirty="0">
                <a:latin typeface="Courier"/>
              </a:rPr>
              <a:t>ns-3</a:t>
            </a:r>
            <a:r>
              <a:rPr lang="en-HK" sz="1500" dirty="0"/>
              <a:t> using TCP socket as TCP app and an </a:t>
            </a:r>
            <a:r>
              <a:rPr lang="en-HK" sz="1500" dirty="0" err="1">
                <a:latin typeface="Courier"/>
              </a:rPr>
              <a:t>UDPClient</a:t>
            </a:r>
            <a:r>
              <a:rPr lang="en-HK" sz="1500" dirty="0"/>
              <a:t> and an </a:t>
            </a:r>
            <a:r>
              <a:rPr lang="en-HK" sz="1500" dirty="0" err="1">
                <a:latin typeface="Courier"/>
              </a:rPr>
              <a:t>UDPServer</a:t>
            </a:r>
            <a:r>
              <a:rPr lang="en-HK" sz="1500" dirty="0"/>
              <a:t> for sending UDP packets and a </a:t>
            </a:r>
            <a:r>
              <a:rPr lang="en-HK" sz="1500" dirty="0" err="1">
                <a:latin typeface="Courier"/>
              </a:rPr>
              <a:t>FlowMonitor</a:t>
            </a:r>
            <a:r>
              <a:rPr lang="en-HK" sz="1500" dirty="0"/>
              <a:t> for both case to monitor the packets.</a:t>
            </a:r>
          </a:p>
          <a:p>
            <a:pPr marL="0" lvl="0" indent="0">
              <a:lnSpc>
                <a:spcPct val="90000"/>
              </a:lnSpc>
              <a:spcBef>
                <a:spcPts val="3000"/>
              </a:spcBef>
              <a:buNone/>
            </a:pPr>
            <a:r>
              <a:rPr lang="en-HK" sz="1500" b="1" dirty="0"/>
              <a:t>UDP : Choice of sending interval</a:t>
            </a:r>
          </a:p>
          <a:p>
            <a:pPr marL="0" lvl="0" indent="0">
              <a:lnSpc>
                <a:spcPct val="90000"/>
              </a:lnSpc>
              <a:buNone/>
            </a:pPr>
            <a:r>
              <a:rPr lang="en-HK" sz="1500" dirty="0"/>
              <a:t>We will be sending packets at a interval of 2 microseconds which is the delay of the underlying channel specified below</a:t>
            </a:r>
          </a:p>
          <a:p>
            <a:pPr marL="0" lvl="0" indent="0">
              <a:lnSpc>
                <a:spcPct val="90000"/>
              </a:lnSpc>
              <a:spcBef>
                <a:spcPts val="3000"/>
              </a:spcBef>
              <a:buNone/>
            </a:pPr>
            <a:r>
              <a:rPr lang="en-HK" sz="1500" b="1" dirty="0"/>
              <a:t>UDP: Choice of </a:t>
            </a:r>
            <a:r>
              <a:rPr lang="en-HK" sz="1500" b="1" dirty="0" err="1"/>
              <a:t>MaxPacketSize</a:t>
            </a:r>
            <a:endParaRPr lang="en-HK" sz="1500" b="1" dirty="0"/>
          </a:p>
          <a:p>
            <a:pPr marL="0" lvl="0" indent="0">
              <a:lnSpc>
                <a:spcPct val="90000"/>
              </a:lnSpc>
              <a:buNone/>
            </a:pPr>
            <a:r>
              <a:rPr lang="en-HK" sz="1500" dirty="0"/>
              <a:t>Here it refers to the payload. Since MTU is 1500, naturally we will want to use 1500 Bytes. The IP Header and the UDP Header however require 20 + 8 bytes, so we should use 1472 instead</a:t>
            </a:r>
            <a:r>
              <a:rPr lang="en-HK" sz="1500" baseline="30000" dirty="0">
                <a:hlinkClick r:id="" action="ppaction://noaction"/>
              </a:rPr>
              <a:t>7</a:t>
            </a:r>
            <a:r>
              <a:rPr lang="en-HK" sz="1500" dirty="0"/>
              <a:t>. This is confirmed in simulation; the use of 1500 bytes packet could harm throughput performance.</a:t>
            </a:r>
          </a:p>
          <a:p>
            <a:pPr marL="0" lvl="0" indent="0">
              <a:lnSpc>
                <a:spcPct val="90000"/>
              </a:lnSpc>
              <a:spcBef>
                <a:spcPts val="3000"/>
              </a:spcBef>
              <a:buNone/>
            </a:pPr>
            <a:r>
              <a:rPr lang="en-HK" sz="1500" b="1" dirty="0"/>
              <a:t>TCP: </a:t>
            </a:r>
            <a:r>
              <a:rPr lang="en-HK" sz="1500" b="1" dirty="0" err="1">
                <a:latin typeface="Courier"/>
              </a:rPr>
              <a:t>BulkSendApplication</a:t>
            </a:r>
            <a:endParaRPr lang="en-HK" sz="1500" b="1" dirty="0">
              <a:latin typeface="Courier"/>
            </a:endParaRPr>
          </a:p>
          <a:p>
            <a:pPr marL="0" lvl="0" indent="0">
              <a:lnSpc>
                <a:spcPct val="90000"/>
              </a:lnSpc>
              <a:buNone/>
            </a:pPr>
            <a:r>
              <a:rPr lang="en-HK" sz="1500" dirty="0"/>
              <a:t>We set the </a:t>
            </a:r>
            <a:r>
              <a:rPr lang="en-HK" sz="1500" dirty="0" err="1"/>
              <a:t>MaxBytes</a:t>
            </a:r>
            <a:r>
              <a:rPr lang="en-HK" sz="1500" dirty="0"/>
              <a:t> to the Total Bytes (</a:t>
            </a:r>
            <a:r>
              <a:rPr lang="en-HK" sz="1500" dirty="0" err="1"/>
              <a:t>PacketCount</a:t>
            </a:r>
            <a:r>
              <a:rPr lang="en-HK" sz="1500" dirty="0"/>
              <a:t> * </a:t>
            </a:r>
            <a:r>
              <a:rPr lang="en-HK" sz="1500" dirty="0" err="1"/>
              <a:t>PacketSize</a:t>
            </a:r>
            <a:r>
              <a:rPr lang="en-HK" sz="1500" dirty="0"/>
              <a:t>) send by UDP to compare performance</a:t>
            </a:r>
          </a:p>
        </p:txBody>
      </p:sp>
      <p:sp>
        <p:nvSpPr>
          <p:cNvPr id="2" name="TextBox 1">
            <a:extLst>
              <a:ext uri="{FF2B5EF4-FFF2-40B4-BE49-F238E27FC236}">
                <a16:creationId xmlns:a16="http://schemas.microsoft.com/office/drawing/2014/main" id="{9E745EE7-091D-AE43-9F53-27BE84F6496E}"/>
              </a:ext>
            </a:extLst>
          </p:cNvPr>
          <p:cNvSpPr txBox="1"/>
          <p:nvPr/>
        </p:nvSpPr>
        <p:spPr>
          <a:xfrm>
            <a:off x="501777" y="676656"/>
            <a:ext cx="2320506" cy="523220"/>
          </a:xfrm>
          <a:prstGeom prst="rect">
            <a:avLst/>
          </a:prstGeom>
          <a:noFill/>
        </p:spPr>
        <p:txBody>
          <a:bodyPr wrap="square" rtlCol="0">
            <a:spAutoFit/>
          </a:bodyPr>
          <a:lstStyle/>
          <a:p>
            <a:r>
              <a:rPr lang="en-US" sz="2800" b="1" dirty="0">
                <a:latin typeface="+mj-lt"/>
              </a:rPr>
              <a:t>Application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i.imgur.com/8OGlUC8.png"/>
          <p:cNvPicPr>
            <a:picLocks noGrp="1" noChangeAspect="1"/>
          </p:cNvPicPr>
          <p:nvPr/>
        </p:nvPicPr>
        <p:blipFill>
          <a:blip r:embed="rId2"/>
          <a:stretch>
            <a:fillRect/>
          </a:stretch>
        </p:blipFill>
        <p:spPr bwMode="auto">
          <a:xfrm>
            <a:off x="457200" y="2768600"/>
            <a:ext cx="8229600" cy="1689100"/>
          </a:xfrm>
          <a:prstGeom prst="rect">
            <a:avLst/>
          </a:prstGeom>
          <a:noFill/>
          <a:ln w="9525">
            <a:noFill/>
            <a:headEnd/>
            <a:tailEnd/>
          </a:ln>
        </p:spPr>
      </p:pic>
      <p:sp>
        <p:nvSpPr>
          <p:cNvPr id="3" name="TextBox 3"/>
          <p:cNvSpPr txBox="1"/>
          <p:nvPr/>
        </p:nvSpPr>
        <p:spPr>
          <a:xfrm>
            <a:off x="457200" y="5613400"/>
            <a:ext cx="8229600" cy="508000"/>
          </a:xfrm>
          <a:prstGeom prst="rect">
            <a:avLst/>
          </a:prstGeom>
          <a:noFill/>
        </p:spPr>
        <p:txBody>
          <a:bodyPr/>
          <a:lstStyle/>
          <a:p>
            <a:pPr marL="0" lvl="0" indent="0" algn="ctr">
              <a:buNone/>
            </a:pPr>
            <a:r>
              <a:t>Code for BulkSendApplication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372868"/>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660904"/>
            <a:ext cx="3614166" cy="3547872"/>
          </a:xfrm>
        </p:spPr>
        <p:txBody>
          <a:bodyPr anchor="t">
            <a:normAutofit/>
          </a:bodyPr>
          <a:lstStyle/>
          <a:p>
            <a:pPr marL="0" lvl="0" indent="0">
              <a:lnSpc>
                <a:spcPct val="90000"/>
              </a:lnSpc>
              <a:spcBef>
                <a:spcPts val="3000"/>
              </a:spcBef>
              <a:buNone/>
            </a:pPr>
            <a:r>
              <a:rPr lang="en-HK" sz="1500" b="1" dirty="0"/>
              <a:t>Protocol stack</a:t>
            </a:r>
          </a:p>
          <a:p>
            <a:pPr marL="0" lvl="0" indent="0">
              <a:lnSpc>
                <a:spcPct val="90000"/>
              </a:lnSpc>
              <a:buNone/>
            </a:pPr>
            <a:r>
              <a:rPr lang="en-HK" sz="1500" dirty="0"/>
              <a:t>Also called the </a:t>
            </a:r>
            <a:r>
              <a:rPr lang="en-HK" sz="1500" dirty="0" err="1">
                <a:latin typeface="Courier"/>
              </a:rPr>
              <a:t>InternetStackHelper</a:t>
            </a:r>
            <a:r>
              <a:rPr lang="en-HK" sz="1500" dirty="0"/>
              <a:t> which usually includes UDP, TCP Sockets, IPv4, and for our present purpose a </a:t>
            </a:r>
            <a:r>
              <a:rPr lang="en-HK" sz="1500" i="1" dirty="0" err="1">
                <a:latin typeface="Courier"/>
              </a:rPr>
              <a:t>TrafficControlLayer</a:t>
            </a:r>
            <a:r>
              <a:rPr lang="en-HK" sz="1500" i="1" dirty="0"/>
              <a:t>, which includes a queue and when it is full it would notify the upper layer</a:t>
            </a:r>
          </a:p>
          <a:p>
            <a:pPr marL="0" lvl="0" indent="0">
              <a:lnSpc>
                <a:spcPct val="90000"/>
              </a:lnSpc>
              <a:spcBef>
                <a:spcPts val="3000"/>
              </a:spcBef>
              <a:buNone/>
            </a:pPr>
            <a:r>
              <a:rPr lang="en-HK" sz="1500" b="1" dirty="0" err="1"/>
              <a:t>NetDevice</a:t>
            </a:r>
            <a:endParaRPr lang="en-HK" sz="1500" b="1" dirty="0"/>
          </a:p>
          <a:p>
            <a:pPr marL="0" lvl="0" indent="0">
              <a:lnSpc>
                <a:spcPct val="90000"/>
              </a:lnSpc>
              <a:buNone/>
            </a:pPr>
            <a:r>
              <a:rPr lang="en-HK" sz="1500" dirty="0"/>
              <a:t>This corresponds to both the hardware </a:t>
            </a:r>
            <a:r>
              <a:rPr lang="en-HK" sz="1500" b="1" dirty="0"/>
              <a:t>(Network Interface Cards, NICs) </a:t>
            </a:r>
            <a:r>
              <a:rPr lang="en-HK" sz="1500" dirty="0"/>
              <a:t>and the software drivers of them and also included a queue for packets, so there are two level of queueing in </a:t>
            </a:r>
            <a:r>
              <a:rPr lang="en-HK" sz="1500" dirty="0">
                <a:latin typeface="Courier"/>
              </a:rPr>
              <a:t>ns-3</a:t>
            </a:r>
          </a:p>
        </p:txBody>
      </p:sp>
      <p:pic>
        <p:nvPicPr>
          <p:cNvPr id="2" name="Picture 1">
            <a:extLst>
              <a:ext uri="{FF2B5EF4-FFF2-40B4-BE49-F238E27FC236}">
                <a16:creationId xmlns:a16="http://schemas.microsoft.com/office/drawing/2014/main" id="{A6035E88-21A2-694B-9F3A-E8C40EB56760}"/>
              </a:ext>
            </a:extLst>
          </p:cNvPr>
          <p:cNvPicPr>
            <a:picLocks noChangeAspect="1"/>
          </p:cNvPicPr>
          <p:nvPr/>
        </p:nvPicPr>
        <p:blipFill>
          <a:blip r:embed="rId2"/>
          <a:stretch>
            <a:fillRect/>
          </a:stretch>
        </p:blipFill>
        <p:spPr>
          <a:xfrm>
            <a:off x="4574286" y="1965315"/>
            <a:ext cx="4094226" cy="29273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i.imgur.com/6K0fqMz.png"/>
          <p:cNvPicPr>
            <a:picLocks noGrp="1" noChangeAspect="1"/>
          </p:cNvPicPr>
          <p:nvPr/>
        </p:nvPicPr>
        <p:blipFill>
          <a:blip r:embed="rId2"/>
          <a:stretch>
            <a:fillRect/>
          </a:stretch>
        </p:blipFill>
        <p:spPr bwMode="auto">
          <a:xfrm>
            <a:off x="457200" y="2857500"/>
            <a:ext cx="8229600" cy="1485900"/>
          </a:xfrm>
          <a:prstGeom prst="rect">
            <a:avLst/>
          </a:prstGeom>
          <a:noFill/>
          <a:ln w="9525">
            <a:noFill/>
            <a:headEnd/>
            <a:tailEnd/>
          </a:ln>
        </p:spPr>
      </p:pic>
      <p:sp>
        <p:nvSpPr>
          <p:cNvPr id="3" name="TextBox 3"/>
          <p:cNvSpPr txBox="1"/>
          <p:nvPr/>
        </p:nvSpPr>
        <p:spPr>
          <a:xfrm>
            <a:off x="457200" y="5613400"/>
            <a:ext cx="8229600" cy="508000"/>
          </a:xfrm>
          <a:prstGeom prst="rect">
            <a:avLst/>
          </a:prstGeom>
          <a:noFill/>
        </p:spPr>
        <p:txBody>
          <a:bodyPr/>
          <a:lstStyle/>
          <a:p>
            <a:pPr marL="0" lvl="0" indent="0" algn="ctr">
              <a:buNone/>
            </a:pPr>
            <a:r>
              <a:rPr dirty="0" err="1"/>
              <a:t>InternetStack</a:t>
            </a:r>
            <a:r>
              <a:rPr lang="en-US" dirty="0" err="1"/>
              <a:t>Helper</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807208"/>
            <a:ext cx="2571750" cy="3410712"/>
          </a:xfrm>
        </p:spPr>
        <p:txBody>
          <a:bodyPr anchor="t">
            <a:normAutofit/>
          </a:bodyPr>
          <a:lstStyle/>
          <a:p>
            <a:pPr marL="0" lvl="0" indent="0">
              <a:lnSpc>
                <a:spcPct val="90000"/>
              </a:lnSpc>
              <a:spcBef>
                <a:spcPts val="3000"/>
              </a:spcBef>
              <a:buNone/>
            </a:pPr>
            <a:r>
              <a:rPr lang="en-HK" sz="1900" b="1" dirty="0"/>
              <a:t>Node</a:t>
            </a:r>
          </a:p>
          <a:p>
            <a:pPr marL="0" lvl="0" indent="0">
              <a:lnSpc>
                <a:spcPct val="90000"/>
              </a:lnSpc>
              <a:buNone/>
            </a:pPr>
            <a:r>
              <a:rPr lang="en-HK" sz="1900" dirty="0"/>
              <a:t>It is the end hosts by which we can install </a:t>
            </a:r>
            <a:r>
              <a:rPr lang="en-HK" sz="1900" dirty="0">
                <a:latin typeface="Courier"/>
              </a:rPr>
              <a:t>Application</a:t>
            </a:r>
            <a:r>
              <a:rPr lang="en-HK" sz="1900" dirty="0"/>
              <a:t>, </a:t>
            </a:r>
            <a:r>
              <a:rPr lang="en-HK" sz="1900" dirty="0" err="1">
                <a:latin typeface="Courier"/>
              </a:rPr>
              <a:t>InternetStack</a:t>
            </a:r>
            <a:r>
              <a:rPr lang="en-HK" sz="1900" dirty="0"/>
              <a:t> and </a:t>
            </a:r>
            <a:r>
              <a:rPr lang="en-HK" sz="1900" dirty="0" err="1">
                <a:latin typeface="Courier"/>
              </a:rPr>
              <a:t>NetDevice</a:t>
            </a:r>
            <a:r>
              <a:rPr lang="en-HK" sz="1900" dirty="0"/>
              <a:t> to, similar to our computer. </a:t>
            </a:r>
          </a:p>
          <a:p>
            <a:pPr marL="0" lvl="0" indent="0">
              <a:lnSpc>
                <a:spcPct val="90000"/>
              </a:lnSpc>
              <a:buNone/>
            </a:pPr>
            <a:r>
              <a:rPr lang="en-HK" sz="1900" dirty="0"/>
              <a:t>We will be creating 2 </a:t>
            </a:r>
            <a:r>
              <a:rPr lang="en-HK" sz="1900" dirty="0">
                <a:latin typeface="Courier"/>
              </a:rPr>
              <a:t>Node</a:t>
            </a:r>
            <a:r>
              <a:rPr lang="en-HK" sz="1900" dirty="0"/>
              <a:t> and connect them with something similar to ethernet cable.</a:t>
            </a:r>
          </a:p>
        </p:txBody>
      </p:sp>
      <p:pic>
        <p:nvPicPr>
          <p:cNvPr id="4" name="Picture 3">
            <a:extLst>
              <a:ext uri="{FF2B5EF4-FFF2-40B4-BE49-F238E27FC236}">
                <a16:creationId xmlns:a16="http://schemas.microsoft.com/office/drawing/2014/main" id="{3CDE337B-CC25-8641-8D10-BDCCEB66F934}"/>
              </a:ext>
            </a:extLst>
          </p:cNvPr>
          <p:cNvPicPr>
            <a:picLocks noChangeAspect="1"/>
          </p:cNvPicPr>
          <p:nvPr/>
        </p:nvPicPr>
        <p:blipFill>
          <a:blip r:embed="rId2"/>
          <a:stretch>
            <a:fillRect/>
          </a:stretch>
        </p:blipFill>
        <p:spPr>
          <a:xfrm>
            <a:off x="3490722" y="1577941"/>
            <a:ext cx="5177790" cy="370211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372868"/>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660904"/>
            <a:ext cx="3614166" cy="3547872"/>
          </a:xfrm>
        </p:spPr>
        <p:txBody>
          <a:bodyPr anchor="t">
            <a:normAutofit/>
          </a:bodyPr>
          <a:lstStyle/>
          <a:p>
            <a:pPr marL="0" indent="0">
              <a:lnSpc>
                <a:spcPct val="90000"/>
              </a:lnSpc>
              <a:buNone/>
            </a:pPr>
            <a:r>
              <a:rPr lang="en-HK" sz="1600" b="1" dirty="0"/>
              <a:t>Channel</a:t>
            </a:r>
          </a:p>
          <a:p>
            <a:pPr marL="0" lvl="0" indent="0">
              <a:lnSpc>
                <a:spcPct val="90000"/>
              </a:lnSpc>
              <a:buNone/>
            </a:pPr>
            <a:endParaRPr lang="en-HK" sz="1600" dirty="0"/>
          </a:p>
          <a:p>
            <a:pPr marL="0" lvl="0" indent="0">
              <a:lnSpc>
                <a:spcPct val="90000"/>
              </a:lnSpc>
              <a:buNone/>
            </a:pPr>
            <a:r>
              <a:rPr lang="en-HK" sz="1600" dirty="0"/>
              <a:t>Provides communication channel to </a:t>
            </a:r>
            <a:r>
              <a:rPr lang="en-HK" sz="1600" dirty="0">
                <a:latin typeface="Courier"/>
              </a:rPr>
              <a:t>Node</a:t>
            </a:r>
            <a:r>
              <a:rPr lang="en-HK" sz="1600" dirty="0"/>
              <a:t> and we will be using a CSMA channel (like Ethernet). </a:t>
            </a:r>
          </a:p>
          <a:p>
            <a:pPr marL="0" lvl="0" indent="0">
              <a:lnSpc>
                <a:spcPct val="90000"/>
              </a:lnSpc>
              <a:buNone/>
            </a:pPr>
            <a:r>
              <a:rPr lang="en-HK" sz="1600" dirty="0"/>
              <a:t>Three Attributes of this abstraction:</a:t>
            </a:r>
          </a:p>
          <a:p>
            <a:pPr>
              <a:lnSpc>
                <a:spcPct val="90000"/>
              </a:lnSpc>
            </a:pPr>
            <a:r>
              <a:rPr lang="en-HK" sz="1600" dirty="0"/>
              <a:t> MTU: 1500 Bytes</a:t>
            </a:r>
          </a:p>
          <a:p>
            <a:pPr>
              <a:lnSpc>
                <a:spcPct val="90000"/>
              </a:lnSpc>
            </a:pPr>
            <a:r>
              <a:rPr lang="en-HK" sz="1600" dirty="0" err="1"/>
              <a:t>DataRate</a:t>
            </a:r>
            <a:r>
              <a:rPr lang="en-HK" sz="1600" dirty="0"/>
              <a:t>: 1Gbps</a:t>
            </a:r>
          </a:p>
          <a:p>
            <a:pPr>
              <a:lnSpc>
                <a:spcPct val="90000"/>
              </a:lnSpc>
            </a:pPr>
            <a:r>
              <a:rPr lang="en-HK" sz="1600" dirty="0"/>
              <a:t>Delay: 2 microsecond. The reason for 2 microsecond is for light to travel 600m, as compared to other studies use of 0 delay.</a:t>
            </a:r>
          </a:p>
        </p:txBody>
      </p:sp>
      <p:pic>
        <p:nvPicPr>
          <p:cNvPr id="7" name="Picture 6">
            <a:extLst>
              <a:ext uri="{FF2B5EF4-FFF2-40B4-BE49-F238E27FC236}">
                <a16:creationId xmlns:a16="http://schemas.microsoft.com/office/drawing/2014/main" id="{3FD89FEC-2A74-DB41-8B09-20213FB520C9}"/>
              </a:ext>
            </a:extLst>
          </p:cNvPr>
          <p:cNvPicPr>
            <a:picLocks noChangeAspect="1"/>
          </p:cNvPicPr>
          <p:nvPr/>
        </p:nvPicPr>
        <p:blipFill>
          <a:blip r:embed="rId2"/>
          <a:stretch>
            <a:fillRect/>
          </a:stretch>
        </p:blipFill>
        <p:spPr>
          <a:xfrm>
            <a:off x="4425222" y="2025700"/>
            <a:ext cx="4094226" cy="29273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i.imgur.com/njtFL3l.png"/>
          <p:cNvPicPr>
            <a:picLocks noGrp="1" noChangeAspect="1"/>
          </p:cNvPicPr>
          <p:nvPr/>
        </p:nvPicPr>
        <p:blipFill>
          <a:blip r:embed="rId2"/>
          <a:stretch>
            <a:fillRect/>
          </a:stretch>
        </p:blipFill>
        <p:spPr bwMode="auto">
          <a:xfrm>
            <a:off x="457200" y="2654300"/>
            <a:ext cx="8229600" cy="1892300"/>
          </a:xfrm>
          <a:prstGeom prst="rect">
            <a:avLst/>
          </a:prstGeom>
          <a:noFill/>
          <a:ln w="9525">
            <a:noFill/>
            <a:headEnd/>
            <a:tailEnd/>
          </a:ln>
        </p:spPr>
      </p:pic>
      <p:sp>
        <p:nvSpPr>
          <p:cNvPr id="3" name="TextBox 3"/>
          <p:cNvSpPr txBox="1"/>
          <p:nvPr/>
        </p:nvSpPr>
        <p:spPr>
          <a:xfrm>
            <a:off x="457200" y="5613400"/>
            <a:ext cx="8229600" cy="508000"/>
          </a:xfrm>
          <a:prstGeom prst="rect">
            <a:avLst/>
          </a:prstGeom>
          <a:noFill/>
        </p:spPr>
        <p:txBody>
          <a:bodyPr/>
          <a:lstStyle/>
          <a:p>
            <a:pPr marL="0" lvl="0" indent="0" algn="ctr">
              <a:buNone/>
            </a:pPr>
            <a:r>
              <a:t>Code for CSMA Channel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i.imgur.com/mvFW6m8.png"/>
          <p:cNvPicPr>
            <a:picLocks noGrp="1" noChangeAspect="1"/>
          </p:cNvPicPr>
          <p:nvPr/>
        </p:nvPicPr>
        <p:blipFill>
          <a:blip r:embed="rId2"/>
          <a:stretch>
            <a:fillRect/>
          </a:stretch>
        </p:blipFill>
        <p:spPr bwMode="auto">
          <a:xfrm>
            <a:off x="1803400" y="1600200"/>
            <a:ext cx="5537200" cy="4013200"/>
          </a:xfrm>
          <a:prstGeom prst="rect">
            <a:avLst/>
          </a:prstGeom>
          <a:noFill/>
          <a:ln w="9525">
            <a:noFill/>
            <a:headEnd/>
            <a:tailEnd/>
          </a:ln>
        </p:spPr>
      </p:pic>
      <p:sp>
        <p:nvSpPr>
          <p:cNvPr id="3" name="TextBox 3"/>
          <p:cNvSpPr txBox="1"/>
          <p:nvPr/>
        </p:nvSpPr>
        <p:spPr>
          <a:xfrm>
            <a:off x="457200" y="5613400"/>
            <a:ext cx="8229600" cy="508000"/>
          </a:xfrm>
          <a:prstGeom prst="rect">
            <a:avLst/>
          </a:prstGeom>
          <a:noFill/>
        </p:spPr>
        <p:txBody>
          <a:bodyPr/>
          <a:lstStyle/>
          <a:p>
            <a:pPr marL="0" lvl="0" indent="0" algn="ctr">
              <a:buNone/>
            </a:pPr>
            <a:r>
              <a:t>TCP and UDP Throughput (Mbps)</a:t>
            </a:r>
          </a:p>
        </p:txBody>
      </p:sp>
      <p:sp>
        <p:nvSpPr>
          <p:cNvPr id="4" name="Rectangle 3">
            <a:extLst>
              <a:ext uri="{FF2B5EF4-FFF2-40B4-BE49-F238E27FC236}">
                <a16:creationId xmlns:a16="http://schemas.microsoft.com/office/drawing/2014/main" id="{31B8A1F2-8D37-4442-91E9-8D41264E3258}"/>
              </a:ext>
            </a:extLst>
          </p:cNvPr>
          <p:cNvSpPr/>
          <p:nvPr/>
        </p:nvSpPr>
        <p:spPr>
          <a:xfrm>
            <a:off x="2615834" y="367268"/>
            <a:ext cx="1243033" cy="584775"/>
          </a:xfrm>
          <a:prstGeom prst="rect">
            <a:avLst/>
          </a:prstGeom>
        </p:spPr>
        <p:txBody>
          <a:bodyPr wrap="none">
            <a:spAutoFit/>
          </a:bodyPr>
          <a:lstStyle/>
          <a:p>
            <a:pPr lvl="0">
              <a:spcBef>
                <a:spcPts val="3000"/>
              </a:spcBef>
            </a:pPr>
            <a:r>
              <a:rPr lang="en-HK" sz="3200" b="1" dirty="0">
                <a:latin typeface="+mj-lt"/>
              </a:rPr>
              <a:t>Result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 name="connsiteX0" fmla="*/ 0 w 4480560"/>
              <a:gd name="connsiteY0" fmla="*/ 0 h 13716"/>
              <a:gd name="connsiteX1" fmla="*/ 595274 w 4480560"/>
              <a:gd name="connsiteY1" fmla="*/ 0 h 13716"/>
              <a:gd name="connsiteX2" fmla="*/ 1100938 w 4480560"/>
              <a:gd name="connsiteY2" fmla="*/ 0 h 13716"/>
              <a:gd name="connsiteX3" fmla="*/ 1830629 w 4480560"/>
              <a:gd name="connsiteY3" fmla="*/ 0 h 13716"/>
              <a:gd name="connsiteX4" fmla="*/ 2425903 w 4480560"/>
              <a:gd name="connsiteY4" fmla="*/ 0 h 13716"/>
              <a:gd name="connsiteX5" fmla="*/ 3021178 w 4480560"/>
              <a:gd name="connsiteY5" fmla="*/ 0 h 13716"/>
              <a:gd name="connsiteX6" fmla="*/ 3750869 w 4480560"/>
              <a:gd name="connsiteY6" fmla="*/ 0 h 13716"/>
              <a:gd name="connsiteX7" fmla="*/ 4480560 w 4480560"/>
              <a:gd name="connsiteY7" fmla="*/ 0 h 13716"/>
              <a:gd name="connsiteX8" fmla="*/ 4480560 w 4480560"/>
              <a:gd name="connsiteY8" fmla="*/ 13716 h 13716"/>
              <a:gd name="connsiteX9" fmla="*/ 3930091 w 4480560"/>
              <a:gd name="connsiteY9" fmla="*/ 13716 h 13716"/>
              <a:gd name="connsiteX10" fmla="*/ 3290011 w 4480560"/>
              <a:gd name="connsiteY10" fmla="*/ 13716 h 13716"/>
              <a:gd name="connsiteX11" fmla="*/ 2649931 w 4480560"/>
              <a:gd name="connsiteY11" fmla="*/ 13716 h 13716"/>
              <a:gd name="connsiteX12" fmla="*/ 2054657 w 4480560"/>
              <a:gd name="connsiteY12" fmla="*/ 13716 h 13716"/>
              <a:gd name="connsiteX13" fmla="*/ 1324966 w 4480560"/>
              <a:gd name="connsiteY13" fmla="*/ 13716 h 13716"/>
              <a:gd name="connsiteX14" fmla="*/ 595274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w="4480560" h="13716" stroke="0" extrusionOk="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w="4480560" h="13716" fill="none" stroke="0" extrusionOk="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44813" y="552091"/>
            <a:ext cx="4668251" cy="5431536"/>
          </a:xfrm>
        </p:spPr>
        <p:txBody>
          <a:bodyPr anchor="ctr">
            <a:normAutofit/>
          </a:bodyPr>
          <a:lstStyle/>
          <a:p>
            <a:pPr marL="0" lvl="0" indent="0">
              <a:buNone/>
            </a:pPr>
            <a:r>
              <a:rPr lang="en-HK" sz="1900" dirty="0"/>
              <a:t>We observed that the throughput for UDP for 14720, 147200 Bytes sent exceeded 1000Mbps (Our bandwidth is 1Gbps). We then looked at the loss of packets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548640"/>
            <a:ext cx="2700645" cy="5431536"/>
          </a:xfrm>
        </p:spPr>
        <p:txBody>
          <a:bodyPr>
            <a:normAutofit/>
          </a:bodyPr>
          <a:lstStyle/>
          <a:p>
            <a:pPr marL="0" lvl="0" indent="0">
              <a:buNone/>
            </a:pPr>
            <a:r>
              <a:rPr lang="en-HK" sz="3600"/>
              <a:t>Introduction</a:t>
            </a:r>
          </a:p>
        </p:txBody>
      </p:sp>
      <p:sp>
        <p:nvSpPr>
          <p:cNvPr id="2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 name="connsiteX0" fmla="*/ 0 w 4480560"/>
              <a:gd name="connsiteY0" fmla="*/ 0 h 13716"/>
              <a:gd name="connsiteX1" fmla="*/ 595274 w 4480560"/>
              <a:gd name="connsiteY1" fmla="*/ 0 h 13716"/>
              <a:gd name="connsiteX2" fmla="*/ 1100938 w 4480560"/>
              <a:gd name="connsiteY2" fmla="*/ 0 h 13716"/>
              <a:gd name="connsiteX3" fmla="*/ 1830629 w 4480560"/>
              <a:gd name="connsiteY3" fmla="*/ 0 h 13716"/>
              <a:gd name="connsiteX4" fmla="*/ 2425903 w 4480560"/>
              <a:gd name="connsiteY4" fmla="*/ 0 h 13716"/>
              <a:gd name="connsiteX5" fmla="*/ 3021178 w 4480560"/>
              <a:gd name="connsiteY5" fmla="*/ 0 h 13716"/>
              <a:gd name="connsiteX6" fmla="*/ 3750869 w 4480560"/>
              <a:gd name="connsiteY6" fmla="*/ 0 h 13716"/>
              <a:gd name="connsiteX7" fmla="*/ 4480560 w 4480560"/>
              <a:gd name="connsiteY7" fmla="*/ 0 h 13716"/>
              <a:gd name="connsiteX8" fmla="*/ 4480560 w 4480560"/>
              <a:gd name="connsiteY8" fmla="*/ 13716 h 13716"/>
              <a:gd name="connsiteX9" fmla="*/ 3930091 w 4480560"/>
              <a:gd name="connsiteY9" fmla="*/ 13716 h 13716"/>
              <a:gd name="connsiteX10" fmla="*/ 3290011 w 4480560"/>
              <a:gd name="connsiteY10" fmla="*/ 13716 h 13716"/>
              <a:gd name="connsiteX11" fmla="*/ 2649931 w 4480560"/>
              <a:gd name="connsiteY11" fmla="*/ 13716 h 13716"/>
              <a:gd name="connsiteX12" fmla="*/ 2054657 w 4480560"/>
              <a:gd name="connsiteY12" fmla="*/ 13716 h 13716"/>
              <a:gd name="connsiteX13" fmla="*/ 1324966 w 4480560"/>
              <a:gd name="connsiteY13" fmla="*/ 13716 h 13716"/>
              <a:gd name="connsiteX14" fmla="*/ 595274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w="4480560" h="13716" stroke="0" extrusionOk="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w="4480560" h="13716" fill="none" stroke="0" extrusionOk="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44813" y="552091"/>
            <a:ext cx="4668251" cy="5431536"/>
          </a:xfrm>
        </p:spPr>
        <p:txBody>
          <a:bodyPr anchor="ctr">
            <a:normAutofit/>
          </a:bodyPr>
          <a:lstStyle/>
          <a:p>
            <a:pPr marL="0" lvl="0" indent="0">
              <a:buNone/>
            </a:pPr>
            <a:r>
              <a:rPr lang="en-HK" sz="1900"/>
              <a:t>Even wonder why Chrome browser feels so much faster than Firefox when watching Youtube videos ? I do and as a curious student i fired up Wireshark and capture some traffic and what i found is this.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i.imgur.com/VFyrDqV.png"/>
          <p:cNvPicPr>
            <a:picLocks noGrp="1" noChangeAspect="1"/>
          </p:cNvPicPr>
          <p:nvPr/>
        </p:nvPicPr>
        <p:blipFill>
          <a:blip r:embed="rId2"/>
          <a:stretch>
            <a:fillRect/>
          </a:stretch>
        </p:blipFill>
        <p:spPr bwMode="auto">
          <a:xfrm>
            <a:off x="1778000" y="1600200"/>
            <a:ext cx="5588000" cy="4013200"/>
          </a:xfrm>
          <a:prstGeom prst="rect">
            <a:avLst/>
          </a:prstGeom>
          <a:noFill/>
          <a:ln w="9525">
            <a:noFill/>
            <a:headEnd/>
            <a:tailEnd/>
          </a:ln>
        </p:spPr>
      </p:pic>
      <p:sp>
        <p:nvSpPr>
          <p:cNvPr id="3" name="TextBox 3"/>
          <p:cNvSpPr txBox="1"/>
          <p:nvPr/>
        </p:nvSpPr>
        <p:spPr>
          <a:xfrm>
            <a:off x="457200" y="5613400"/>
            <a:ext cx="8229600" cy="508000"/>
          </a:xfrm>
          <a:prstGeom prst="rect">
            <a:avLst/>
          </a:prstGeom>
          <a:noFill/>
        </p:spPr>
        <p:txBody>
          <a:bodyPr/>
          <a:lstStyle/>
          <a:p>
            <a:pPr marL="0" lvl="0" indent="0" algn="ctr">
              <a:buNone/>
            </a:pPr>
            <a:r>
              <a:t>UDP Lost packets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133778"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3" name="Content Placeholder 2"/>
          <p:cNvSpPr>
            <a:spLocks noGrp="1"/>
          </p:cNvSpPr>
          <p:nvPr>
            <p:ph idx="1"/>
          </p:nvPr>
        </p:nvSpPr>
        <p:spPr>
          <a:xfrm>
            <a:off x="4571999" y="713313"/>
            <a:ext cx="3943351" cy="5431376"/>
          </a:xfrm>
        </p:spPr>
        <p:txBody>
          <a:bodyPr anchor="ctr">
            <a:normAutofit/>
          </a:bodyPr>
          <a:lstStyle/>
          <a:p>
            <a:pPr marL="0" lvl="0" indent="0">
              <a:buNone/>
            </a:pPr>
            <a:r>
              <a:rPr lang="en-HK" sz="1700" dirty="0"/>
              <a:t>We can see that the in 147200 Bytes 97 out of 100 packets are lost. It is safe to say that we should drop these 2 and further investigate.</a:t>
            </a:r>
          </a:p>
          <a:p>
            <a:pPr marL="0" lvl="0" indent="0">
              <a:buNone/>
            </a:pPr>
            <a:endParaRPr lang="en-HK" sz="1700" dirty="0"/>
          </a:p>
          <a:p>
            <a:pPr marL="0" lvl="0" indent="0">
              <a:buNone/>
            </a:pPr>
            <a:r>
              <a:rPr lang="en-HK" sz="1700" dirty="0"/>
              <a:t>We can also see that TCP throughput gradual increased and flatted out at around 400Mbps.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8117E4A8-2097-5649-8BA2-ACE7CB3B141B}"/>
              </a:ext>
            </a:extLst>
          </p:cNvPr>
          <p:cNvSpPr>
            <a:spLocks noGrp="1"/>
          </p:cNvSpPr>
          <p:nvPr>
            <p:ph idx="1"/>
          </p:nvPr>
        </p:nvSpPr>
        <p:spPr>
          <a:xfrm>
            <a:off x="473202" y="2807208"/>
            <a:ext cx="2571750" cy="3410712"/>
          </a:xfrm>
        </p:spPr>
        <p:txBody>
          <a:bodyPr anchor="t">
            <a:normAutofit lnSpcReduction="10000"/>
          </a:bodyPr>
          <a:lstStyle/>
          <a:p>
            <a:pPr marL="0" lvl="0" indent="0">
              <a:lnSpc>
                <a:spcPct val="90000"/>
              </a:lnSpc>
              <a:buNone/>
            </a:pPr>
            <a:r>
              <a:rPr lang="en-HK" sz="1800" dirty="0"/>
              <a:t>Due to the lack of traffic control, UDP packets can be “stuck” in lower layer’s queues. The result might also due to our rapid always-on sending packets causing the congestion.</a:t>
            </a:r>
          </a:p>
          <a:p>
            <a:pPr marL="0" lvl="0" indent="0">
              <a:lnSpc>
                <a:spcPct val="90000"/>
              </a:lnSpc>
              <a:buNone/>
            </a:pPr>
            <a:endParaRPr lang="en-HK" sz="1800" dirty="0"/>
          </a:p>
          <a:p>
            <a:pPr marL="0" lvl="0" indent="0">
              <a:lnSpc>
                <a:spcPct val="90000"/>
              </a:lnSpc>
              <a:buNone/>
            </a:pPr>
            <a:r>
              <a:rPr lang="en-HK" sz="1800" dirty="0"/>
              <a:t>Further investigation will be need to confirm, such as lowering buffer to see if delay actually increases.</a:t>
            </a:r>
          </a:p>
        </p:txBody>
      </p:sp>
      <p:pic>
        <p:nvPicPr>
          <p:cNvPr id="2" name="Picture 1" descr="https://i.imgur.com/oCxiHTC.png"/>
          <p:cNvPicPr>
            <a:picLocks noGrp="1" noChangeAspect="1"/>
          </p:cNvPicPr>
          <p:nvPr/>
        </p:nvPicPr>
        <p:blipFill>
          <a:blip r:embed="rId2"/>
          <a:stretch>
            <a:fillRect/>
          </a:stretch>
        </p:blipFill>
        <p:spPr bwMode="auto">
          <a:xfrm>
            <a:off x="3490722" y="1765635"/>
            <a:ext cx="5177790" cy="3326729"/>
          </a:xfrm>
          <a:prstGeom prst="rect">
            <a:avLst/>
          </a:prstGeom>
          <a:noFill/>
        </p:spPr>
      </p:pic>
      <p:sp>
        <p:nvSpPr>
          <p:cNvPr id="6" name="TextBox 5">
            <a:extLst>
              <a:ext uri="{FF2B5EF4-FFF2-40B4-BE49-F238E27FC236}">
                <a16:creationId xmlns:a16="http://schemas.microsoft.com/office/drawing/2014/main" id="{3B8F366D-6304-B54A-A58D-3254DAED4A5E}"/>
              </a:ext>
            </a:extLst>
          </p:cNvPr>
          <p:cNvSpPr txBox="1"/>
          <p:nvPr/>
        </p:nvSpPr>
        <p:spPr>
          <a:xfrm>
            <a:off x="649807" y="1496678"/>
            <a:ext cx="2191109" cy="646331"/>
          </a:xfrm>
          <a:prstGeom prst="rect">
            <a:avLst/>
          </a:prstGeom>
          <a:noFill/>
        </p:spPr>
        <p:txBody>
          <a:bodyPr wrap="square" rtlCol="0">
            <a:spAutoFit/>
          </a:bodyPr>
          <a:lstStyle/>
          <a:p>
            <a:r>
              <a:rPr lang="en-US" dirty="0"/>
              <a:t>Average Delay of UDP &gt;&gt; TCP’s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59251" y="1415034"/>
            <a:ext cx="1554480" cy="13716"/>
          </a:xfrm>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 name="connsiteX0" fmla="*/ 0 w 1554480"/>
              <a:gd name="connsiteY0" fmla="*/ 0 h 13716"/>
              <a:gd name="connsiteX1" fmla="*/ 502615 w 1554480"/>
              <a:gd name="connsiteY1" fmla="*/ 0 h 13716"/>
              <a:gd name="connsiteX2" fmla="*/ 974141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1816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69558" y="-27075"/>
                  <a:pt x="365297" y="14897"/>
                  <a:pt x="549250" y="0"/>
                </a:cubicBezTo>
                <a:cubicBezTo>
                  <a:pt x="762323" y="14872"/>
                  <a:pt x="864871" y="21041"/>
                  <a:pt x="1082954" y="0"/>
                </a:cubicBezTo>
                <a:cubicBezTo>
                  <a:pt x="1306037" y="9403"/>
                  <a:pt x="1371926" y="14821"/>
                  <a:pt x="1554480" y="0"/>
                </a:cubicBezTo>
                <a:cubicBezTo>
                  <a:pt x="1554010" y="4793"/>
                  <a:pt x="1554680" y="10394"/>
                  <a:pt x="1554480" y="13716"/>
                </a:cubicBezTo>
                <a:cubicBezTo>
                  <a:pt x="1328957" y="3179"/>
                  <a:pt x="1207025" y="27731"/>
                  <a:pt x="1067410" y="13716"/>
                </a:cubicBezTo>
                <a:cubicBezTo>
                  <a:pt x="897316" y="-7440"/>
                  <a:pt x="788951" y="-24962"/>
                  <a:pt x="549250" y="13716"/>
                </a:cubicBezTo>
                <a:cubicBezTo>
                  <a:pt x="300394" y="-2982"/>
                  <a:pt x="129576" y="35301"/>
                  <a:pt x="0" y="13716"/>
                </a:cubicBezTo>
                <a:cubicBezTo>
                  <a:pt x="354" y="8869"/>
                  <a:pt x="649" y="6738"/>
                  <a:pt x="0" y="0"/>
                </a:cubicBezTo>
                <a:close/>
              </a:path>
              <a:path w="1554480" h="13716" stroke="0" extrusionOk="0">
                <a:moveTo>
                  <a:pt x="0" y="0"/>
                </a:moveTo>
                <a:cubicBezTo>
                  <a:pt x="249513" y="10124"/>
                  <a:pt x="389298" y="10419"/>
                  <a:pt x="502615" y="0"/>
                </a:cubicBezTo>
                <a:cubicBezTo>
                  <a:pt x="616735" y="10147"/>
                  <a:pt x="791037" y="-19212"/>
                  <a:pt x="974141" y="0"/>
                </a:cubicBezTo>
                <a:cubicBezTo>
                  <a:pt x="1141919" y="34853"/>
                  <a:pt x="1248514" y="16971"/>
                  <a:pt x="1554480" y="0"/>
                </a:cubicBezTo>
                <a:cubicBezTo>
                  <a:pt x="1554288" y="3835"/>
                  <a:pt x="1554171" y="7531"/>
                  <a:pt x="1554480" y="13716"/>
                </a:cubicBezTo>
                <a:cubicBezTo>
                  <a:pt x="1337806" y="9080"/>
                  <a:pt x="1308467" y="19887"/>
                  <a:pt x="1067410" y="13716"/>
                </a:cubicBezTo>
                <a:cubicBezTo>
                  <a:pt x="824349" y="13143"/>
                  <a:pt x="783437" y="24151"/>
                  <a:pt x="518160" y="13716"/>
                </a:cubicBezTo>
                <a:cubicBezTo>
                  <a:pt x="271530" y="4598"/>
                  <a:pt x="132568" y="-7659"/>
                  <a:pt x="0" y="13716"/>
                </a:cubicBezTo>
                <a:cubicBezTo>
                  <a:pt x="768" y="9617"/>
                  <a:pt x="-274" y="4847"/>
                  <a:pt x="0" y="0"/>
                </a:cubicBezTo>
                <a:close/>
              </a:path>
              <a:path w="1554480" h="13716" fill="none" stroke="0" extrusionOk="0">
                <a:moveTo>
                  <a:pt x="0" y="0"/>
                </a:moveTo>
                <a:cubicBezTo>
                  <a:pt x="95687" y="-31247"/>
                  <a:pt x="331569" y="3404"/>
                  <a:pt x="549250" y="0"/>
                </a:cubicBezTo>
                <a:cubicBezTo>
                  <a:pt x="776590" y="6530"/>
                  <a:pt x="844530" y="-5109"/>
                  <a:pt x="1082954" y="0"/>
                </a:cubicBezTo>
                <a:cubicBezTo>
                  <a:pt x="1293569" y="15486"/>
                  <a:pt x="1361850" y="13824"/>
                  <a:pt x="1554480" y="0"/>
                </a:cubicBezTo>
                <a:cubicBezTo>
                  <a:pt x="1553504" y="4786"/>
                  <a:pt x="1554832" y="10912"/>
                  <a:pt x="1554480" y="13716"/>
                </a:cubicBezTo>
                <a:cubicBezTo>
                  <a:pt x="1366718" y="4861"/>
                  <a:pt x="1218290" y="26644"/>
                  <a:pt x="1067410" y="13716"/>
                </a:cubicBezTo>
                <a:cubicBezTo>
                  <a:pt x="900327" y="-8822"/>
                  <a:pt x="792178" y="6310"/>
                  <a:pt x="549250" y="13716"/>
                </a:cubicBezTo>
                <a:cubicBezTo>
                  <a:pt x="295300" y="2843"/>
                  <a:pt x="142619" y="40779"/>
                  <a:pt x="0" y="13716"/>
                </a:cubicBezTo>
                <a:cubicBezTo>
                  <a:pt x="813" y="8812"/>
                  <a:pt x="948" y="672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3820" y="4959"/>
                          <a:pt x="1554594" y="10798"/>
                          <a:pt x="1554480" y="13716"/>
                        </a:cubicBezTo>
                        <a:cubicBezTo>
                          <a:pt x="1338847" y="1555"/>
                          <a:pt x="1215066" y="33279"/>
                          <a:pt x="1067410" y="13716"/>
                        </a:cubicBezTo>
                        <a:cubicBezTo>
                          <a:pt x="919754" y="-5847"/>
                          <a:pt x="800465" y="-1492"/>
                          <a:pt x="549250" y="13716"/>
                        </a:cubicBezTo>
                        <a:cubicBezTo>
                          <a:pt x="298035" y="28924"/>
                          <a:pt x="158868" y="18197"/>
                          <a:pt x="0" y="13716"/>
                        </a:cubicBezTo>
                        <a:cubicBezTo>
                          <a:pt x="488" y="8630"/>
                          <a:pt x="480" y="6612"/>
                          <a:pt x="0" y="0"/>
                        </a:cubicBezTo>
                        <a:close/>
                      </a:path>
                      <a:path w="1554480" h="13716"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232" y="4157"/>
                          <a:pt x="1554673" y="7559"/>
                          <a:pt x="1554480" y="13716"/>
                        </a:cubicBezTo>
                        <a:cubicBezTo>
                          <a:pt x="1336087" y="7600"/>
                          <a:pt x="1310024" y="15187"/>
                          <a:pt x="1067410" y="13716"/>
                        </a:cubicBezTo>
                        <a:cubicBezTo>
                          <a:pt x="824796" y="12246"/>
                          <a:pt x="787902" y="30075"/>
                          <a:pt x="518160" y="13716"/>
                        </a:cubicBezTo>
                        <a:cubicBezTo>
                          <a:pt x="248418" y="-2643"/>
                          <a:pt x="133160" y="4633"/>
                          <a:pt x="0" y="13716"/>
                        </a:cubicBezTo>
                        <a:cubicBezTo>
                          <a:pt x="43" y="9160"/>
                          <a:pt x="-111" y="4811"/>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B9222536-0712-974B-A23A-241DC58DFFAD}"/>
              </a:ext>
            </a:extLst>
          </p:cNvPr>
          <p:cNvSpPr>
            <a:spLocks noGrp="1"/>
          </p:cNvSpPr>
          <p:nvPr>
            <p:ph idx="1"/>
          </p:nvPr>
        </p:nvSpPr>
        <p:spPr>
          <a:xfrm>
            <a:off x="4155947" y="457200"/>
            <a:ext cx="4505706" cy="1929384"/>
          </a:xfrm>
        </p:spPr>
        <p:txBody>
          <a:bodyPr anchor="ctr">
            <a:normAutofit/>
          </a:bodyPr>
          <a:lstStyle/>
          <a:p>
            <a:pPr marL="0" indent="0">
              <a:lnSpc>
                <a:spcPct val="90000"/>
              </a:lnSpc>
              <a:buNone/>
            </a:pPr>
            <a:r>
              <a:rPr lang="en-HK" sz="1600" dirty="0"/>
              <a:t>The average delay exhibited dips just after “peaking” and then gradually increase again. This might be due to the </a:t>
            </a:r>
            <a:r>
              <a:rPr lang="en-HK" sz="1600" dirty="0" err="1">
                <a:latin typeface="Courier"/>
              </a:rPr>
              <a:t>cwnd</a:t>
            </a:r>
            <a:r>
              <a:rPr lang="en-HK" sz="1600" dirty="0"/>
              <a:t> adjusting in congestion avoidance. Further investigation is needed as we need to confirm the algorithm for congestion control actually produces such patterns because there are many choice for it in </a:t>
            </a:r>
            <a:r>
              <a:rPr lang="en-HK" sz="1600" dirty="0">
                <a:latin typeface="Courier"/>
              </a:rPr>
              <a:t>ns-3</a:t>
            </a:r>
            <a:r>
              <a:rPr lang="en-HK" sz="1600" dirty="0"/>
              <a:t> (</a:t>
            </a:r>
            <a:r>
              <a:rPr lang="en-HK" sz="1600" dirty="0" err="1"/>
              <a:t>Veno</a:t>
            </a:r>
            <a:r>
              <a:rPr lang="en-HK" sz="1600" dirty="0"/>
              <a:t>, Cubic… etc)</a:t>
            </a:r>
          </a:p>
          <a:p>
            <a:pPr>
              <a:lnSpc>
                <a:spcPct val="90000"/>
              </a:lnSpc>
            </a:pPr>
            <a:endParaRPr lang="en-US" sz="1600" dirty="0"/>
          </a:p>
        </p:txBody>
      </p:sp>
      <p:pic>
        <p:nvPicPr>
          <p:cNvPr id="30" name="Picture 29" descr="Chart, line chart&#10;&#10;Description automatically generated">
            <a:extLst>
              <a:ext uri="{FF2B5EF4-FFF2-40B4-BE49-F238E27FC236}">
                <a16:creationId xmlns:a16="http://schemas.microsoft.com/office/drawing/2014/main" id="{E8E3BD8A-2E5E-D04D-85CF-58761A85FD1F}"/>
              </a:ext>
            </a:extLst>
          </p:cNvPr>
          <p:cNvPicPr>
            <a:picLocks noChangeAspect="1"/>
          </p:cNvPicPr>
          <p:nvPr/>
        </p:nvPicPr>
        <p:blipFill>
          <a:blip r:embed="rId2"/>
          <a:stretch>
            <a:fillRect/>
          </a:stretch>
        </p:blipFill>
        <p:spPr>
          <a:xfrm>
            <a:off x="349758" y="3291387"/>
            <a:ext cx="4101084" cy="2235090"/>
          </a:xfrm>
          <a:prstGeom prst="rect">
            <a:avLst/>
          </a:prstGeom>
        </p:spPr>
      </p:pic>
      <p:pic>
        <p:nvPicPr>
          <p:cNvPr id="5" name="Picture 4" descr="https://i.imgur.com/oi1x2bo.png">
            <a:extLst>
              <a:ext uri="{FF2B5EF4-FFF2-40B4-BE49-F238E27FC236}">
                <a16:creationId xmlns:a16="http://schemas.microsoft.com/office/drawing/2014/main" id="{EBB0B079-1563-F34D-BFE8-07CDF0984AAE}"/>
              </a:ext>
            </a:extLst>
          </p:cNvPr>
          <p:cNvPicPr>
            <a:picLocks noGrp="1" noChangeAspect="1"/>
          </p:cNvPicPr>
          <p:nvPr/>
        </p:nvPicPr>
        <p:blipFill>
          <a:blip r:embed="rId3"/>
          <a:stretch>
            <a:fillRect/>
          </a:stretch>
        </p:blipFill>
        <p:spPr bwMode="auto">
          <a:xfrm>
            <a:off x="4690872" y="3332397"/>
            <a:ext cx="4101084" cy="2153069"/>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57200" y="5613400"/>
            <a:ext cx="8229600" cy="508000"/>
          </a:xfrm>
          <a:prstGeom prst="rect">
            <a:avLst/>
          </a:prstGeom>
          <a:noFill/>
        </p:spPr>
        <p:txBody>
          <a:bodyPr/>
          <a:lstStyle/>
          <a:p>
            <a:pPr marL="0" lvl="0" indent="0" algn="ctr">
              <a:buNone/>
            </a:pPr>
            <a:r>
              <a:rPr lang="en-HK"/>
              <a:t>Average jitter of TCP and UDP</a:t>
            </a:r>
          </a:p>
        </p:txBody>
      </p:sp>
      <p:sp>
        <p:nvSpPr>
          <p:cNvPr id="4" name="TextBox 3">
            <a:extLst>
              <a:ext uri="{FF2B5EF4-FFF2-40B4-BE49-F238E27FC236}">
                <a16:creationId xmlns:a16="http://schemas.microsoft.com/office/drawing/2014/main" id="{63A4E040-35D8-E848-BE91-E8C549F3C7A0}"/>
              </a:ext>
            </a:extLst>
          </p:cNvPr>
          <p:cNvSpPr txBox="1"/>
          <p:nvPr/>
        </p:nvSpPr>
        <p:spPr>
          <a:xfrm>
            <a:off x="3683479" y="598269"/>
            <a:ext cx="1491114" cy="646331"/>
          </a:xfrm>
          <a:prstGeom prst="rect">
            <a:avLst/>
          </a:prstGeom>
          <a:noFill/>
        </p:spPr>
        <p:txBody>
          <a:bodyPr wrap="none" rtlCol="0">
            <a:spAutoFit/>
          </a:bodyPr>
          <a:lstStyle/>
          <a:p>
            <a:r>
              <a:rPr lang="en-HK" b="1" dirty="0"/>
              <a:t>Average Jitter</a:t>
            </a:r>
          </a:p>
          <a:p>
            <a:endParaRPr lang="en-US" dirty="0"/>
          </a:p>
        </p:txBody>
      </p:sp>
      <p:pic>
        <p:nvPicPr>
          <p:cNvPr id="12" name="Picture 11" descr="https://i.imgur.com/UlskOc1.png">
            <a:extLst>
              <a:ext uri="{FF2B5EF4-FFF2-40B4-BE49-F238E27FC236}">
                <a16:creationId xmlns:a16="http://schemas.microsoft.com/office/drawing/2014/main" id="{96D9BF10-23C8-1943-A10A-5EA587C7ED39}"/>
              </a:ext>
            </a:extLst>
          </p:cNvPr>
          <p:cNvPicPr>
            <a:picLocks noGrp="1" noChangeAspect="1"/>
          </p:cNvPicPr>
          <p:nvPr/>
        </p:nvPicPr>
        <p:blipFill>
          <a:blip r:embed="rId2"/>
          <a:stretch>
            <a:fillRect/>
          </a:stretch>
        </p:blipFill>
        <p:spPr bwMode="auto">
          <a:xfrm>
            <a:off x="1066800" y="1600200"/>
            <a:ext cx="7023100" cy="4013200"/>
          </a:xfrm>
          <a:prstGeom prst="rect">
            <a:avLst/>
          </a:prstGeom>
          <a:noFill/>
          <a:ln w="9525">
            <a:noFill/>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https://i.imgur.com/UlskOc1.png">
            <a:extLst>
              <a:ext uri="{FF2B5EF4-FFF2-40B4-BE49-F238E27FC236}">
                <a16:creationId xmlns:a16="http://schemas.microsoft.com/office/drawing/2014/main" id="{A26BD377-EB1E-4542-89BD-B9F25ED7C6C9}"/>
              </a:ext>
            </a:extLst>
          </p:cNvPr>
          <p:cNvPicPr>
            <a:picLocks noGrp="1" noChangeAspect="1"/>
          </p:cNvPicPr>
          <p:nvPr/>
        </p:nvPicPr>
        <p:blipFill>
          <a:blip r:embed="rId2"/>
          <a:stretch>
            <a:fillRect/>
          </a:stretch>
        </p:blipFill>
        <p:spPr bwMode="auto">
          <a:xfrm>
            <a:off x="347472" y="1108966"/>
            <a:ext cx="4103370" cy="2349179"/>
          </a:xfrm>
          <a:prstGeom prst="rect">
            <a:avLst/>
          </a:prstGeom>
          <a:noFill/>
        </p:spPr>
      </p:pic>
      <p:pic>
        <p:nvPicPr>
          <p:cNvPr id="2" name="Picture 1">
            <a:extLst>
              <a:ext uri="{FF2B5EF4-FFF2-40B4-BE49-F238E27FC236}">
                <a16:creationId xmlns:a16="http://schemas.microsoft.com/office/drawing/2014/main" id="{F3ED388E-31D4-594C-9F0C-FB7752A937EA}"/>
              </a:ext>
            </a:extLst>
          </p:cNvPr>
          <p:cNvPicPr>
            <a:picLocks noChangeAspect="1"/>
          </p:cNvPicPr>
          <p:nvPr/>
        </p:nvPicPr>
        <p:blipFill>
          <a:blip r:embed="rId3"/>
          <a:stretch>
            <a:fillRect/>
          </a:stretch>
        </p:blipFill>
        <p:spPr>
          <a:xfrm>
            <a:off x="4690872" y="1309005"/>
            <a:ext cx="4103370" cy="1949100"/>
          </a:xfrm>
          <a:prstGeom prst="rect">
            <a:avLst/>
          </a:prstGeom>
        </p:spPr>
      </p:pic>
      <p:sp>
        <p:nvSpPr>
          <p:cNvPr id="31"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58668" y="5294852"/>
            <a:ext cx="1554480" cy="13716"/>
          </a:xfrm>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 name="connsiteX0" fmla="*/ 0 w 1554480"/>
              <a:gd name="connsiteY0" fmla="*/ 0 h 13716"/>
              <a:gd name="connsiteX1" fmla="*/ 502615 w 1554480"/>
              <a:gd name="connsiteY1" fmla="*/ 0 h 13716"/>
              <a:gd name="connsiteX2" fmla="*/ 974141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1816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69558" y="-27075"/>
                  <a:pt x="365297" y="14897"/>
                  <a:pt x="549250" y="0"/>
                </a:cubicBezTo>
                <a:cubicBezTo>
                  <a:pt x="762323" y="14872"/>
                  <a:pt x="864871" y="21041"/>
                  <a:pt x="1082954" y="0"/>
                </a:cubicBezTo>
                <a:cubicBezTo>
                  <a:pt x="1306037" y="9403"/>
                  <a:pt x="1371926" y="14821"/>
                  <a:pt x="1554480" y="0"/>
                </a:cubicBezTo>
                <a:cubicBezTo>
                  <a:pt x="1554010" y="4793"/>
                  <a:pt x="1554680" y="10394"/>
                  <a:pt x="1554480" y="13716"/>
                </a:cubicBezTo>
                <a:cubicBezTo>
                  <a:pt x="1328957" y="3179"/>
                  <a:pt x="1207025" y="27731"/>
                  <a:pt x="1067410" y="13716"/>
                </a:cubicBezTo>
                <a:cubicBezTo>
                  <a:pt x="897316" y="-7440"/>
                  <a:pt x="788951" y="-24962"/>
                  <a:pt x="549250" y="13716"/>
                </a:cubicBezTo>
                <a:cubicBezTo>
                  <a:pt x="300394" y="-2982"/>
                  <a:pt x="129576" y="35301"/>
                  <a:pt x="0" y="13716"/>
                </a:cubicBezTo>
                <a:cubicBezTo>
                  <a:pt x="354" y="8869"/>
                  <a:pt x="649" y="6738"/>
                  <a:pt x="0" y="0"/>
                </a:cubicBezTo>
                <a:close/>
              </a:path>
              <a:path w="1554480" h="13716" stroke="0" extrusionOk="0">
                <a:moveTo>
                  <a:pt x="0" y="0"/>
                </a:moveTo>
                <a:cubicBezTo>
                  <a:pt x="249513" y="10124"/>
                  <a:pt x="389298" y="10419"/>
                  <a:pt x="502615" y="0"/>
                </a:cubicBezTo>
                <a:cubicBezTo>
                  <a:pt x="616735" y="10147"/>
                  <a:pt x="791037" y="-19212"/>
                  <a:pt x="974141" y="0"/>
                </a:cubicBezTo>
                <a:cubicBezTo>
                  <a:pt x="1141919" y="34853"/>
                  <a:pt x="1248514" y="16971"/>
                  <a:pt x="1554480" y="0"/>
                </a:cubicBezTo>
                <a:cubicBezTo>
                  <a:pt x="1554288" y="3835"/>
                  <a:pt x="1554171" y="7531"/>
                  <a:pt x="1554480" y="13716"/>
                </a:cubicBezTo>
                <a:cubicBezTo>
                  <a:pt x="1337806" y="9080"/>
                  <a:pt x="1308467" y="19887"/>
                  <a:pt x="1067410" y="13716"/>
                </a:cubicBezTo>
                <a:cubicBezTo>
                  <a:pt x="824349" y="13143"/>
                  <a:pt x="783437" y="24151"/>
                  <a:pt x="518160" y="13716"/>
                </a:cubicBezTo>
                <a:cubicBezTo>
                  <a:pt x="271530" y="4598"/>
                  <a:pt x="132568" y="-7659"/>
                  <a:pt x="0" y="13716"/>
                </a:cubicBezTo>
                <a:cubicBezTo>
                  <a:pt x="768" y="9617"/>
                  <a:pt x="-274" y="4847"/>
                  <a:pt x="0" y="0"/>
                </a:cubicBezTo>
                <a:close/>
              </a:path>
              <a:path w="1554480" h="13716" fill="none" stroke="0" extrusionOk="0">
                <a:moveTo>
                  <a:pt x="0" y="0"/>
                </a:moveTo>
                <a:cubicBezTo>
                  <a:pt x="95687" y="-31247"/>
                  <a:pt x="331569" y="3404"/>
                  <a:pt x="549250" y="0"/>
                </a:cubicBezTo>
                <a:cubicBezTo>
                  <a:pt x="776590" y="6530"/>
                  <a:pt x="844530" y="-5109"/>
                  <a:pt x="1082954" y="0"/>
                </a:cubicBezTo>
                <a:cubicBezTo>
                  <a:pt x="1293569" y="15486"/>
                  <a:pt x="1361850" y="13824"/>
                  <a:pt x="1554480" y="0"/>
                </a:cubicBezTo>
                <a:cubicBezTo>
                  <a:pt x="1553504" y="4786"/>
                  <a:pt x="1554832" y="10912"/>
                  <a:pt x="1554480" y="13716"/>
                </a:cubicBezTo>
                <a:cubicBezTo>
                  <a:pt x="1366718" y="4861"/>
                  <a:pt x="1218290" y="26644"/>
                  <a:pt x="1067410" y="13716"/>
                </a:cubicBezTo>
                <a:cubicBezTo>
                  <a:pt x="900327" y="-8822"/>
                  <a:pt x="792178" y="6310"/>
                  <a:pt x="549250" y="13716"/>
                </a:cubicBezTo>
                <a:cubicBezTo>
                  <a:pt x="295300" y="2843"/>
                  <a:pt x="142619" y="40779"/>
                  <a:pt x="0" y="13716"/>
                </a:cubicBezTo>
                <a:cubicBezTo>
                  <a:pt x="813" y="8812"/>
                  <a:pt x="948" y="672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3820" y="4959"/>
                          <a:pt x="1554594" y="10798"/>
                          <a:pt x="1554480" y="13716"/>
                        </a:cubicBezTo>
                        <a:cubicBezTo>
                          <a:pt x="1338847" y="1555"/>
                          <a:pt x="1215066" y="33279"/>
                          <a:pt x="1067410" y="13716"/>
                        </a:cubicBezTo>
                        <a:cubicBezTo>
                          <a:pt x="919754" y="-5847"/>
                          <a:pt x="800465" y="-1492"/>
                          <a:pt x="549250" y="13716"/>
                        </a:cubicBezTo>
                        <a:cubicBezTo>
                          <a:pt x="298035" y="28924"/>
                          <a:pt x="158868" y="18197"/>
                          <a:pt x="0" y="13716"/>
                        </a:cubicBezTo>
                        <a:cubicBezTo>
                          <a:pt x="488" y="8630"/>
                          <a:pt x="480" y="6612"/>
                          <a:pt x="0" y="0"/>
                        </a:cubicBezTo>
                        <a:close/>
                      </a:path>
                      <a:path w="1554480" h="13716"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232" y="4157"/>
                          <a:pt x="1554673" y="7559"/>
                          <a:pt x="1554480" y="13716"/>
                        </a:cubicBezTo>
                        <a:cubicBezTo>
                          <a:pt x="1336087" y="7600"/>
                          <a:pt x="1310024" y="15187"/>
                          <a:pt x="1067410" y="13716"/>
                        </a:cubicBezTo>
                        <a:cubicBezTo>
                          <a:pt x="824796" y="12246"/>
                          <a:pt x="787902" y="30075"/>
                          <a:pt x="518160" y="13716"/>
                        </a:cubicBezTo>
                        <a:cubicBezTo>
                          <a:pt x="248418" y="-2643"/>
                          <a:pt x="133160" y="4633"/>
                          <a:pt x="0" y="13716"/>
                        </a:cubicBezTo>
                        <a:cubicBezTo>
                          <a:pt x="43" y="9160"/>
                          <a:pt x="-111" y="4811"/>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000499" y="4440365"/>
            <a:ext cx="4661153" cy="1722691"/>
          </a:xfrm>
        </p:spPr>
        <p:txBody>
          <a:bodyPr anchor="ctr">
            <a:normAutofit/>
          </a:bodyPr>
          <a:lstStyle/>
          <a:p>
            <a:pPr marL="0" lvl="0" indent="0">
              <a:lnSpc>
                <a:spcPct val="90000"/>
              </a:lnSpc>
              <a:buNone/>
            </a:pPr>
            <a:r>
              <a:rPr lang="en-HK" sz="1200" dirty="0"/>
              <a:t>The average jitter is expected to decrease as the system “stables” out and the variation in delay would be less.</a:t>
            </a:r>
          </a:p>
          <a:p>
            <a:pPr marL="0" lvl="0" indent="0">
              <a:lnSpc>
                <a:spcPct val="90000"/>
              </a:lnSpc>
              <a:spcBef>
                <a:spcPts val="3000"/>
              </a:spcBef>
              <a:buNone/>
            </a:pPr>
            <a:r>
              <a:rPr lang="en-HK" sz="1200" b="1" dirty="0"/>
              <a:t>TCP jitter larger than UDP’s</a:t>
            </a:r>
          </a:p>
          <a:p>
            <a:pPr marL="0" lvl="0" indent="0">
              <a:lnSpc>
                <a:spcPct val="90000"/>
              </a:lnSpc>
              <a:buNone/>
            </a:pPr>
            <a:r>
              <a:rPr lang="en-HK" sz="1200" dirty="0"/>
              <a:t>The absence of traffic control in UDP means that the packets will be continuously push down the stack and be sent without interference, the variation in delay should only be minimal while packets’ delay of consecutive packets could be large because of the said traffic control.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548640"/>
            <a:ext cx="2700645" cy="5431536"/>
          </a:xfrm>
        </p:spPr>
        <p:txBody>
          <a:bodyPr>
            <a:normAutofit/>
          </a:bodyPr>
          <a:lstStyle/>
          <a:p>
            <a:pPr marL="0" lvl="0" indent="0">
              <a:buNone/>
            </a:pPr>
            <a:r>
              <a:rPr lang="en-HK" sz="4300"/>
              <a:t>Discussion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 name="connsiteX0" fmla="*/ 0 w 4480560"/>
              <a:gd name="connsiteY0" fmla="*/ 0 h 13716"/>
              <a:gd name="connsiteX1" fmla="*/ 595274 w 4480560"/>
              <a:gd name="connsiteY1" fmla="*/ 0 h 13716"/>
              <a:gd name="connsiteX2" fmla="*/ 1100938 w 4480560"/>
              <a:gd name="connsiteY2" fmla="*/ 0 h 13716"/>
              <a:gd name="connsiteX3" fmla="*/ 1830629 w 4480560"/>
              <a:gd name="connsiteY3" fmla="*/ 0 h 13716"/>
              <a:gd name="connsiteX4" fmla="*/ 2425903 w 4480560"/>
              <a:gd name="connsiteY4" fmla="*/ 0 h 13716"/>
              <a:gd name="connsiteX5" fmla="*/ 3021178 w 4480560"/>
              <a:gd name="connsiteY5" fmla="*/ 0 h 13716"/>
              <a:gd name="connsiteX6" fmla="*/ 3750869 w 4480560"/>
              <a:gd name="connsiteY6" fmla="*/ 0 h 13716"/>
              <a:gd name="connsiteX7" fmla="*/ 4480560 w 4480560"/>
              <a:gd name="connsiteY7" fmla="*/ 0 h 13716"/>
              <a:gd name="connsiteX8" fmla="*/ 4480560 w 4480560"/>
              <a:gd name="connsiteY8" fmla="*/ 13716 h 13716"/>
              <a:gd name="connsiteX9" fmla="*/ 3930091 w 4480560"/>
              <a:gd name="connsiteY9" fmla="*/ 13716 h 13716"/>
              <a:gd name="connsiteX10" fmla="*/ 3290011 w 4480560"/>
              <a:gd name="connsiteY10" fmla="*/ 13716 h 13716"/>
              <a:gd name="connsiteX11" fmla="*/ 2649931 w 4480560"/>
              <a:gd name="connsiteY11" fmla="*/ 13716 h 13716"/>
              <a:gd name="connsiteX12" fmla="*/ 2054657 w 4480560"/>
              <a:gd name="connsiteY12" fmla="*/ 13716 h 13716"/>
              <a:gd name="connsiteX13" fmla="*/ 1324966 w 4480560"/>
              <a:gd name="connsiteY13" fmla="*/ 13716 h 13716"/>
              <a:gd name="connsiteX14" fmla="*/ 595274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w="4480560" h="13716" stroke="0" extrusionOk="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w="4480560" h="13716" fill="none" stroke="0" extrusionOk="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44813" y="552091"/>
            <a:ext cx="4668251" cy="5572664"/>
          </a:xfrm>
        </p:spPr>
        <p:txBody>
          <a:bodyPr anchor="ctr">
            <a:normAutofit lnSpcReduction="10000"/>
          </a:bodyPr>
          <a:lstStyle/>
          <a:p>
            <a:pPr marL="0" lvl="0" indent="0">
              <a:spcBef>
                <a:spcPts val="3000"/>
              </a:spcBef>
              <a:buNone/>
            </a:pPr>
            <a:r>
              <a:rPr lang="en-HK" sz="1900" b="1" dirty="0"/>
              <a:t>Why not compare packets lost?</a:t>
            </a:r>
          </a:p>
          <a:p>
            <a:pPr marL="0" lvl="0" indent="0">
              <a:buNone/>
            </a:pPr>
            <a:r>
              <a:rPr lang="en-HK" sz="1900" dirty="0"/>
              <a:t>The </a:t>
            </a:r>
            <a:r>
              <a:rPr lang="en-HK" sz="1900" dirty="0" err="1">
                <a:latin typeface="Courier"/>
              </a:rPr>
              <a:t>BulkSendApplication</a:t>
            </a:r>
            <a:r>
              <a:rPr lang="en-HK" sz="1900" dirty="0"/>
              <a:t> made sure the once the lower layer send buffer is filled, it would wait. So the only place we could drop packets is in the channel which we will need to introduce error into.</a:t>
            </a:r>
          </a:p>
          <a:p>
            <a:pPr marL="0" lvl="0" indent="0">
              <a:buNone/>
            </a:pPr>
            <a:r>
              <a:rPr lang="en-HK" sz="1900" dirty="0" err="1">
                <a:latin typeface="Courier"/>
              </a:rPr>
              <a:t>UDPClient</a:t>
            </a:r>
            <a:r>
              <a:rPr lang="en-HK" sz="1900" dirty="0"/>
              <a:t> has no such traffic control so we could observe the loss of packets.</a:t>
            </a:r>
          </a:p>
          <a:p>
            <a:pPr marL="0" lvl="0" indent="0">
              <a:buNone/>
            </a:pPr>
            <a:endParaRPr lang="en-HK" sz="1900" dirty="0"/>
          </a:p>
          <a:p>
            <a:pPr marL="0" lvl="0" indent="0">
              <a:buNone/>
            </a:pPr>
            <a:r>
              <a:rPr lang="en-HK" sz="1900" b="1" dirty="0"/>
              <a:t>So what might be the reason by which QUIC chose UDP based on our study here ?</a:t>
            </a:r>
          </a:p>
          <a:p>
            <a:pPr marL="0" lvl="0" indent="0">
              <a:buNone/>
            </a:pPr>
            <a:r>
              <a:rPr lang="en-HK" sz="1900" dirty="0"/>
              <a:t>Might simply be the throughput (greater throughput) and the jitter (less variation of delay). The larger average delay is mainly due to the lack of traffic control which the QUIC aims to move the “</a:t>
            </a:r>
            <a:r>
              <a:rPr lang="en-HK" sz="1900" dirty="0" err="1"/>
              <a:t>congestional</a:t>
            </a:r>
            <a:r>
              <a:rPr lang="en-HK" sz="1900" dirty="0"/>
              <a:t> control algorithm into the user space … rather than the kernel space”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4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321" y="640080"/>
            <a:ext cx="4688333" cy="3566160"/>
          </a:xfrm>
        </p:spPr>
        <p:txBody>
          <a:bodyPr vert="horz" lIns="91440" tIns="45720" rIns="91440" bIns="45720" rtlCol="0" anchor="b">
            <a:normAutofit/>
          </a:bodyPr>
          <a:lstStyle/>
          <a:p>
            <a:pPr marL="0" lvl="0" indent="0" algn="l" defTabSz="914400">
              <a:lnSpc>
                <a:spcPct val="90000"/>
              </a:lnSpc>
            </a:pPr>
            <a:r>
              <a:rPr lang="en-US" sz="4700"/>
              <a:t>Code</a:t>
            </a:r>
          </a:p>
        </p:txBody>
      </p:sp>
      <p:sp>
        <p:nvSpPr>
          <p:cNvPr id="3" name="Content Placeholder 2"/>
          <p:cNvSpPr>
            <a:spLocks noGrp="1"/>
          </p:cNvSpPr>
          <p:nvPr>
            <p:ph idx="1"/>
          </p:nvPr>
        </p:nvSpPr>
        <p:spPr>
          <a:xfrm>
            <a:off x="3973320" y="4636008"/>
            <a:ext cx="4688333" cy="1572768"/>
          </a:xfrm>
        </p:spPr>
        <p:txBody>
          <a:bodyPr vert="horz" lIns="91440" tIns="45720" rIns="91440" bIns="45720" rtlCol="0">
            <a:normAutofit/>
          </a:bodyPr>
          <a:lstStyle/>
          <a:p>
            <a:pPr marL="0" lvl="0" indent="0" defTabSz="914400">
              <a:lnSpc>
                <a:spcPct val="90000"/>
              </a:lnSpc>
              <a:spcBef>
                <a:spcPts val="1000"/>
              </a:spcBef>
              <a:buNone/>
            </a:pPr>
            <a:r>
              <a:rPr lang="en-US" sz="2400">
                <a:hlinkClick r:id="rId2"/>
              </a:rPr>
              <a:t>https://github.com/alfredtso/ns-3-project</a:t>
            </a:r>
          </a:p>
        </p:txBody>
      </p:sp>
      <p:pic>
        <p:nvPicPr>
          <p:cNvPr id="4" name="Picture 3">
            <a:extLst>
              <a:ext uri="{FF2B5EF4-FFF2-40B4-BE49-F238E27FC236}">
                <a16:creationId xmlns:a16="http://schemas.microsoft.com/office/drawing/2014/main" id="{F3559955-A5EF-AD41-AF4C-7F5758882591}"/>
              </a:ext>
            </a:extLst>
          </p:cNvPr>
          <p:cNvPicPr>
            <a:picLocks noChangeAspect="1"/>
          </p:cNvPicPr>
          <p:nvPr/>
        </p:nvPicPr>
        <p:blipFill rotWithShape="1">
          <a:blip r:embed="rId3"/>
          <a:srcRect r="9853"/>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57"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646" y="4409267"/>
            <a:ext cx="3182692" cy="18288"/>
          </a:xfrm>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 name="connsiteX0" fmla="*/ 0 w 3182692"/>
              <a:gd name="connsiteY0" fmla="*/ 0 h 18288"/>
              <a:gd name="connsiteX1" fmla="*/ 604711 w 3182692"/>
              <a:gd name="connsiteY1" fmla="*/ 0 h 18288"/>
              <a:gd name="connsiteX2" fmla="*/ 1145769 w 3182692"/>
              <a:gd name="connsiteY2" fmla="*/ 0 h 18288"/>
              <a:gd name="connsiteX3" fmla="*/ 1845961 w 3182692"/>
              <a:gd name="connsiteY3" fmla="*/ 0 h 18288"/>
              <a:gd name="connsiteX4" fmla="*/ 2450673 w 3182692"/>
              <a:gd name="connsiteY4" fmla="*/ 0 h 18288"/>
              <a:gd name="connsiteX5" fmla="*/ 3182692 w 3182692"/>
              <a:gd name="connsiteY5" fmla="*/ 0 h 18288"/>
              <a:gd name="connsiteX6" fmla="*/ 3182692 w 3182692"/>
              <a:gd name="connsiteY6" fmla="*/ 18288 h 18288"/>
              <a:gd name="connsiteX7" fmla="*/ 2546154 w 3182692"/>
              <a:gd name="connsiteY7" fmla="*/ 18288 h 18288"/>
              <a:gd name="connsiteX8" fmla="*/ 1845961 w 3182692"/>
              <a:gd name="connsiteY8" fmla="*/ 18288 h 18288"/>
              <a:gd name="connsiteX9" fmla="*/ 1304904 w 3182692"/>
              <a:gd name="connsiteY9" fmla="*/ 18288 h 18288"/>
              <a:gd name="connsiteX10" fmla="*/ 668365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145195" y="-37571"/>
                  <a:pt x="472618" y="-13696"/>
                  <a:pt x="604711" y="0"/>
                </a:cubicBezTo>
                <a:cubicBezTo>
                  <a:pt x="706652" y="-3280"/>
                  <a:pt x="1039328" y="-8567"/>
                  <a:pt x="1241250" y="0"/>
                </a:cubicBezTo>
                <a:cubicBezTo>
                  <a:pt x="1405712" y="-7891"/>
                  <a:pt x="1711158" y="8053"/>
                  <a:pt x="1909615" y="0"/>
                </a:cubicBezTo>
                <a:cubicBezTo>
                  <a:pt x="2107436" y="-40150"/>
                  <a:pt x="2247192" y="19443"/>
                  <a:pt x="2577981" y="0"/>
                </a:cubicBezTo>
                <a:cubicBezTo>
                  <a:pt x="2894393" y="-5855"/>
                  <a:pt x="3041563" y="17846"/>
                  <a:pt x="3182692" y="0"/>
                </a:cubicBezTo>
                <a:cubicBezTo>
                  <a:pt x="3181973" y="8390"/>
                  <a:pt x="3182735" y="11854"/>
                  <a:pt x="3182692" y="18288"/>
                </a:cubicBezTo>
                <a:cubicBezTo>
                  <a:pt x="2975928" y="57450"/>
                  <a:pt x="2667693" y="19406"/>
                  <a:pt x="2482500" y="18288"/>
                </a:cubicBezTo>
                <a:cubicBezTo>
                  <a:pt x="2299734" y="36912"/>
                  <a:pt x="1925962" y="9303"/>
                  <a:pt x="1782308" y="18288"/>
                </a:cubicBezTo>
                <a:cubicBezTo>
                  <a:pt x="1635580" y="20546"/>
                  <a:pt x="1257854" y="-3663"/>
                  <a:pt x="1145769" y="18288"/>
                </a:cubicBezTo>
                <a:cubicBezTo>
                  <a:pt x="1025065" y="56574"/>
                  <a:pt x="247799" y="-11536"/>
                  <a:pt x="0" y="18288"/>
                </a:cubicBezTo>
                <a:cubicBezTo>
                  <a:pt x="-405" y="13204"/>
                  <a:pt x="-1092" y="5311"/>
                  <a:pt x="0" y="0"/>
                </a:cubicBezTo>
                <a:close/>
              </a:path>
              <a:path w="3182692" h="18288" stroke="0" extrusionOk="0">
                <a:moveTo>
                  <a:pt x="0" y="0"/>
                </a:moveTo>
                <a:cubicBezTo>
                  <a:pt x="288308" y="19724"/>
                  <a:pt x="431183" y="-26509"/>
                  <a:pt x="604711" y="0"/>
                </a:cubicBezTo>
                <a:cubicBezTo>
                  <a:pt x="795174" y="4405"/>
                  <a:pt x="950067" y="22541"/>
                  <a:pt x="1145769" y="0"/>
                </a:cubicBezTo>
                <a:cubicBezTo>
                  <a:pt x="1301850" y="7702"/>
                  <a:pt x="1499974" y="-70469"/>
                  <a:pt x="1845961" y="0"/>
                </a:cubicBezTo>
                <a:cubicBezTo>
                  <a:pt x="2191264" y="15313"/>
                  <a:pt x="2307232" y="-97"/>
                  <a:pt x="2450673" y="0"/>
                </a:cubicBezTo>
                <a:cubicBezTo>
                  <a:pt x="2596405" y="-19465"/>
                  <a:pt x="3033067" y="-31048"/>
                  <a:pt x="3182692" y="0"/>
                </a:cubicBezTo>
                <a:cubicBezTo>
                  <a:pt x="3182066" y="4696"/>
                  <a:pt x="3183370" y="10269"/>
                  <a:pt x="3182692" y="18288"/>
                </a:cubicBezTo>
                <a:cubicBezTo>
                  <a:pt x="3091120" y="-23022"/>
                  <a:pt x="2811074" y="61693"/>
                  <a:pt x="2546154" y="18288"/>
                </a:cubicBezTo>
                <a:cubicBezTo>
                  <a:pt x="2285186" y="27529"/>
                  <a:pt x="2090205" y="-22321"/>
                  <a:pt x="1845961" y="18288"/>
                </a:cubicBezTo>
                <a:cubicBezTo>
                  <a:pt x="1599794" y="31493"/>
                  <a:pt x="1466284" y="37447"/>
                  <a:pt x="1304904" y="18288"/>
                </a:cubicBezTo>
                <a:cubicBezTo>
                  <a:pt x="1189365" y="43775"/>
                  <a:pt x="952251" y="23461"/>
                  <a:pt x="668365" y="18288"/>
                </a:cubicBezTo>
                <a:cubicBezTo>
                  <a:pt x="407868" y="43595"/>
                  <a:pt x="284672" y="-9405"/>
                  <a:pt x="0" y="18288"/>
                </a:cubicBezTo>
                <a:cubicBezTo>
                  <a:pt x="527" y="9891"/>
                  <a:pt x="870" y="7012"/>
                  <a:pt x="0" y="0"/>
                </a:cubicBezTo>
                <a:close/>
              </a:path>
              <a:path w="3182692" h="18288" fill="none" stroke="0" extrusionOk="0">
                <a:moveTo>
                  <a:pt x="0" y="0"/>
                </a:moveTo>
                <a:cubicBezTo>
                  <a:pt x="108839" y="-32375"/>
                  <a:pt x="447732" y="16552"/>
                  <a:pt x="604711" y="0"/>
                </a:cubicBezTo>
                <a:cubicBezTo>
                  <a:pt x="781899" y="-548"/>
                  <a:pt x="1052060" y="7118"/>
                  <a:pt x="1241250" y="0"/>
                </a:cubicBezTo>
                <a:cubicBezTo>
                  <a:pt x="1399482" y="14083"/>
                  <a:pt x="1706293" y="54730"/>
                  <a:pt x="1909615" y="0"/>
                </a:cubicBezTo>
                <a:cubicBezTo>
                  <a:pt x="2085313" y="-24404"/>
                  <a:pt x="2264415" y="16988"/>
                  <a:pt x="2577981" y="0"/>
                </a:cubicBezTo>
                <a:cubicBezTo>
                  <a:pt x="2926098" y="-10318"/>
                  <a:pt x="3036314" y="-14769"/>
                  <a:pt x="3182692" y="0"/>
                </a:cubicBezTo>
                <a:cubicBezTo>
                  <a:pt x="3181841" y="8135"/>
                  <a:pt x="3181636" y="12730"/>
                  <a:pt x="3182692" y="18288"/>
                </a:cubicBezTo>
                <a:cubicBezTo>
                  <a:pt x="2996012" y="-1231"/>
                  <a:pt x="2669008" y="27395"/>
                  <a:pt x="2482500" y="18288"/>
                </a:cubicBezTo>
                <a:cubicBezTo>
                  <a:pt x="2296543" y="21246"/>
                  <a:pt x="1935236" y="7938"/>
                  <a:pt x="1782308" y="18288"/>
                </a:cubicBezTo>
                <a:cubicBezTo>
                  <a:pt x="1607683" y="25490"/>
                  <a:pt x="1291498" y="1369"/>
                  <a:pt x="1145769" y="18288"/>
                </a:cubicBezTo>
                <a:cubicBezTo>
                  <a:pt x="1015407" y="55325"/>
                  <a:pt x="262557" y="26571"/>
                  <a:pt x="0" y="18288"/>
                </a:cubicBezTo>
                <a:cubicBezTo>
                  <a:pt x="508" y="13336"/>
                  <a:pt x="437" y="727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8288"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983" y="8157"/>
                          <a:pt x="3182279" y="12125"/>
                          <a:pt x="3182692" y="18288"/>
                        </a:cubicBezTo>
                        <a:cubicBezTo>
                          <a:pt x="2998421" y="21742"/>
                          <a:pt x="2675038" y="19014"/>
                          <a:pt x="2482500" y="18288"/>
                        </a:cubicBezTo>
                        <a:cubicBezTo>
                          <a:pt x="2289962" y="17562"/>
                          <a:pt x="1930644" y="6834"/>
                          <a:pt x="1782308" y="18288"/>
                        </a:cubicBezTo>
                        <a:cubicBezTo>
                          <a:pt x="1633972" y="29742"/>
                          <a:pt x="1287388" y="-1992"/>
                          <a:pt x="1145769" y="18288"/>
                        </a:cubicBezTo>
                        <a:cubicBezTo>
                          <a:pt x="1004150" y="38568"/>
                          <a:pt x="256377" y="-37438"/>
                          <a:pt x="0" y="18288"/>
                        </a:cubicBezTo>
                        <a:cubicBezTo>
                          <a:pt x="-46" y="12483"/>
                          <a:pt x="-203" y="6491"/>
                          <a:pt x="0" y="0"/>
                        </a:cubicBezTo>
                        <a:close/>
                      </a:path>
                      <a:path w="3182692" h="18288"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428" y="4493"/>
                          <a:pt x="3183076" y="9472"/>
                          <a:pt x="3182692" y="18288"/>
                        </a:cubicBezTo>
                        <a:cubicBezTo>
                          <a:pt x="3039109" y="-12701"/>
                          <a:pt x="2823860" y="13848"/>
                          <a:pt x="2546154" y="18288"/>
                        </a:cubicBezTo>
                        <a:cubicBezTo>
                          <a:pt x="2268448" y="22728"/>
                          <a:pt x="2098674" y="5291"/>
                          <a:pt x="1845961" y="18288"/>
                        </a:cubicBezTo>
                        <a:cubicBezTo>
                          <a:pt x="1593248" y="31285"/>
                          <a:pt x="1456743" y="27560"/>
                          <a:pt x="1304904" y="18288"/>
                        </a:cubicBezTo>
                        <a:cubicBezTo>
                          <a:pt x="1153065" y="9016"/>
                          <a:pt x="947204" y="11126"/>
                          <a:pt x="668365" y="18288"/>
                        </a:cubicBezTo>
                        <a:cubicBezTo>
                          <a:pt x="389526" y="25450"/>
                          <a:pt x="288244" y="-4628"/>
                          <a:pt x="0" y="18288"/>
                        </a:cubicBezTo>
                        <a:cubicBezTo>
                          <a:pt x="843" y="9577"/>
                          <a:pt x="371" y="69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548640"/>
            <a:ext cx="2700645" cy="5431536"/>
          </a:xfrm>
        </p:spPr>
        <p:txBody>
          <a:bodyPr>
            <a:normAutofit/>
          </a:bodyPr>
          <a:lstStyle/>
          <a:p>
            <a:pPr marL="0" lvl="0" indent="0">
              <a:buNone/>
            </a:pPr>
            <a:r>
              <a:rPr lang="en-HK" sz="4700"/>
              <a:t>Reference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 name="connsiteX0" fmla="*/ 0 w 4480560"/>
              <a:gd name="connsiteY0" fmla="*/ 0 h 13716"/>
              <a:gd name="connsiteX1" fmla="*/ 595274 w 4480560"/>
              <a:gd name="connsiteY1" fmla="*/ 0 h 13716"/>
              <a:gd name="connsiteX2" fmla="*/ 1100938 w 4480560"/>
              <a:gd name="connsiteY2" fmla="*/ 0 h 13716"/>
              <a:gd name="connsiteX3" fmla="*/ 1830629 w 4480560"/>
              <a:gd name="connsiteY3" fmla="*/ 0 h 13716"/>
              <a:gd name="connsiteX4" fmla="*/ 2425903 w 4480560"/>
              <a:gd name="connsiteY4" fmla="*/ 0 h 13716"/>
              <a:gd name="connsiteX5" fmla="*/ 3021178 w 4480560"/>
              <a:gd name="connsiteY5" fmla="*/ 0 h 13716"/>
              <a:gd name="connsiteX6" fmla="*/ 3750869 w 4480560"/>
              <a:gd name="connsiteY6" fmla="*/ 0 h 13716"/>
              <a:gd name="connsiteX7" fmla="*/ 4480560 w 4480560"/>
              <a:gd name="connsiteY7" fmla="*/ 0 h 13716"/>
              <a:gd name="connsiteX8" fmla="*/ 4480560 w 4480560"/>
              <a:gd name="connsiteY8" fmla="*/ 13716 h 13716"/>
              <a:gd name="connsiteX9" fmla="*/ 3930091 w 4480560"/>
              <a:gd name="connsiteY9" fmla="*/ 13716 h 13716"/>
              <a:gd name="connsiteX10" fmla="*/ 3290011 w 4480560"/>
              <a:gd name="connsiteY10" fmla="*/ 13716 h 13716"/>
              <a:gd name="connsiteX11" fmla="*/ 2649931 w 4480560"/>
              <a:gd name="connsiteY11" fmla="*/ 13716 h 13716"/>
              <a:gd name="connsiteX12" fmla="*/ 2054657 w 4480560"/>
              <a:gd name="connsiteY12" fmla="*/ 13716 h 13716"/>
              <a:gd name="connsiteX13" fmla="*/ 1324966 w 4480560"/>
              <a:gd name="connsiteY13" fmla="*/ 13716 h 13716"/>
              <a:gd name="connsiteX14" fmla="*/ 595274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w="4480560" h="13716" stroke="0" extrusionOk="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w="4480560" h="13716" fill="none" stroke="0" extrusionOk="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44813" y="552091"/>
            <a:ext cx="4668251" cy="5431536"/>
          </a:xfrm>
        </p:spPr>
        <p:txBody>
          <a:bodyPr anchor="ctr">
            <a:normAutofit/>
          </a:bodyPr>
          <a:lstStyle/>
          <a:p>
            <a:pPr marL="0" lvl="0" indent="0">
              <a:buNone/>
            </a:pPr>
            <a:r>
              <a:rPr lang="en-HK" sz="1900">
                <a:hlinkClick r:id="rId2"/>
              </a:rPr>
              <a:t>ns-3 training resources</a:t>
            </a:r>
          </a:p>
          <a:p>
            <a:pPr marL="0" lvl="0" indent="0">
              <a:buNone/>
            </a:pPr>
            <a:r>
              <a:rPr lang="en-HK" sz="1900">
                <a:hlinkClick r:id="rId3"/>
              </a:rPr>
              <a:t>HTTP/3 draft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548640"/>
            <a:ext cx="2700645" cy="5431536"/>
          </a:xfrm>
        </p:spPr>
        <p:txBody>
          <a:bodyPr>
            <a:normAutofit/>
          </a:bodyPr>
          <a:lstStyle/>
          <a:p>
            <a:pPr marL="0" lvl="0" indent="0">
              <a:buNone/>
            </a:pPr>
            <a:r>
              <a:rPr lang="en-US" sz="4700"/>
              <a:t>Reference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 name="connsiteX0" fmla="*/ 0 w 4480560"/>
              <a:gd name="connsiteY0" fmla="*/ 0 h 13716"/>
              <a:gd name="connsiteX1" fmla="*/ 595274 w 4480560"/>
              <a:gd name="connsiteY1" fmla="*/ 0 h 13716"/>
              <a:gd name="connsiteX2" fmla="*/ 1100938 w 4480560"/>
              <a:gd name="connsiteY2" fmla="*/ 0 h 13716"/>
              <a:gd name="connsiteX3" fmla="*/ 1830629 w 4480560"/>
              <a:gd name="connsiteY3" fmla="*/ 0 h 13716"/>
              <a:gd name="connsiteX4" fmla="*/ 2425903 w 4480560"/>
              <a:gd name="connsiteY4" fmla="*/ 0 h 13716"/>
              <a:gd name="connsiteX5" fmla="*/ 3021178 w 4480560"/>
              <a:gd name="connsiteY5" fmla="*/ 0 h 13716"/>
              <a:gd name="connsiteX6" fmla="*/ 3750869 w 4480560"/>
              <a:gd name="connsiteY6" fmla="*/ 0 h 13716"/>
              <a:gd name="connsiteX7" fmla="*/ 4480560 w 4480560"/>
              <a:gd name="connsiteY7" fmla="*/ 0 h 13716"/>
              <a:gd name="connsiteX8" fmla="*/ 4480560 w 4480560"/>
              <a:gd name="connsiteY8" fmla="*/ 13716 h 13716"/>
              <a:gd name="connsiteX9" fmla="*/ 3930091 w 4480560"/>
              <a:gd name="connsiteY9" fmla="*/ 13716 h 13716"/>
              <a:gd name="connsiteX10" fmla="*/ 3290011 w 4480560"/>
              <a:gd name="connsiteY10" fmla="*/ 13716 h 13716"/>
              <a:gd name="connsiteX11" fmla="*/ 2649931 w 4480560"/>
              <a:gd name="connsiteY11" fmla="*/ 13716 h 13716"/>
              <a:gd name="connsiteX12" fmla="*/ 2054657 w 4480560"/>
              <a:gd name="connsiteY12" fmla="*/ 13716 h 13716"/>
              <a:gd name="connsiteX13" fmla="*/ 1324966 w 4480560"/>
              <a:gd name="connsiteY13" fmla="*/ 13716 h 13716"/>
              <a:gd name="connsiteX14" fmla="*/ 595274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574" y="14606"/>
                  <a:pt x="338605" y="-40"/>
                  <a:pt x="595274" y="0"/>
                </a:cubicBezTo>
                <a:cubicBezTo>
                  <a:pt x="856171" y="-2198"/>
                  <a:pt x="863435" y="-13333"/>
                  <a:pt x="1100938" y="0"/>
                </a:cubicBezTo>
                <a:cubicBezTo>
                  <a:pt x="1340270" y="17713"/>
                  <a:pt x="1418448" y="-18893"/>
                  <a:pt x="1651406" y="0"/>
                </a:cubicBezTo>
                <a:cubicBezTo>
                  <a:pt x="1875387" y="1627"/>
                  <a:pt x="2153037" y="22688"/>
                  <a:pt x="2336292" y="0"/>
                </a:cubicBezTo>
                <a:cubicBezTo>
                  <a:pt x="2522206" y="-4211"/>
                  <a:pt x="2718333" y="34959"/>
                  <a:pt x="2931566" y="0"/>
                </a:cubicBezTo>
                <a:cubicBezTo>
                  <a:pt x="3137043" y="-17106"/>
                  <a:pt x="3304331" y="1415"/>
                  <a:pt x="3482035" y="0"/>
                </a:cubicBezTo>
                <a:cubicBezTo>
                  <a:pt x="3649837" y="-24078"/>
                  <a:pt x="4010577" y="-51921"/>
                  <a:pt x="4480560" y="0"/>
                </a:cubicBezTo>
                <a:cubicBezTo>
                  <a:pt x="4480642" y="3611"/>
                  <a:pt x="4480510" y="9346"/>
                  <a:pt x="4480560" y="13716"/>
                </a:cubicBezTo>
                <a:cubicBezTo>
                  <a:pt x="4305601" y="36948"/>
                  <a:pt x="4025154" y="21890"/>
                  <a:pt x="3840480" y="13716"/>
                </a:cubicBezTo>
                <a:cubicBezTo>
                  <a:pt x="3668919" y="-16903"/>
                  <a:pt x="3556555" y="-17246"/>
                  <a:pt x="3290011" y="13716"/>
                </a:cubicBezTo>
                <a:cubicBezTo>
                  <a:pt x="2991827" y="13600"/>
                  <a:pt x="2862038" y="-27094"/>
                  <a:pt x="2560320" y="13716"/>
                </a:cubicBezTo>
                <a:cubicBezTo>
                  <a:pt x="2273396" y="32804"/>
                  <a:pt x="2159701" y="35426"/>
                  <a:pt x="1965046" y="13716"/>
                </a:cubicBezTo>
                <a:cubicBezTo>
                  <a:pt x="1785994" y="24616"/>
                  <a:pt x="1686680" y="47748"/>
                  <a:pt x="1459382" y="13716"/>
                </a:cubicBezTo>
                <a:cubicBezTo>
                  <a:pt x="1260610" y="398"/>
                  <a:pt x="913962" y="26960"/>
                  <a:pt x="774497" y="13716"/>
                </a:cubicBezTo>
                <a:cubicBezTo>
                  <a:pt x="689426" y="-2719"/>
                  <a:pt x="378264" y="1751"/>
                  <a:pt x="0" y="13716"/>
                </a:cubicBezTo>
                <a:cubicBezTo>
                  <a:pt x="-173" y="8371"/>
                  <a:pt x="-387" y="6213"/>
                  <a:pt x="0" y="0"/>
                </a:cubicBezTo>
                <a:close/>
              </a:path>
              <a:path w="4480560" h="13716" stroke="0" extrusionOk="0">
                <a:moveTo>
                  <a:pt x="0" y="0"/>
                </a:moveTo>
                <a:cubicBezTo>
                  <a:pt x="290844" y="5546"/>
                  <a:pt x="318443" y="10543"/>
                  <a:pt x="595274" y="0"/>
                </a:cubicBezTo>
                <a:cubicBezTo>
                  <a:pt x="862223" y="-10630"/>
                  <a:pt x="1008164" y="-6970"/>
                  <a:pt x="1100938" y="0"/>
                </a:cubicBezTo>
                <a:cubicBezTo>
                  <a:pt x="1231751" y="-9052"/>
                  <a:pt x="1563421" y="-55931"/>
                  <a:pt x="1830629" y="0"/>
                </a:cubicBezTo>
                <a:cubicBezTo>
                  <a:pt x="2081843" y="38764"/>
                  <a:pt x="2181743" y="16966"/>
                  <a:pt x="2425903" y="0"/>
                </a:cubicBezTo>
                <a:cubicBezTo>
                  <a:pt x="2657412" y="-20059"/>
                  <a:pt x="2795431" y="8423"/>
                  <a:pt x="3021178" y="0"/>
                </a:cubicBezTo>
                <a:cubicBezTo>
                  <a:pt x="3275119" y="-4749"/>
                  <a:pt x="3480943" y="2522"/>
                  <a:pt x="3750869" y="0"/>
                </a:cubicBezTo>
                <a:cubicBezTo>
                  <a:pt x="4005211" y="16055"/>
                  <a:pt x="4302144" y="-2969"/>
                  <a:pt x="4480560" y="0"/>
                </a:cubicBezTo>
                <a:cubicBezTo>
                  <a:pt x="4480397" y="3458"/>
                  <a:pt x="4481383" y="8632"/>
                  <a:pt x="4480560" y="13716"/>
                </a:cubicBezTo>
                <a:cubicBezTo>
                  <a:pt x="4261480" y="-10003"/>
                  <a:pt x="4206199" y="28529"/>
                  <a:pt x="3930091" y="13716"/>
                </a:cubicBezTo>
                <a:cubicBezTo>
                  <a:pt x="3666932" y="-15474"/>
                  <a:pt x="3493645" y="14804"/>
                  <a:pt x="3290011" y="13716"/>
                </a:cubicBezTo>
                <a:cubicBezTo>
                  <a:pt x="3137078" y="-41032"/>
                  <a:pt x="2894690" y="-17948"/>
                  <a:pt x="2649931" y="13716"/>
                </a:cubicBezTo>
                <a:cubicBezTo>
                  <a:pt x="2413020" y="21294"/>
                  <a:pt x="2225991" y="-10559"/>
                  <a:pt x="2054657" y="13716"/>
                </a:cubicBezTo>
                <a:cubicBezTo>
                  <a:pt x="1886877" y="37541"/>
                  <a:pt x="1548763" y="45390"/>
                  <a:pt x="1324966" y="13716"/>
                </a:cubicBezTo>
                <a:cubicBezTo>
                  <a:pt x="1040995" y="1897"/>
                  <a:pt x="786929" y="-17655"/>
                  <a:pt x="595274" y="13716"/>
                </a:cubicBezTo>
                <a:cubicBezTo>
                  <a:pt x="371401" y="32831"/>
                  <a:pt x="168483" y="23167"/>
                  <a:pt x="0" y="13716"/>
                </a:cubicBezTo>
                <a:cubicBezTo>
                  <a:pt x="-740" y="8467"/>
                  <a:pt x="-279" y="4434"/>
                  <a:pt x="0" y="0"/>
                </a:cubicBezTo>
                <a:close/>
              </a:path>
              <a:path w="4480560" h="13716" fill="none" stroke="0" extrusionOk="0">
                <a:moveTo>
                  <a:pt x="0" y="0"/>
                </a:moveTo>
                <a:cubicBezTo>
                  <a:pt x="254633" y="596"/>
                  <a:pt x="318854" y="8353"/>
                  <a:pt x="595274" y="0"/>
                </a:cubicBezTo>
                <a:cubicBezTo>
                  <a:pt x="857042" y="-2503"/>
                  <a:pt x="863005" y="-13327"/>
                  <a:pt x="1100938" y="0"/>
                </a:cubicBezTo>
                <a:cubicBezTo>
                  <a:pt x="1322315" y="28736"/>
                  <a:pt x="1429801" y="-15572"/>
                  <a:pt x="1651406" y="0"/>
                </a:cubicBezTo>
                <a:cubicBezTo>
                  <a:pt x="1861310" y="20479"/>
                  <a:pt x="2199002" y="36173"/>
                  <a:pt x="2336292" y="0"/>
                </a:cubicBezTo>
                <a:cubicBezTo>
                  <a:pt x="2504451" y="-23230"/>
                  <a:pt x="2735943" y="-3451"/>
                  <a:pt x="2931566" y="0"/>
                </a:cubicBezTo>
                <a:cubicBezTo>
                  <a:pt x="3109081" y="-33272"/>
                  <a:pt x="3310374" y="39503"/>
                  <a:pt x="3482035" y="0"/>
                </a:cubicBezTo>
                <a:cubicBezTo>
                  <a:pt x="3630968" y="-117346"/>
                  <a:pt x="3975789" y="30358"/>
                  <a:pt x="4480560" y="0"/>
                </a:cubicBezTo>
                <a:cubicBezTo>
                  <a:pt x="4480546" y="3532"/>
                  <a:pt x="4481771" y="9530"/>
                  <a:pt x="4480560" y="13716"/>
                </a:cubicBezTo>
                <a:cubicBezTo>
                  <a:pt x="4299745" y="8025"/>
                  <a:pt x="4055484" y="54224"/>
                  <a:pt x="3840480" y="13716"/>
                </a:cubicBezTo>
                <a:cubicBezTo>
                  <a:pt x="3665362" y="14404"/>
                  <a:pt x="3548412" y="6532"/>
                  <a:pt x="3290011" y="13716"/>
                </a:cubicBezTo>
                <a:cubicBezTo>
                  <a:pt x="3037450" y="36923"/>
                  <a:pt x="2862123" y="43167"/>
                  <a:pt x="2560320" y="13716"/>
                </a:cubicBezTo>
                <a:cubicBezTo>
                  <a:pt x="2308793" y="7156"/>
                  <a:pt x="2153402" y="-25971"/>
                  <a:pt x="1965046" y="13716"/>
                </a:cubicBezTo>
                <a:cubicBezTo>
                  <a:pt x="1778601" y="25944"/>
                  <a:pt x="1672011" y="23840"/>
                  <a:pt x="1459382" y="13716"/>
                </a:cubicBezTo>
                <a:cubicBezTo>
                  <a:pt x="1212351" y="-9856"/>
                  <a:pt x="906131" y="12859"/>
                  <a:pt x="774497" y="13716"/>
                </a:cubicBezTo>
                <a:cubicBezTo>
                  <a:pt x="636671" y="-47283"/>
                  <a:pt x="331670" y="1705"/>
                  <a:pt x="0" y="13716"/>
                </a:cubicBezTo>
                <a:cubicBezTo>
                  <a:pt x="-561" y="8546"/>
                  <a:pt x="-377" y="61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44813" y="552091"/>
            <a:ext cx="4668251" cy="5431536"/>
          </a:xfrm>
        </p:spPr>
        <p:txBody>
          <a:bodyPr anchor="ctr">
            <a:normAutofit/>
          </a:bodyPr>
          <a:lstStyle/>
          <a:p>
            <a:pPr marL="0" lvl="0" indent="0">
              <a:lnSpc>
                <a:spcPct val="90000"/>
              </a:lnSpc>
              <a:buNone/>
            </a:pPr>
            <a:r>
              <a:rPr lang="en-HK" sz="1500"/>
              <a:t>1. </a:t>
            </a:r>
            <a:r>
              <a:rPr lang="en-HK" sz="1500">
                <a:hlinkClick r:id="rId2"/>
              </a:rPr>
              <a:t>QUIC</a:t>
            </a:r>
          </a:p>
          <a:p>
            <a:pPr marL="0" lvl="0" indent="0">
              <a:lnSpc>
                <a:spcPct val="90000"/>
              </a:lnSpc>
              <a:buNone/>
            </a:pPr>
            <a:r>
              <a:rPr lang="en-HK" sz="1500"/>
              <a:t>2. </a:t>
            </a:r>
            <a:r>
              <a:rPr lang="en-HK" sz="1500">
                <a:hlinkClick r:id="rId3"/>
              </a:rPr>
              <a:t>QUIC GoogleDoc</a:t>
            </a:r>
          </a:p>
          <a:p>
            <a:pPr marL="0" lvl="0" indent="0">
              <a:lnSpc>
                <a:spcPct val="90000"/>
              </a:lnSpc>
              <a:buNone/>
            </a:pPr>
            <a:r>
              <a:rPr lang="en-HK" sz="1500"/>
              <a:t>3. </a:t>
            </a:r>
            <a:r>
              <a:rPr lang="en-HK" sz="1500">
                <a:hlinkClick r:id="rId4"/>
              </a:rPr>
              <a:t>Yuan-Cheng Lai, Ahsan Ali, Md. Shohrab Hossain, Ying-Dar Lin,Performance modeling and analysis of TCP and UDP flows over software defined networks, Journal of Network and Computer Applications, Volume 130, 2019, Pages 76-88, ISSN 1084-8045</a:t>
            </a:r>
          </a:p>
          <a:p>
            <a:pPr marL="0" lvl="0" indent="0">
              <a:lnSpc>
                <a:spcPct val="90000"/>
              </a:lnSpc>
              <a:buNone/>
            </a:pPr>
            <a:r>
              <a:rPr lang="en-HK" sz="1500"/>
              <a:t>4. </a:t>
            </a:r>
            <a:r>
              <a:rPr lang="en-HK" sz="1500">
                <a:hlinkClick r:id="rId5"/>
              </a:rPr>
              <a:t>Jingyi He, S.-H.Gary Chan, TCP and UDP performance for Internet over optical packet-switched networks, Computer Networks, Volume 45, Issue 4, 2004, Pages 505-521, ISSN 1389-1286</a:t>
            </a:r>
          </a:p>
          <a:p>
            <a:pPr marL="0" lvl="0" indent="0">
              <a:lnSpc>
                <a:spcPct val="90000"/>
              </a:lnSpc>
              <a:buNone/>
            </a:pPr>
            <a:r>
              <a:rPr lang="en-HK" sz="1500"/>
              <a:t>5. </a:t>
            </a:r>
            <a:r>
              <a:rPr lang="en-HK" sz="1500">
                <a:hlinkClick r:id="rId6"/>
              </a:rPr>
              <a:t>Eric Gamess, Rina Surós, An upper bound model for TCP and UDP throughput in IPv4 and IPv6, Journal of Network and Computer Applications,Volume 31, Issue 4, 2008, Pages 585-602, ISSN 1084-8045</a:t>
            </a:r>
          </a:p>
          <a:p>
            <a:pPr marL="0" lvl="0" indent="0">
              <a:lnSpc>
                <a:spcPct val="90000"/>
              </a:lnSpc>
              <a:buNone/>
            </a:pPr>
            <a:r>
              <a:rPr lang="en-HK" sz="1500"/>
              <a:t>6. </a:t>
            </a:r>
            <a:r>
              <a:rPr lang="en-HK" sz="1500">
                <a:hlinkClick r:id="rId7"/>
              </a:rPr>
              <a:t>Shahrudin Awang Nor, Raaid Alubady, Wisam Abduladeem Kamil, Simulated performance of TCP, SCTP, DCCP and UDP protocols over 4G network, Procedia Computer Science, Volume 111, 2017, Pages 2-7, ISSN 1877-0509</a:t>
            </a:r>
          </a:p>
          <a:p>
            <a:pPr marL="0" lvl="0" indent="0">
              <a:lnSpc>
                <a:spcPct val="90000"/>
              </a:lnSpc>
              <a:buNone/>
            </a:pPr>
            <a:r>
              <a:rPr lang="en-HK" sz="1500"/>
              <a:t>7. </a:t>
            </a:r>
            <a:r>
              <a:rPr lang="en-HK" sz="1500">
                <a:hlinkClick r:id="rId6"/>
              </a:rPr>
              <a:t>Eric Gamess, Rina Surós, An upper bound model for TCP and UDP throughput in IPv4 and IPv6, Journal of Network and Computer Applications,Volume 31, Issue 4, 2008, Pages 585-602, ISSN 1084-8045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i.imgur.com/8nfNTDN.png"/>
          <p:cNvPicPr>
            <a:picLocks noGrp="1" noChangeAspect="1"/>
          </p:cNvPicPr>
          <p:nvPr/>
        </p:nvPicPr>
        <p:blipFill>
          <a:blip r:embed="rId2"/>
          <a:stretch>
            <a:fillRect/>
          </a:stretch>
        </p:blipFill>
        <p:spPr bwMode="auto">
          <a:xfrm>
            <a:off x="457200" y="1955800"/>
            <a:ext cx="8229600" cy="3302000"/>
          </a:xfrm>
          <a:prstGeom prst="rect">
            <a:avLst/>
          </a:prstGeom>
          <a:noFill/>
          <a:ln w="9525">
            <a:noFill/>
            <a:headEnd/>
            <a:tailEnd/>
          </a:ln>
        </p:spPr>
      </p:pic>
      <p:sp>
        <p:nvSpPr>
          <p:cNvPr id="3" name="TextBox 3"/>
          <p:cNvSpPr txBox="1"/>
          <p:nvPr/>
        </p:nvSpPr>
        <p:spPr>
          <a:xfrm>
            <a:off x="457200" y="5613400"/>
            <a:ext cx="8229600" cy="508000"/>
          </a:xfrm>
          <a:prstGeom prst="rect">
            <a:avLst/>
          </a:prstGeom>
          <a:noFill/>
        </p:spPr>
        <p:txBody>
          <a:bodyPr/>
          <a:lstStyle/>
          <a:p>
            <a:pPr marL="0" lvl="0" indent="0" algn="ctr">
              <a:buNone/>
            </a:pPr>
            <a:r>
              <a:t>Wireshark Pcap during Youtube browsing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08E89D5E-1885-4160-AC77-CC471DD1D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7700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550D2BD1-98F9-412D-905B-3A843EF40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38912" y="2971800"/>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18" name="Content Placeholder 2">
            <a:extLst>
              <a:ext uri="{FF2B5EF4-FFF2-40B4-BE49-F238E27FC236}">
                <a16:creationId xmlns:a16="http://schemas.microsoft.com/office/drawing/2014/main" id="{C324602B-EFD9-46D2-8F91-E139F1C97E6C}"/>
              </a:ext>
            </a:extLst>
          </p:cNvPr>
          <p:cNvGraphicFramePr>
            <a:graphicFrameLocks noGrp="1"/>
          </p:cNvGraphicFramePr>
          <p:nvPr>
            <p:ph idx="1"/>
            <p:extLst>
              <p:ext uri="{D42A27DB-BD31-4B8C-83A1-F6EECF244321}">
                <p14:modId xmlns:p14="http://schemas.microsoft.com/office/powerpoint/2010/main" val="532456644"/>
              </p:ext>
            </p:extLst>
          </p:nvPr>
        </p:nvGraphicFramePr>
        <p:xfrm>
          <a:off x="3960018" y="642938"/>
          <a:ext cx="4701779"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pPr marL="0" lvl="0" indent="0">
              <a:buNone/>
            </a:pPr>
            <a:r>
              <a:rPr lang="en-HK" sz="4700"/>
              <a:t>TCP v UDP: A case study</a:t>
            </a:r>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 name="connsiteX0" fmla="*/ 0 w 8140446"/>
              <a:gd name="connsiteY0" fmla="*/ 0 h 18288"/>
              <a:gd name="connsiteX1" fmla="*/ 596966 w 8140446"/>
              <a:gd name="connsiteY1" fmla="*/ 0 h 18288"/>
              <a:gd name="connsiteX2" fmla="*/ 1031123 w 8140446"/>
              <a:gd name="connsiteY2" fmla="*/ 0 h 18288"/>
              <a:gd name="connsiteX3" fmla="*/ 1872303 w 8140446"/>
              <a:gd name="connsiteY3" fmla="*/ 0 h 18288"/>
              <a:gd name="connsiteX4" fmla="*/ 2469269 w 8140446"/>
              <a:gd name="connsiteY4" fmla="*/ 0 h 18288"/>
              <a:gd name="connsiteX5" fmla="*/ 3066235 w 8140446"/>
              <a:gd name="connsiteY5" fmla="*/ 0 h 18288"/>
              <a:gd name="connsiteX6" fmla="*/ 3907414 w 8140446"/>
              <a:gd name="connsiteY6" fmla="*/ 0 h 18288"/>
              <a:gd name="connsiteX7" fmla="*/ 4422976 w 8140446"/>
              <a:gd name="connsiteY7" fmla="*/ 0 h 18288"/>
              <a:gd name="connsiteX8" fmla="*/ 5264155 w 8140446"/>
              <a:gd name="connsiteY8" fmla="*/ 0 h 18288"/>
              <a:gd name="connsiteX9" fmla="*/ 6105335 w 8140446"/>
              <a:gd name="connsiteY9" fmla="*/ 0 h 18288"/>
              <a:gd name="connsiteX10" fmla="*/ 6783705 w 8140446"/>
              <a:gd name="connsiteY10" fmla="*/ 0 h 18288"/>
              <a:gd name="connsiteX11" fmla="*/ 8140446 w 8140446"/>
              <a:gd name="connsiteY11" fmla="*/ 0 h 18288"/>
              <a:gd name="connsiteX12" fmla="*/ 8140446 w 8140446"/>
              <a:gd name="connsiteY12" fmla="*/ 18288 h 18288"/>
              <a:gd name="connsiteX13" fmla="*/ 7706289 w 8140446"/>
              <a:gd name="connsiteY13" fmla="*/ 18288 h 18288"/>
              <a:gd name="connsiteX14" fmla="*/ 6865109 w 8140446"/>
              <a:gd name="connsiteY14" fmla="*/ 18288 h 18288"/>
              <a:gd name="connsiteX15" fmla="*/ 6349548 w 8140446"/>
              <a:gd name="connsiteY15" fmla="*/ 18288 h 18288"/>
              <a:gd name="connsiteX16" fmla="*/ 5671177 w 8140446"/>
              <a:gd name="connsiteY16" fmla="*/ 18288 h 18288"/>
              <a:gd name="connsiteX17" fmla="*/ 4829998 w 8140446"/>
              <a:gd name="connsiteY17" fmla="*/ 18288 h 18288"/>
              <a:gd name="connsiteX18" fmla="*/ 4151627 w 8140446"/>
              <a:gd name="connsiteY18" fmla="*/ 18288 h 18288"/>
              <a:gd name="connsiteX19" fmla="*/ 3717470 w 8140446"/>
              <a:gd name="connsiteY19" fmla="*/ 18288 h 18288"/>
              <a:gd name="connsiteX20" fmla="*/ 3201909 w 8140446"/>
              <a:gd name="connsiteY20" fmla="*/ 18288 h 18288"/>
              <a:gd name="connsiteX21" fmla="*/ 2360729 w 8140446"/>
              <a:gd name="connsiteY21" fmla="*/ 18288 h 18288"/>
              <a:gd name="connsiteX22" fmla="*/ 1682359 w 8140446"/>
              <a:gd name="connsiteY22" fmla="*/ 18288 h 18288"/>
              <a:gd name="connsiteX23" fmla="*/ 1166797 w 8140446"/>
              <a:gd name="connsiteY23" fmla="*/ 18288 h 18288"/>
              <a:gd name="connsiteX24" fmla="*/ 0 w 8140446"/>
              <a:gd name="connsiteY24" fmla="*/ 18288 h 18288"/>
              <a:gd name="connsiteX25" fmla="*/ 0 w 8140446"/>
              <a:gd name="connsiteY2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8288"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878" y="7862"/>
                  <a:pt x="8140227" y="13269"/>
                  <a:pt x="8140446" y="18288"/>
                </a:cubicBezTo>
                <a:cubicBezTo>
                  <a:pt x="7908069" y="-20636"/>
                  <a:pt x="7683037" y="21977"/>
                  <a:pt x="7543480" y="18288"/>
                </a:cubicBezTo>
                <a:cubicBezTo>
                  <a:pt x="7393752" y="10050"/>
                  <a:pt x="7221032" y="-3229"/>
                  <a:pt x="7109323" y="18288"/>
                </a:cubicBezTo>
                <a:cubicBezTo>
                  <a:pt x="7015297" y="22483"/>
                  <a:pt x="6599332" y="40899"/>
                  <a:pt x="6430952" y="18288"/>
                </a:cubicBezTo>
                <a:cubicBezTo>
                  <a:pt x="6292915" y="-34150"/>
                  <a:pt x="6142305" y="21507"/>
                  <a:pt x="5915391" y="18288"/>
                </a:cubicBezTo>
                <a:cubicBezTo>
                  <a:pt x="5682725" y="47843"/>
                  <a:pt x="5440566" y="31420"/>
                  <a:pt x="5237020" y="18288"/>
                </a:cubicBezTo>
                <a:cubicBezTo>
                  <a:pt x="5046456" y="10577"/>
                  <a:pt x="4706449" y="51976"/>
                  <a:pt x="4558650" y="18288"/>
                </a:cubicBezTo>
                <a:cubicBezTo>
                  <a:pt x="4361396" y="-987"/>
                  <a:pt x="4145362" y="-22303"/>
                  <a:pt x="3880279" y="18288"/>
                </a:cubicBezTo>
                <a:cubicBezTo>
                  <a:pt x="3610716" y="25411"/>
                  <a:pt x="3472690" y="4008"/>
                  <a:pt x="3201909" y="18288"/>
                </a:cubicBezTo>
                <a:cubicBezTo>
                  <a:pt x="2913595" y="35097"/>
                  <a:pt x="2753317" y="-1149"/>
                  <a:pt x="2604943" y="18288"/>
                </a:cubicBezTo>
                <a:cubicBezTo>
                  <a:pt x="2450130" y="36989"/>
                  <a:pt x="1974183" y="40159"/>
                  <a:pt x="1845168" y="18288"/>
                </a:cubicBezTo>
                <a:cubicBezTo>
                  <a:pt x="1677929" y="220"/>
                  <a:pt x="1378098" y="-772"/>
                  <a:pt x="1166797" y="18288"/>
                </a:cubicBezTo>
                <a:cubicBezTo>
                  <a:pt x="921150" y="53277"/>
                  <a:pt x="327457" y="47297"/>
                  <a:pt x="0" y="18288"/>
                </a:cubicBezTo>
                <a:cubicBezTo>
                  <a:pt x="-589" y="13471"/>
                  <a:pt x="-474" y="7409"/>
                  <a:pt x="0" y="0"/>
                </a:cubicBezTo>
                <a:close/>
              </a:path>
              <a:path w="8140446" h="18288"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40452" y="8597"/>
                  <a:pt x="8141122" y="9732"/>
                  <a:pt x="8140446" y="18288"/>
                </a:cubicBezTo>
                <a:cubicBezTo>
                  <a:pt x="7961834" y="8406"/>
                  <a:pt x="7874097" y="10350"/>
                  <a:pt x="7706289" y="18288"/>
                </a:cubicBezTo>
                <a:cubicBezTo>
                  <a:pt x="7582508" y="-14920"/>
                  <a:pt x="7179551" y="-33111"/>
                  <a:pt x="6865109" y="18288"/>
                </a:cubicBezTo>
                <a:cubicBezTo>
                  <a:pt x="6583382" y="24117"/>
                  <a:pt x="6525821" y="36696"/>
                  <a:pt x="6349548" y="18288"/>
                </a:cubicBezTo>
                <a:cubicBezTo>
                  <a:pt x="6209953" y="10881"/>
                  <a:pt x="5959707" y="-47828"/>
                  <a:pt x="5671177" y="18288"/>
                </a:cubicBezTo>
                <a:cubicBezTo>
                  <a:pt x="5387744" y="29809"/>
                  <a:pt x="5228514" y="101507"/>
                  <a:pt x="4829998" y="18288"/>
                </a:cubicBezTo>
                <a:cubicBezTo>
                  <a:pt x="4415646" y="-28596"/>
                  <a:pt x="4343809" y="28954"/>
                  <a:pt x="4151627" y="18288"/>
                </a:cubicBezTo>
                <a:cubicBezTo>
                  <a:pt x="3950673" y="-9796"/>
                  <a:pt x="3879947" y="41143"/>
                  <a:pt x="3717470" y="18288"/>
                </a:cubicBezTo>
                <a:cubicBezTo>
                  <a:pt x="3558660" y="10110"/>
                  <a:pt x="3468854" y="29375"/>
                  <a:pt x="3201909" y="18288"/>
                </a:cubicBezTo>
                <a:cubicBezTo>
                  <a:pt x="2965673" y="10505"/>
                  <a:pt x="2568327" y="22116"/>
                  <a:pt x="2360729" y="18288"/>
                </a:cubicBezTo>
                <a:cubicBezTo>
                  <a:pt x="2171885" y="49144"/>
                  <a:pt x="1923258" y="16020"/>
                  <a:pt x="1682359" y="18288"/>
                </a:cubicBezTo>
                <a:cubicBezTo>
                  <a:pt x="1430698" y="-2378"/>
                  <a:pt x="1324229" y="-1751"/>
                  <a:pt x="1166797" y="18288"/>
                </a:cubicBezTo>
                <a:cubicBezTo>
                  <a:pt x="1001390" y="41795"/>
                  <a:pt x="324313" y="57964"/>
                  <a:pt x="0" y="18288"/>
                </a:cubicBezTo>
                <a:cubicBezTo>
                  <a:pt x="285" y="13135"/>
                  <a:pt x="532" y="5956"/>
                  <a:pt x="0" y="0"/>
                </a:cubicBezTo>
                <a:close/>
              </a:path>
              <a:path w="8140446" h="18288"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031" y="7748"/>
                  <a:pt x="8139515" y="13015"/>
                  <a:pt x="8140446" y="18288"/>
                </a:cubicBezTo>
                <a:cubicBezTo>
                  <a:pt x="7892673" y="-4012"/>
                  <a:pt x="7668025" y="650"/>
                  <a:pt x="7543480" y="18288"/>
                </a:cubicBezTo>
                <a:cubicBezTo>
                  <a:pt x="7406710" y="-3467"/>
                  <a:pt x="7207646" y="8893"/>
                  <a:pt x="7109323" y="18288"/>
                </a:cubicBezTo>
                <a:cubicBezTo>
                  <a:pt x="6993037" y="49011"/>
                  <a:pt x="6598723" y="59405"/>
                  <a:pt x="6430952" y="18288"/>
                </a:cubicBezTo>
                <a:cubicBezTo>
                  <a:pt x="6284771" y="15315"/>
                  <a:pt x="6162730" y="20350"/>
                  <a:pt x="5915391" y="18288"/>
                </a:cubicBezTo>
                <a:cubicBezTo>
                  <a:pt x="5684668" y="13603"/>
                  <a:pt x="5422852" y="53618"/>
                  <a:pt x="5237020" y="18288"/>
                </a:cubicBezTo>
                <a:cubicBezTo>
                  <a:pt x="5035482" y="26296"/>
                  <a:pt x="4719808" y="55145"/>
                  <a:pt x="4558650" y="18288"/>
                </a:cubicBezTo>
                <a:cubicBezTo>
                  <a:pt x="4375169" y="-35587"/>
                  <a:pt x="4137553" y="12086"/>
                  <a:pt x="3880279" y="18288"/>
                </a:cubicBezTo>
                <a:cubicBezTo>
                  <a:pt x="3624533" y="32648"/>
                  <a:pt x="3467387" y="6480"/>
                  <a:pt x="3201909" y="18288"/>
                </a:cubicBezTo>
                <a:cubicBezTo>
                  <a:pt x="2918126" y="73342"/>
                  <a:pt x="2717830" y="-17156"/>
                  <a:pt x="2604943" y="18288"/>
                </a:cubicBezTo>
                <a:cubicBezTo>
                  <a:pt x="2496133" y="44525"/>
                  <a:pt x="2003915" y="18254"/>
                  <a:pt x="1845168" y="18288"/>
                </a:cubicBezTo>
                <a:cubicBezTo>
                  <a:pt x="1694518" y="14989"/>
                  <a:pt x="1344959" y="44188"/>
                  <a:pt x="1166797" y="18288"/>
                </a:cubicBezTo>
                <a:cubicBezTo>
                  <a:pt x="935925" y="69451"/>
                  <a:pt x="319712" y="-63972"/>
                  <a:pt x="0" y="18288"/>
                </a:cubicBezTo>
                <a:cubicBezTo>
                  <a:pt x="1307" y="12414"/>
                  <a:pt x="-32" y="574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pPr marL="0" lvl="0" indent="0">
              <a:lnSpc>
                <a:spcPct val="90000"/>
              </a:lnSpc>
              <a:spcBef>
                <a:spcPts val="3000"/>
              </a:spcBef>
              <a:buNone/>
            </a:pPr>
            <a:r>
              <a:rPr lang="en-HK" sz="1600" b="1"/>
              <a:t>Background: Related Works</a:t>
            </a:r>
          </a:p>
          <a:p>
            <a:pPr lvl="1">
              <a:lnSpc>
                <a:spcPct val="90000"/>
              </a:lnSpc>
            </a:pPr>
            <a:r>
              <a:rPr lang="en-HK" sz="1600"/>
              <a:t>Yuan et al. (2019) </a:t>
            </a:r>
            <a:r>
              <a:rPr lang="en-HK" sz="1600" baseline="30000">
                <a:hlinkClick r:id="" action="ppaction://noaction"/>
              </a:rPr>
              <a:t>3</a:t>
            </a:r>
            <a:r>
              <a:rPr lang="en-HK" sz="1600"/>
              <a:t> compared the performance of TCP and UDP over SDN using average packet delay and packet loss probability. The study found that the TCP outperform UDP over the two metrics by 12-50% and 25-100% respectively. Note that here, we are not conducting our study in SDN.</a:t>
            </a:r>
          </a:p>
          <a:p>
            <a:pPr lvl="1">
              <a:lnSpc>
                <a:spcPct val="90000"/>
              </a:lnSpc>
            </a:pPr>
            <a:r>
              <a:rPr lang="en-HK" sz="1600"/>
              <a:t>He et al. (2004) </a:t>
            </a:r>
            <a:r>
              <a:rPr lang="en-HK" sz="1600" baseline="30000">
                <a:hlinkClick r:id="" action="ppaction://noaction"/>
              </a:rPr>
              <a:t>4</a:t>
            </a:r>
            <a:r>
              <a:rPr lang="en-HK" sz="1600"/>
              <a:t> studied the effect of, among other things, packet aggregation and ingress buffering on the throughput and delay jitter of TCP and UDP.</a:t>
            </a:r>
          </a:p>
          <a:p>
            <a:pPr lvl="1">
              <a:lnSpc>
                <a:spcPct val="90000"/>
              </a:lnSpc>
            </a:pPr>
            <a:r>
              <a:rPr lang="en-HK" sz="1600"/>
              <a:t>Gamess et al. (2008) </a:t>
            </a:r>
            <a:r>
              <a:rPr lang="en-HK" sz="1600" baseline="30000">
                <a:hlinkClick r:id="" action="ppaction://noaction"/>
              </a:rPr>
              <a:t>5</a:t>
            </a:r>
            <a:r>
              <a:rPr lang="en-HK" sz="1600"/>
              <a:t> proposed an upper bound model for TCP and UDP throughput in IPv4 and IPv6. The paper presented the model for calculating the maximum theoretical throughput of both protocol to be the ratio of the number of TCP or UDP payload bytes to transmit over the min. number of bytes necessary including IFG, Preamble, SFD, Ethernet DIX encapsulation, IP Header, TCP (or UDP) Header and Paddings, multiple by the bandwidth of the link, assuming full-duplex and no processing time.</a:t>
            </a:r>
          </a:p>
          <a:p>
            <a:pPr lvl="1">
              <a:lnSpc>
                <a:spcPct val="90000"/>
              </a:lnSpc>
            </a:pPr>
            <a:r>
              <a:rPr lang="en-HK" sz="1600"/>
              <a:t>Shahrudin et al. (2016) </a:t>
            </a:r>
            <a:r>
              <a:rPr lang="en-HK" sz="1600" baseline="30000">
                <a:hlinkClick r:id="" action="ppaction://noaction"/>
              </a:rPr>
              <a:t>6</a:t>
            </a:r>
            <a:r>
              <a:rPr lang="en-HK" sz="1600"/>
              <a:t> compared various transport protocol including TCP and UDP over 4G network using four metrics: Throughput, Packet Loss, End to End Delay and Average Jitter.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A297797-5C89-4791-8204-AB071FA1F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82601" y="643467"/>
            <a:ext cx="3603048" cy="5571065"/>
          </a:xfrm>
        </p:spPr>
        <p:txBody>
          <a:bodyPr>
            <a:normAutofit/>
          </a:bodyPr>
          <a:lstStyle/>
          <a:p>
            <a:pPr marL="0" lvl="0" indent="0">
              <a:buNone/>
            </a:pPr>
            <a:r>
              <a:rPr lang="en-US" sz="3100"/>
              <a:t>Things to consider</a:t>
            </a:r>
          </a:p>
        </p:txBody>
      </p:sp>
      <p:sp>
        <p:nvSpPr>
          <p:cNvPr id="17" name="Freeform: Shape 16">
            <a:extLst>
              <a:ext uri="{FF2B5EF4-FFF2-40B4-BE49-F238E27FC236}">
                <a16:creationId xmlns:a16="http://schemas.microsoft.com/office/drawing/2014/main" id="{569BBA9B-8F4E-4D2B-BEFA-41A475443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87577" y="3359"/>
            <a:ext cx="1409491" cy="1407490"/>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851012D1-8033-40B1-9EC0-91390FFC7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65267" y="1343485"/>
            <a:ext cx="485578" cy="364184"/>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4568248" y="643467"/>
            <a:ext cx="4093150" cy="5571065"/>
          </a:xfrm>
        </p:spPr>
        <p:txBody>
          <a:bodyPr anchor="ctr">
            <a:normAutofit/>
          </a:bodyPr>
          <a:lstStyle/>
          <a:p>
            <a:pPr marL="0" lvl="0" indent="0">
              <a:lnSpc>
                <a:spcPct val="90000"/>
              </a:lnSpc>
              <a:spcBef>
                <a:spcPts val="3000"/>
              </a:spcBef>
              <a:buNone/>
            </a:pPr>
            <a:r>
              <a:rPr lang="en-HK" sz="1200" b="1" dirty="0"/>
              <a:t>Different implementation</a:t>
            </a:r>
          </a:p>
          <a:p>
            <a:pPr marL="0" lvl="0" indent="0">
              <a:lnSpc>
                <a:spcPct val="90000"/>
              </a:lnSpc>
              <a:buNone/>
            </a:pPr>
            <a:r>
              <a:rPr lang="en-HK" sz="1200" dirty="0"/>
              <a:t>Some parameters within protocol (TCP for example) are left up to the implementation (which give rise to TCP/IP Fingerprinting, allowing malicious actor to identify, among other things, OS of the host) meaning that these difference could have subtle effect on the measurement of performance</a:t>
            </a:r>
          </a:p>
          <a:p>
            <a:pPr marL="0" lvl="0" indent="0">
              <a:lnSpc>
                <a:spcPct val="90000"/>
              </a:lnSpc>
              <a:spcBef>
                <a:spcPts val="3000"/>
              </a:spcBef>
              <a:buNone/>
            </a:pPr>
            <a:r>
              <a:rPr lang="en-HK" sz="1200" b="1" dirty="0"/>
              <a:t>Network Topology</a:t>
            </a:r>
          </a:p>
          <a:p>
            <a:pPr marL="0" lvl="0" indent="0">
              <a:lnSpc>
                <a:spcPct val="90000"/>
              </a:lnSpc>
              <a:buNone/>
            </a:pPr>
            <a:r>
              <a:rPr lang="en-HK" sz="1200" dirty="0"/>
              <a:t>Topology, bottleneck links in between and other traffic could also affect the results</a:t>
            </a:r>
          </a:p>
          <a:p>
            <a:pPr marL="0" lvl="0" indent="0">
              <a:lnSpc>
                <a:spcPct val="90000"/>
              </a:lnSpc>
              <a:spcBef>
                <a:spcPts val="3000"/>
              </a:spcBef>
              <a:buNone/>
            </a:pPr>
            <a:r>
              <a:rPr lang="en-HK" sz="1200" b="1" dirty="0"/>
              <a:t>The Bandwidth of the links involved</a:t>
            </a:r>
          </a:p>
          <a:p>
            <a:pPr marL="0" lvl="0" indent="0">
              <a:lnSpc>
                <a:spcPct val="90000"/>
              </a:lnSpc>
              <a:buNone/>
            </a:pPr>
            <a:r>
              <a:rPr lang="en-HK" sz="1200" dirty="0"/>
              <a:t>link between client and the server. One of the paper mentioned made an assumption that the link would not have any collisions.</a:t>
            </a:r>
          </a:p>
          <a:p>
            <a:pPr marL="0" lvl="0" indent="0">
              <a:lnSpc>
                <a:spcPct val="90000"/>
              </a:lnSpc>
              <a:spcBef>
                <a:spcPts val="3000"/>
              </a:spcBef>
              <a:buNone/>
            </a:pPr>
            <a:r>
              <a:rPr lang="en-HK" sz="1200" b="1" dirty="0"/>
              <a:t>Hardware</a:t>
            </a:r>
          </a:p>
          <a:p>
            <a:pPr marL="0" lvl="0" indent="0">
              <a:lnSpc>
                <a:spcPct val="90000"/>
              </a:lnSpc>
              <a:buNone/>
            </a:pPr>
            <a:r>
              <a:rPr lang="en-HK" sz="1200" dirty="0"/>
              <a:t>We have seen that the buffer could have impacted the performance of these protocols and not only the software side of it is relevant, the hardware part also matters and often we could not quite control these lower level details.</a:t>
            </a:r>
          </a:p>
          <a:p>
            <a:pPr marL="0" lvl="0" indent="0">
              <a:lnSpc>
                <a:spcPct val="90000"/>
              </a:lnSpc>
              <a:spcBef>
                <a:spcPts val="3000"/>
              </a:spcBef>
              <a:buNone/>
            </a:pPr>
            <a:r>
              <a:rPr lang="en-HK" sz="1200" b="1" dirty="0"/>
              <a:t>Application by which these packets are sent</a:t>
            </a:r>
          </a:p>
          <a:p>
            <a:pPr marL="0" lvl="0" indent="0">
              <a:lnSpc>
                <a:spcPct val="90000"/>
              </a:lnSpc>
              <a:buNone/>
            </a:pPr>
            <a:r>
              <a:rPr lang="en-HK" sz="1200"/>
              <a:t>e.g</a:t>
            </a:r>
            <a:r>
              <a:rPr lang="en-HK" sz="1200" dirty="0"/>
              <a:t> the interval by which UDP packets are sent, and are there limitation in the language being used as to, for our present purpose, the sending intervals.</a:t>
            </a:r>
          </a:p>
        </p:txBody>
      </p:sp>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526406" y="6114337"/>
            <a:ext cx="645368" cy="48402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D291F021-C45C-4D44-A2B8-A789E386C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2583" y="5721108"/>
            <a:ext cx="1696473"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40080"/>
            <a:ext cx="3614166" cy="1481328"/>
          </a:xfrm>
        </p:spPr>
        <p:txBody>
          <a:bodyPr anchor="b">
            <a:normAutofit/>
          </a:bodyPr>
          <a:lstStyle/>
          <a:p>
            <a:pPr>
              <a:lnSpc>
                <a:spcPct val="90000"/>
              </a:lnSpc>
            </a:pPr>
            <a:r>
              <a:rPr lang="en-HK" sz="4700" b="1"/>
              <a:t>Objectives</a:t>
            </a:r>
            <a:br>
              <a:rPr lang="en-HK" sz="4700" b="1"/>
            </a:br>
            <a:endParaRPr lang="en-HK" sz="4700"/>
          </a:p>
        </p:txBody>
      </p:sp>
      <p:sp>
        <p:nvSpPr>
          <p:cNvPr id="37"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372868"/>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660904"/>
            <a:ext cx="3614166" cy="3547872"/>
          </a:xfrm>
        </p:spPr>
        <p:txBody>
          <a:bodyPr anchor="t">
            <a:normAutofit/>
          </a:bodyPr>
          <a:lstStyle/>
          <a:p>
            <a:pPr marL="0" lvl="0" indent="0">
              <a:lnSpc>
                <a:spcPct val="90000"/>
              </a:lnSpc>
              <a:buNone/>
            </a:pPr>
            <a:r>
              <a:rPr lang="en-HK" sz="1200"/>
              <a:t>Given all these considerations, we will use a</a:t>
            </a:r>
          </a:p>
          <a:p>
            <a:pPr marL="0" lvl="0" indent="0">
              <a:lnSpc>
                <a:spcPct val="90000"/>
              </a:lnSpc>
              <a:buNone/>
            </a:pPr>
            <a:endParaRPr lang="en-HK" sz="1200"/>
          </a:p>
          <a:p>
            <a:pPr>
              <a:lnSpc>
                <a:spcPct val="90000"/>
              </a:lnSpc>
            </a:pPr>
            <a:r>
              <a:rPr lang="en-HK" sz="1200"/>
              <a:t> simple network topology with </a:t>
            </a:r>
          </a:p>
          <a:p>
            <a:pPr>
              <a:lnSpc>
                <a:spcPct val="90000"/>
              </a:lnSpc>
            </a:pPr>
            <a:r>
              <a:rPr lang="en-HK" sz="1200"/>
              <a:t>settings as close to the reality as possible. </a:t>
            </a:r>
          </a:p>
          <a:p>
            <a:pPr>
              <a:lnSpc>
                <a:spcPct val="90000"/>
              </a:lnSpc>
            </a:pPr>
            <a:r>
              <a:rPr lang="en-HK" sz="1200"/>
              <a:t>the underlying details such as buffer queue size or protocols, we will use the same for both protocol. </a:t>
            </a:r>
          </a:p>
          <a:p>
            <a:pPr>
              <a:lnSpc>
                <a:spcPct val="90000"/>
              </a:lnSpc>
            </a:pPr>
            <a:endParaRPr lang="en-HK" sz="1200"/>
          </a:p>
          <a:p>
            <a:pPr marL="0" indent="0">
              <a:lnSpc>
                <a:spcPct val="90000"/>
              </a:lnSpc>
              <a:buNone/>
            </a:pPr>
            <a:r>
              <a:rPr lang="en-HK" sz="1200"/>
              <a:t>As such, we will be comparing TCP and UDP over </a:t>
            </a:r>
            <a:r>
              <a:rPr lang="en-HK" sz="1200" b="1"/>
              <a:t>IPv4</a:t>
            </a:r>
            <a:r>
              <a:rPr lang="en-HK" sz="1200"/>
              <a:t> in a </a:t>
            </a:r>
            <a:r>
              <a:rPr lang="en-HK" sz="1200" b="1"/>
              <a:t>wired</a:t>
            </a:r>
            <a:r>
              <a:rPr lang="en-HK" sz="1200"/>
              <a:t> </a:t>
            </a:r>
            <a:r>
              <a:rPr lang="en-HK" sz="1200" i="1"/>
              <a:t>one-to-one hosts </a:t>
            </a:r>
            <a:r>
              <a:rPr lang="en-HK" sz="1200"/>
              <a:t>using </a:t>
            </a:r>
            <a:r>
              <a:rPr lang="en-HK" sz="1200" b="1" i="1" u="sng"/>
              <a:t>throughput</a:t>
            </a:r>
            <a:r>
              <a:rPr lang="en-HK" sz="1200"/>
              <a:t>, </a:t>
            </a:r>
            <a:r>
              <a:rPr lang="en-HK" sz="1200" b="1" i="1" u="sng"/>
              <a:t>average delay </a:t>
            </a:r>
            <a:r>
              <a:rPr lang="en-HK" sz="1200"/>
              <a:t>and </a:t>
            </a:r>
            <a:r>
              <a:rPr lang="en-HK" sz="1200" b="1" i="1" u="sng"/>
              <a:t>average jitter </a:t>
            </a:r>
            <a:r>
              <a:rPr lang="en-HK" sz="1200"/>
              <a:t>as our performance indicators</a:t>
            </a:r>
          </a:p>
          <a:p>
            <a:pPr marL="0" indent="0">
              <a:lnSpc>
                <a:spcPct val="90000"/>
              </a:lnSpc>
              <a:buNone/>
            </a:pPr>
            <a:endParaRPr lang="en-HK" sz="1200"/>
          </a:p>
          <a:p>
            <a:pPr marL="0" indent="0">
              <a:lnSpc>
                <a:spcPct val="90000"/>
              </a:lnSpc>
              <a:buNone/>
            </a:pPr>
            <a:r>
              <a:rPr lang="en-HK" sz="1200"/>
              <a:t>We will send 10, 100 and 10000 , 20000, … , 100000 packets, each of 1472 Bytes in UDP application and the equivalent number of Bytes in a TCP application to observe the flows of both TCP and UDP applications. </a:t>
            </a:r>
          </a:p>
          <a:p>
            <a:pPr marL="0" indent="0">
              <a:lnSpc>
                <a:spcPct val="90000"/>
              </a:lnSpc>
              <a:buNone/>
            </a:pPr>
            <a:endParaRPr lang="en-HK" sz="1200"/>
          </a:p>
          <a:p>
            <a:pPr marL="0" indent="0">
              <a:lnSpc>
                <a:spcPct val="90000"/>
              </a:lnSpc>
              <a:buNone/>
            </a:pPr>
            <a:endParaRPr lang="en-HK" sz="1200"/>
          </a:p>
          <a:p>
            <a:pPr marL="0" indent="0">
              <a:lnSpc>
                <a:spcPct val="90000"/>
              </a:lnSpc>
              <a:buNone/>
            </a:pPr>
            <a:endParaRPr lang="en-HK" sz="1200"/>
          </a:p>
          <a:p>
            <a:pPr marL="0" indent="0">
              <a:lnSpc>
                <a:spcPct val="90000"/>
              </a:lnSpc>
              <a:buNone/>
            </a:pPr>
            <a:endParaRPr lang="en-HK" sz="1200"/>
          </a:p>
          <a:p>
            <a:pPr marL="0" lvl="0" indent="0">
              <a:lnSpc>
                <a:spcPct val="90000"/>
              </a:lnSpc>
              <a:buNone/>
            </a:pPr>
            <a:endParaRPr lang="en-HK" sz="1200" dirty="0">
              <a:hlinkClick r:id="rId2"/>
            </a:endParaRPr>
          </a:p>
        </p:txBody>
      </p:sp>
      <p:pic>
        <p:nvPicPr>
          <p:cNvPr id="4" name="Picture 3">
            <a:extLst>
              <a:ext uri="{FF2B5EF4-FFF2-40B4-BE49-F238E27FC236}">
                <a16:creationId xmlns:a16="http://schemas.microsoft.com/office/drawing/2014/main" id="{DE36FEAC-72FF-EC4E-B758-FB529BF24403}"/>
              </a:ext>
            </a:extLst>
          </p:cNvPr>
          <p:cNvPicPr>
            <a:picLocks noChangeAspect="1"/>
          </p:cNvPicPr>
          <p:nvPr/>
        </p:nvPicPr>
        <p:blipFill>
          <a:blip r:embed="rId3"/>
          <a:stretch>
            <a:fillRect/>
          </a:stretch>
        </p:blipFill>
        <p:spPr>
          <a:xfrm>
            <a:off x="4574286" y="2006257"/>
            <a:ext cx="4094226" cy="2845486"/>
          </a:xfrm>
          <a:prstGeom prst="rect">
            <a:avLst/>
          </a:prstGeom>
        </p:spPr>
      </p:pic>
    </p:spTree>
    <p:extLst>
      <p:ext uri="{BB962C8B-B14F-4D97-AF65-F5344CB8AC3E}">
        <p14:creationId xmlns:p14="http://schemas.microsoft.com/office/powerpoint/2010/main" val="2107314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Key Metrics</a:t>
            </a:r>
            <a:endParaRPr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47500" lnSpcReduction="20000"/>
              </a:bodyPr>
              <a:lstStyle/>
              <a:p>
                <a:pPr marL="0" lvl="0" indent="0">
                  <a:spcBef>
                    <a:spcPts val="3000"/>
                  </a:spcBef>
                  <a:buNone/>
                </a:pPr>
                <a:r>
                  <a:rPr b="1" dirty="0"/>
                  <a:t>Throughput</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𝑇h𝑟𝑜𝑢𝑔h𝑝𝑢𝑡</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𝑁𝑢𝑚𝑏𝑒𝑟𝑜𝑓𝑅𝑒𝑐𝑒𝑖𝑣𝑒𝑑𝑃𝑎𝑐𝑘𝑒𝑡𝑠</m:t>
                          </m:r>
                          <m:r>
                            <a:rPr>
                              <a:latin typeface="Cambria Math" panose="02040503050406030204" pitchFamily="18" charset="0"/>
                            </a:rPr>
                            <m:t>(</m:t>
                          </m:r>
                          <m:r>
                            <a:rPr>
                              <a:latin typeface="Cambria Math" panose="02040503050406030204" pitchFamily="18" charset="0"/>
                            </a:rPr>
                            <m:t>𝑅𝑥𝑃𝑎𝑐𝑘𝑒𝑡𝑠</m:t>
                          </m:r>
                          <m:r>
                            <a:rPr>
                              <a:latin typeface="Cambria Math" panose="02040503050406030204" pitchFamily="18" charset="0"/>
                            </a:rPr>
                            <m:t>)</m:t>
                          </m:r>
                        </m:num>
                        <m:den>
                          <m:r>
                            <a:rPr>
                              <a:latin typeface="Cambria Math" panose="02040503050406030204" pitchFamily="18" charset="0"/>
                            </a:rPr>
                            <m:t>𝑇𝑖𝑚𝑒𝑂𝑓𝐿𝑎𝑠𝑡𝑟𝑒𝑐𝑒𝑣𝑖𝑒𝑑</m:t>
                          </m:r>
                          <m:r>
                            <a:rPr>
                              <a:latin typeface="Cambria Math" panose="02040503050406030204" pitchFamily="18" charset="0"/>
                            </a:rPr>
                            <m:t>−</m:t>
                          </m:r>
                          <m:r>
                            <a:rPr>
                              <a:latin typeface="Cambria Math" panose="02040503050406030204" pitchFamily="18" charset="0"/>
                            </a:rPr>
                            <m:t>𝑇𝑖𝑚𝑒𝑂𝑓𝐹𝑖𝑟𝑠𝑡𝑟𝑒𝑐𝑒𝑖𝑣𝑒𝑑</m:t>
                          </m:r>
                        </m:den>
                      </m:f>
                    </m:oMath>
                  </m:oMathPara>
                </a14:m>
                <a:endParaRPr b="1" dirty="0"/>
              </a:p>
              <a:p>
                <a:pPr marL="0" lvl="0" indent="0">
                  <a:spcBef>
                    <a:spcPts val="3000"/>
                  </a:spcBef>
                  <a:buNone/>
                </a:pPr>
                <a:r>
                  <a:rPr b="1" dirty="0"/>
                  <a:t>Average Delay</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𝐴𝑣𝑒𝑟𝑎𝑔𝑒𝐷𝑒𝑙𝑎𝑦</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𝑇𝑜𝑡𝑎𝑙𝑒𝑛𝑑</m:t>
                          </m:r>
                          <m:r>
                            <a:rPr>
                              <a:latin typeface="Cambria Math" panose="02040503050406030204" pitchFamily="18" charset="0"/>
                            </a:rPr>
                            <m:t>−</m:t>
                          </m:r>
                          <m:r>
                            <a:rPr>
                              <a:latin typeface="Cambria Math" panose="02040503050406030204" pitchFamily="18" charset="0"/>
                            </a:rPr>
                            <m:t>𝑡𝑜</m:t>
                          </m:r>
                          <m:r>
                            <a:rPr>
                              <a:latin typeface="Cambria Math" panose="02040503050406030204" pitchFamily="18" charset="0"/>
                            </a:rPr>
                            <m:t>−</m:t>
                          </m:r>
                          <m:r>
                            <a:rPr>
                              <a:latin typeface="Cambria Math" panose="02040503050406030204" pitchFamily="18" charset="0"/>
                            </a:rPr>
                            <m:t>𝑒𝑛𝑑𝐷𝑒𝑙𝑎𝑦𝑠𝐹𝑜𝑟𝑅𝑥𝑃𝑎𝑐𝑘𝑒𝑡𝑠</m:t>
                          </m:r>
                        </m:num>
                        <m:den>
                          <m:r>
                            <a:rPr>
                              <a:latin typeface="Cambria Math" panose="02040503050406030204" pitchFamily="18" charset="0"/>
                            </a:rPr>
                            <m:t>𝑅𝑥𝑃𝑎𝑐𝑘𝑒𝑡𝑠</m:t>
                          </m:r>
                        </m:den>
                      </m:f>
                    </m:oMath>
                  </m:oMathPara>
                </a14:m>
                <a:endParaRPr b="1" dirty="0"/>
              </a:p>
              <a:p>
                <a:pPr marL="0" lvl="0" indent="0">
                  <a:spcBef>
                    <a:spcPts val="3000"/>
                  </a:spcBef>
                  <a:buNone/>
                </a:pPr>
                <a:r>
                  <a:rPr b="1" dirty="0"/>
                  <a:t>Average Jitter</a:t>
                </a:r>
              </a:p>
              <a:p>
                <a:pPr marL="0" lvl="0" indent="0">
                  <a:buNone/>
                </a:pPr>
                <a:r>
                  <a:rPr dirty="0" err="1">
                    <a:latin typeface="Courier"/>
                  </a:rPr>
                  <a:t>JitterSum</a:t>
                </a:r>
                <a:r>
                  <a:rPr dirty="0"/>
                  <a:t> contains the sum of all end-to-end delay jitter (delay variation) values for all received packets of the flow. Here we define </a:t>
                </a:r>
                <a:r>
                  <a:rPr i="1" dirty="0"/>
                  <a:t>jitter</a:t>
                </a:r>
                <a:r>
                  <a:rPr dirty="0"/>
                  <a:t> of a packet as the delay variation relatively to the last packet of the stream, i.e. </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𝐽𝑖𝑡𝑡𝑒𝑟</m:t>
                      </m:r>
                      <m:d>
                        <m:dPr>
                          <m:begChr m:val="{"/>
                          <m:endChr m:val="}"/>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𝑃</m:t>
                              </m:r>
                            </m:e>
                            <m:sub>
                              <m:r>
                                <a:rPr>
                                  <a:latin typeface="Cambria Math" panose="02040503050406030204" pitchFamily="18" charset="0"/>
                                </a:rPr>
                                <m:t>𝑁</m:t>
                              </m:r>
                            </m:sub>
                          </m:sSub>
                        </m:e>
                      </m:d>
                      <m:r>
                        <a:rPr>
                          <a:latin typeface="Cambria Math" panose="02040503050406030204" pitchFamily="18" charset="0"/>
                        </a:rPr>
                        <m:t>=</m:t>
                      </m:r>
                      <m:d>
                        <m:dPr>
                          <m:begChr m:val="|"/>
                          <m:endChr m:val="|"/>
                          <m:ctrlPr>
                            <a:rPr i="1">
                              <a:latin typeface="Cambria Math" panose="02040503050406030204" pitchFamily="18" charset="0"/>
                            </a:rPr>
                          </m:ctrlPr>
                        </m:dPr>
                        <m:e>
                          <m:r>
                            <a:rPr>
                              <a:latin typeface="Cambria Math" panose="02040503050406030204" pitchFamily="18" charset="0"/>
                            </a:rPr>
                            <m:t>𝐷𝑒𝑙𝑎𝑦</m:t>
                          </m:r>
                          <m:d>
                            <m:dPr>
                              <m:begChr m:val="{"/>
                              <m:endChr m:val="}"/>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𝑃</m:t>
                                  </m:r>
                                </m:e>
                                <m:sub>
                                  <m:r>
                                    <a:rPr>
                                      <a:latin typeface="Cambria Math" panose="02040503050406030204" pitchFamily="18" charset="0"/>
                                    </a:rPr>
                                    <m:t>𝑁</m:t>
                                  </m:r>
                                </m:sub>
                              </m:sSub>
                            </m:e>
                          </m:d>
                          <m:r>
                            <a:rPr>
                              <a:latin typeface="Cambria Math" panose="02040503050406030204" pitchFamily="18" charset="0"/>
                            </a:rPr>
                            <m:t>−</m:t>
                          </m:r>
                          <m:r>
                            <a:rPr>
                              <a:latin typeface="Cambria Math" panose="02040503050406030204" pitchFamily="18" charset="0"/>
                            </a:rPr>
                            <m:t>𝐷𝑒𝑙𝑎𝑦</m:t>
                          </m:r>
                          <m:d>
                            <m:dPr>
                              <m:begChr m:val="{"/>
                              <m:endChr m:val="}"/>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𝑃</m:t>
                                  </m:r>
                                </m:e>
                                <m:sub>
                                  <m:r>
                                    <a:rPr>
                                      <a:latin typeface="Cambria Math" panose="02040503050406030204" pitchFamily="18" charset="0"/>
                                    </a:rPr>
                                    <m:t>𝑁</m:t>
                                  </m:r>
                                  <m:r>
                                    <a:rPr>
                                      <a:latin typeface="Cambria Math" panose="02040503050406030204" pitchFamily="18" charset="0"/>
                                    </a:rPr>
                                    <m:t>−1</m:t>
                                  </m:r>
                                </m:sub>
                              </m:sSub>
                            </m:e>
                          </m:d>
                        </m:e>
                      </m:d>
                    </m:oMath>
                  </m:oMathPara>
                </a14:m>
                <a:endParaRPr lang="en-US" dirty="0"/>
              </a:p>
              <a:p>
                <a:pPr marL="0" lvl="0" indent="0">
                  <a:buNone/>
                </a:pPr>
                <a:endParaRPr dirty="0"/>
              </a:p>
              <a:p>
                <a:pPr marL="0" lvl="0" indent="0">
                  <a:buNone/>
                </a:pPr>
                <a:r>
                  <a:rPr dirty="0"/>
                  <a:t>This definition is in accordance with the Type-P-One-way-</a:t>
                </a:r>
                <a:r>
                  <a:rPr dirty="0" err="1"/>
                  <a:t>ipdv</a:t>
                </a:r>
                <a:r>
                  <a:rPr dirty="0"/>
                  <a:t> as defined in IETF </a:t>
                </a:r>
                <a:r>
                  <a:rPr dirty="0">
                    <a:hlinkClick r:id="rId2"/>
                  </a:rPr>
                  <a:t>RFC 3393</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𝐴𝑣𝑒𝑟𝑎𝑔𝑒𝐽𝑖𝑡𝑡𝑒𝑟</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𝐽𝑖𝑡𝑡𝑒𝑟𝑆𝑢𝑚</m:t>
                          </m:r>
                        </m:num>
                        <m:den>
                          <m:r>
                            <a:rPr>
                              <a:latin typeface="Cambria Math" panose="02040503050406030204" pitchFamily="18" charset="0"/>
                            </a:rPr>
                            <m:t>𝑅𝑥𝑃𝑎𝑐𝑘𝑒𝑡𝑠</m:t>
                          </m:r>
                        </m:den>
                      </m:f>
                    </m:oMath>
                  </m:oMathPara>
                </a14:m>
                <a:endParaRPr dirty="0">
                  <a:hlinkClick r:id="rId2"/>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309" t="-1401"/>
                </a:stretch>
              </a:blipFill>
            </p:spPr>
            <p:txBody>
              <a:bodyPr/>
              <a:lstStyle/>
              <a:p>
                <a:r>
                  <a:rPr lang="en-US">
                    <a:noFill/>
                  </a:rPr>
                  <a:t> </a:t>
                </a:r>
              </a:p>
            </p:txBody>
          </p:sp>
        </mc:Fallback>
      </mc:AlternateContent>
    </p:spTree>
    <p:extLst>
      <p:ext uri="{BB962C8B-B14F-4D97-AF65-F5344CB8AC3E}">
        <p14:creationId xmlns:p14="http://schemas.microsoft.com/office/powerpoint/2010/main" val="2542222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85341" y="365125"/>
            <a:ext cx="3630007" cy="1807305"/>
          </a:xfrm>
        </p:spPr>
        <p:txBody>
          <a:bodyPr>
            <a:normAutofit/>
          </a:bodyPr>
          <a:lstStyle/>
          <a:p>
            <a:pPr marL="0" lvl="0" indent="0">
              <a:buNone/>
            </a:pPr>
            <a:r>
              <a:rPr lang="en-HK" sz="3100" dirty="0"/>
              <a:t>Design/Methodology</a:t>
            </a:r>
          </a:p>
        </p:txBody>
      </p:sp>
      <p:pic>
        <p:nvPicPr>
          <p:cNvPr id="12" name="Picture 11" descr="Graph on document with pen">
            <a:extLst>
              <a:ext uri="{FF2B5EF4-FFF2-40B4-BE49-F238E27FC236}">
                <a16:creationId xmlns:a16="http://schemas.microsoft.com/office/drawing/2014/main" id="{3AB0F774-49BF-4F40-A26A-951186DD3201}"/>
              </a:ext>
            </a:extLst>
          </p:cNvPr>
          <p:cNvPicPr>
            <a:picLocks noChangeAspect="1"/>
          </p:cNvPicPr>
          <p:nvPr/>
        </p:nvPicPr>
        <p:blipFill rotWithShape="1">
          <a:blip r:embed="rId2"/>
          <a:srcRect l="34536" r="20813" b="-1"/>
          <a:stretch/>
        </p:blipFill>
        <p:spPr>
          <a:xfrm>
            <a:off x="20" y="10"/>
            <a:ext cx="4587406"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p:cNvSpPr>
            <a:spLocks noGrp="1"/>
          </p:cNvSpPr>
          <p:nvPr>
            <p:ph idx="1"/>
          </p:nvPr>
        </p:nvSpPr>
        <p:spPr>
          <a:xfrm>
            <a:off x="4885341" y="1682151"/>
            <a:ext cx="3630007" cy="4494812"/>
          </a:xfrm>
        </p:spPr>
        <p:txBody>
          <a:bodyPr>
            <a:normAutofit/>
          </a:bodyPr>
          <a:lstStyle/>
          <a:p>
            <a:pPr marL="0" lvl="0" indent="0">
              <a:lnSpc>
                <a:spcPct val="90000"/>
              </a:lnSpc>
              <a:spcBef>
                <a:spcPts val="3000"/>
              </a:spcBef>
              <a:buNone/>
            </a:pPr>
            <a:r>
              <a:rPr lang="en-HK" sz="1200" b="1" dirty="0"/>
              <a:t>Simulation or Real Lab?</a:t>
            </a:r>
          </a:p>
          <a:p>
            <a:pPr marL="0" indent="0">
              <a:lnSpc>
                <a:spcPct val="90000"/>
              </a:lnSpc>
              <a:buNone/>
            </a:pPr>
            <a:r>
              <a:rPr lang="en-HK" sz="1200" dirty="0"/>
              <a:t>Simulation might be better :</a:t>
            </a:r>
          </a:p>
          <a:p>
            <a:pPr>
              <a:lnSpc>
                <a:spcPct val="90000"/>
              </a:lnSpc>
            </a:pPr>
            <a:r>
              <a:rPr lang="en-HK" sz="1200" dirty="0"/>
              <a:t>more control over the considerations we mentioned. </a:t>
            </a:r>
          </a:p>
          <a:p>
            <a:pPr>
              <a:lnSpc>
                <a:spcPct val="90000"/>
              </a:lnSpc>
            </a:pPr>
            <a:r>
              <a:rPr lang="en-HK" sz="1200" dirty="0"/>
              <a:t>Easier to setup</a:t>
            </a:r>
          </a:p>
          <a:p>
            <a:pPr>
              <a:lnSpc>
                <a:spcPct val="90000"/>
              </a:lnSpc>
            </a:pPr>
            <a:endParaRPr lang="en-HK" sz="1200" dirty="0"/>
          </a:p>
          <a:p>
            <a:pPr marL="0" indent="0">
              <a:lnSpc>
                <a:spcPct val="90000"/>
              </a:lnSpc>
              <a:buNone/>
            </a:pPr>
            <a:r>
              <a:rPr lang="en-HK" sz="1200" dirty="0"/>
              <a:t>The biggest downside is how can we be sure that the result is “real” ? </a:t>
            </a:r>
          </a:p>
          <a:p>
            <a:pPr>
              <a:lnSpc>
                <a:spcPct val="90000"/>
              </a:lnSpc>
            </a:pPr>
            <a:r>
              <a:rPr lang="en-HK" sz="1200" dirty="0"/>
              <a:t>Clear scope and assumption gives us an idea of ”realness”</a:t>
            </a:r>
          </a:p>
          <a:p>
            <a:pPr marL="0" indent="0">
              <a:lnSpc>
                <a:spcPct val="90000"/>
              </a:lnSpc>
              <a:buNone/>
            </a:pPr>
            <a:endParaRPr lang="en-HK" sz="1200" b="1" dirty="0"/>
          </a:p>
          <a:p>
            <a:pPr marL="0" indent="0">
              <a:lnSpc>
                <a:spcPct val="90000"/>
              </a:lnSpc>
              <a:buNone/>
            </a:pPr>
            <a:r>
              <a:rPr lang="en-HK" sz="1200" b="1" dirty="0"/>
              <a:t>Tool: NS-3</a:t>
            </a:r>
          </a:p>
          <a:p>
            <a:pPr marL="0" lvl="0" indent="0">
              <a:lnSpc>
                <a:spcPct val="90000"/>
              </a:lnSpc>
              <a:buNone/>
            </a:pPr>
            <a:r>
              <a:rPr lang="en-HK" sz="1200" dirty="0">
                <a:latin typeface="Courier"/>
              </a:rPr>
              <a:t>ns-3</a:t>
            </a:r>
            <a:r>
              <a:rPr lang="en-HK" sz="1200" dirty="0"/>
              <a:t> is a open-source, discrete-event network simulator used mainly for research or educational purposes written in C++. The simulator itself has a comprehensive documentation available online.</a:t>
            </a:r>
          </a:p>
          <a:p>
            <a:pPr marL="0" lvl="0" indent="0">
              <a:lnSpc>
                <a:spcPct val="90000"/>
              </a:lnSpc>
              <a:buNone/>
            </a:pPr>
            <a:r>
              <a:rPr lang="en-HK" sz="1200" dirty="0">
                <a:hlinkClick r:id="rId3"/>
              </a:rPr>
              <a:t>https://</a:t>
            </a:r>
            <a:r>
              <a:rPr lang="en-HK" sz="1200" dirty="0" err="1">
                <a:hlinkClick r:id="rId3"/>
              </a:rPr>
              <a:t>www.nsnam.org</a:t>
            </a:r>
            <a:r>
              <a:rPr lang="en-HK" sz="1200" dirty="0">
                <a:hlinkClick r:id="rId3"/>
              </a:rPr>
              <a:t>/</a:t>
            </a:r>
            <a:endParaRPr lang="en-HK" sz="1200" dirty="0"/>
          </a:p>
          <a:p>
            <a:pPr marL="0" lvl="0" indent="0">
              <a:lnSpc>
                <a:spcPct val="90000"/>
              </a:lnSpc>
              <a:spcBef>
                <a:spcPts val="3000"/>
              </a:spcBef>
              <a:buNone/>
            </a:pPr>
            <a:r>
              <a:rPr lang="en-HK" sz="1200" b="1" dirty="0"/>
              <a:t>ns-3: basics</a:t>
            </a:r>
          </a:p>
          <a:p>
            <a:pPr marL="0" lvl="0" indent="0">
              <a:lnSpc>
                <a:spcPct val="90000"/>
              </a:lnSpc>
              <a:buNone/>
            </a:pPr>
            <a:r>
              <a:rPr lang="en-HK" sz="1200" dirty="0"/>
              <a:t>For our present purpose, we only need to understand the main abstractions of </a:t>
            </a:r>
            <a:r>
              <a:rPr lang="en-HK" sz="1200" dirty="0">
                <a:latin typeface="Courier"/>
              </a:rPr>
              <a:t>ns-3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70</TotalTime>
  <Words>1872</Words>
  <Application>Microsoft Macintosh PowerPoint</Application>
  <PresentationFormat>On-screen Show (4:3)</PresentationFormat>
  <Paragraphs>127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Cambria Math</vt:lpstr>
      <vt:lpstr>Courier</vt:lpstr>
      <vt:lpstr>Office Theme</vt:lpstr>
      <vt:lpstr>Alfred Tso Chun Fai 20012065g</vt:lpstr>
      <vt:lpstr>Introduction</vt:lpstr>
      <vt:lpstr>PowerPoint Presentation</vt:lpstr>
      <vt:lpstr>PowerPoint Presentation</vt:lpstr>
      <vt:lpstr>TCP v UDP: A case study</vt:lpstr>
      <vt:lpstr>Things to consider</vt:lpstr>
      <vt:lpstr>Objectives </vt:lpstr>
      <vt:lpstr>Key Metrics</vt:lpstr>
      <vt:lpstr>Design/Methodology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vt:lpstr>
      <vt:lpstr>Code</vt:lpstr>
      <vt:lpstr>Reference</vt:lpstr>
      <vt:lpstr>Reference</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Alfred Tso Chun Fai 20012065g</dc:title>
  <dc:creator>COMP5311 Project: Performance Analysis of TCP and UDP</dc:creator>
  <cp:keywords/>
  <cp:lastModifiedBy>Tso Main AC Alfred</cp:lastModifiedBy>
  <cp:revision>7</cp:revision>
  <dcterms:created xsi:type="dcterms:W3CDTF">2021-04-22T16:03:02Z</dcterms:created>
  <dcterms:modified xsi:type="dcterms:W3CDTF">2021-04-22T17:28:33Z</dcterms:modified>
</cp:coreProperties>
</file>