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1" r:id="rId3"/>
    <p:sldId id="290" r:id="rId4"/>
    <p:sldId id="299" r:id="rId5"/>
    <p:sldId id="291" r:id="rId6"/>
    <p:sldId id="298" r:id="rId7"/>
    <p:sldId id="300" r:id="rId8"/>
    <p:sldId id="301" r:id="rId9"/>
    <p:sldId id="302" r:id="rId10"/>
    <p:sldId id="303" r:id="rId11"/>
    <p:sldId id="328" r:id="rId12"/>
    <p:sldId id="329" r:id="rId13"/>
    <p:sldId id="258" r:id="rId14"/>
  </p:sldIdLst>
  <p:sldSz cx="9144000" cy="5145088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9EBE"/>
    <a:srgbClr val="1419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963" autoAdjust="0"/>
  </p:normalViewPr>
  <p:slideViewPr>
    <p:cSldViewPr snapToGrid="0" snapToObjects="1">
      <p:cViewPr varScale="1">
        <p:scale>
          <a:sx n="132" d="100"/>
          <a:sy n="132" d="100"/>
        </p:scale>
        <p:origin x="1014" y="114"/>
      </p:cViewPr>
      <p:guideLst>
        <p:guide orient="horz" pos="2160"/>
        <p:guide pos="2880"/>
        <p:guide orient="horz" pos="162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FDFC92-5CB4-42A3-949D-9369BE25A233}" type="datetimeFigureOut">
              <a:rPr lang="zh-CN" altLang="en-US" smtClean="0"/>
              <a:pPr/>
              <a:t>2017/6/6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9ECDF-7399-464D-AD0F-E6C0F5005A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108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ECDF-7399-464D-AD0F-E6C0F5005A12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84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ECDF-7399-464D-AD0F-E6C0F5005A12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884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ECDF-7399-464D-AD0F-E6C0F5005A12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713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ECDF-7399-464D-AD0F-E6C0F5005A12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30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ECDF-7399-464D-AD0F-E6C0F5005A12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750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ECDF-7399-464D-AD0F-E6C0F5005A12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95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ECDF-7399-464D-AD0F-E6C0F5005A12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270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ECDF-7399-464D-AD0F-E6C0F5005A12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814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D05EC-5D7A-6749-B584-EF1E16DAD285}" type="datetimeFigureOut">
              <a:rPr kumimoji="1" lang="zh-CN" altLang="en-US" smtClean="0"/>
              <a:pPr/>
              <a:t>2017/6/6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D255-4D1B-A640-A8A3-8E4605AD073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9503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D05EC-5D7A-6749-B584-EF1E16DAD285}" type="datetimeFigureOut">
              <a:rPr kumimoji="1" lang="zh-CN" altLang="en-US" smtClean="0"/>
              <a:pPr/>
              <a:t>2017/6/6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D255-4D1B-A640-A8A3-8E4605AD073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176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042"/>
            <a:ext cx="2057400" cy="4389999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042"/>
            <a:ext cx="6019800" cy="4389999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D05EC-5D7A-6749-B584-EF1E16DAD285}" type="datetimeFigureOut">
              <a:rPr kumimoji="1" lang="zh-CN" altLang="en-US" smtClean="0"/>
              <a:pPr/>
              <a:t>2017/6/6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D255-4D1B-A640-A8A3-8E4605AD073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7127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D05EC-5D7A-6749-B584-EF1E16DAD285}" type="datetimeFigureOut">
              <a:rPr kumimoji="1" lang="zh-CN" altLang="en-US" smtClean="0"/>
              <a:pPr/>
              <a:t>2017/6/6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D255-4D1B-A640-A8A3-8E4605AD073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2291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D05EC-5D7A-6749-B584-EF1E16DAD285}" type="datetimeFigureOut">
              <a:rPr kumimoji="1" lang="zh-CN" altLang="en-US" smtClean="0"/>
              <a:pPr/>
              <a:t>2017/6/6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D255-4D1B-A640-A8A3-8E4605AD073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7647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521"/>
            <a:ext cx="4038600" cy="3395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521"/>
            <a:ext cx="4038600" cy="3395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D05EC-5D7A-6749-B584-EF1E16DAD285}" type="datetimeFigureOut">
              <a:rPr kumimoji="1" lang="zh-CN" altLang="en-US" smtClean="0"/>
              <a:pPr/>
              <a:t>2017/6/6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D255-4D1B-A640-A8A3-8E4605AD073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2090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D05EC-5D7A-6749-B584-EF1E16DAD285}" type="datetimeFigureOut">
              <a:rPr kumimoji="1" lang="zh-CN" altLang="en-US" smtClean="0"/>
              <a:pPr/>
              <a:t>2017/6/6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D255-4D1B-A640-A8A3-8E4605AD073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151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D05EC-5D7A-6749-B584-EF1E16DAD285}" type="datetimeFigureOut">
              <a:rPr kumimoji="1" lang="zh-CN" altLang="en-US" smtClean="0"/>
              <a:pPr/>
              <a:t>2017/6/6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D255-4D1B-A640-A8A3-8E4605AD073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9455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D05EC-5D7A-6749-B584-EF1E16DAD285}" type="datetimeFigureOut">
              <a:rPr kumimoji="1" lang="zh-CN" altLang="en-US" smtClean="0"/>
              <a:pPr/>
              <a:t>2017/6/6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D255-4D1B-A640-A8A3-8E4605AD073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5709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D05EC-5D7A-6749-B584-EF1E16DAD285}" type="datetimeFigureOut">
              <a:rPr kumimoji="1" lang="zh-CN" altLang="en-US" smtClean="0"/>
              <a:pPr/>
              <a:t>2017/6/6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D255-4D1B-A640-A8A3-8E4605AD073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6064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D05EC-5D7A-6749-B584-EF1E16DAD285}" type="datetimeFigureOut">
              <a:rPr kumimoji="1" lang="zh-CN" altLang="en-US" smtClean="0"/>
              <a:pPr/>
              <a:t>2017/6/6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D255-4D1B-A640-A8A3-8E4605AD073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6721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D05EC-5D7A-6749-B584-EF1E16DAD285}" type="datetimeFigureOut">
              <a:rPr kumimoji="1" lang="zh-CN" altLang="en-US" smtClean="0"/>
              <a:pPr/>
              <a:t>2017/6/6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3D255-4D1B-A640-A8A3-8E4605AD073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3041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6079" y="1539344"/>
            <a:ext cx="79713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 smtClean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A</a:t>
            </a:r>
            <a:r>
              <a:rPr lang="zh-CN" altLang="en-US" sz="4400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股行情</a:t>
            </a:r>
            <a:r>
              <a:rPr lang="zh-CN" altLang="en-US" sz="4400" dirty="0" smtClean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接入及部署介绍</a:t>
            </a:r>
            <a:endParaRPr lang="en-US" altLang="zh-CN" sz="4400" dirty="0" smtClean="0">
              <a:solidFill>
                <a:schemeClr val="bg1"/>
              </a:solidFill>
              <a:latin typeface="华文细黑" pitchFamily="2" charset="-122"/>
              <a:ea typeface="华文细黑" pitchFamily="2" charset="-122"/>
            </a:endParaRPr>
          </a:p>
          <a:p>
            <a:pPr algn="ctr"/>
            <a:endParaRPr lang="en-US" altLang="zh-CN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行情后台</a:t>
            </a:r>
            <a:r>
              <a:rPr lang="en-US" altLang="zh-CN" sz="2400" dirty="0" smtClean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-</a:t>
            </a:r>
            <a:r>
              <a:rPr lang="zh-CN" altLang="en-US" sz="2400" dirty="0" smtClean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邱新颖</a:t>
            </a:r>
            <a:endParaRPr lang="zh-CN" altLang="en-US" sz="2400" dirty="0">
              <a:solidFill>
                <a:schemeClr val="bg1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238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500" y="209550"/>
            <a:ext cx="440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行情衍生工具：行情录制</a:t>
            </a:r>
            <a:r>
              <a:rPr lang="en-US" altLang="zh-CN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行情回放</a:t>
            </a:r>
            <a:endParaRPr lang="zh-CN" altLang="en-US" b="1" dirty="0">
              <a:solidFill>
                <a:schemeClr val="accent6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3"/>
          <p:cNvSpPr txBox="1"/>
          <p:nvPr/>
        </p:nvSpPr>
        <p:spPr>
          <a:xfrm>
            <a:off x="205014" y="599583"/>
            <a:ext cx="224064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>
                  <a:lumMod val="75000"/>
                </a:schemeClr>
              </a:buClr>
            </a:pP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行情录制：</a:t>
            </a:r>
            <a:endParaRPr lang="en-US" altLang="zh-CN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上交所：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LV1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录制文件行情；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LV2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录制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FAST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流行情。</a:t>
            </a:r>
            <a:endParaRPr lang="en-US" altLang="zh-CN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深交所：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LV1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录制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FAST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流行情；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LV2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录制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FAST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流行情。</a:t>
            </a:r>
            <a:endParaRPr lang="en-US" altLang="zh-CN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5372" y="599583"/>
            <a:ext cx="1172627" cy="280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74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500" y="209550"/>
            <a:ext cx="440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行情回放</a:t>
            </a:r>
            <a:endParaRPr lang="zh-CN" altLang="en-US" b="1" dirty="0">
              <a:solidFill>
                <a:schemeClr val="accent6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459" y="333829"/>
            <a:ext cx="4325769" cy="4474823"/>
          </a:xfrm>
          <a:prstGeom prst="rect">
            <a:avLst/>
          </a:prstGeom>
        </p:spPr>
      </p:pic>
      <p:sp>
        <p:nvSpPr>
          <p:cNvPr id="6" name="TextBox 3"/>
          <p:cNvSpPr txBox="1"/>
          <p:nvPr/>
        </p:nvSpPr>
        <p:spPr>
          <a:xfrm>
            <a:off x="205014" y="599583"/>
            <a:ext cx="298812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>
                  <a:lumMod val="75000"/>
                </a:schemeClr>
              </a:buClr>
            </a:pP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LV1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回放：</a:t>
            </a:r>
            <a:endParaRPr lang="en-US" altLang="zh-CN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SH_LV1-Record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：落地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mkdt00.txt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SH_LV1-Replay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：重放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mkdt00.txt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SZ_LV1-Record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：落地深交所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LV1-FAST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流。</a:t>
            </a:r>
            <a:endParaRPr lang="en-US" altLang="zh-CN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SZ_LV1-Replay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：重放</a:t>
            </a:r>
            <a:r>
              <a:rPr lang="en-US" altLang="zh-CN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sjshq.dbf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74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500" y="209550"/>
            <a:ext cx="440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行情回放</a:t>
            </a:r>
            <a:endParaRPr lang="zh-CN" altLang="en-US" b="1" dirty="0">
              <a:solidFill>
                <a:schemeClr val="accent6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2208" y="394216"/>
            <a:ext cx="4366591" cy="4324476"/>
          </a:xfrm>
          <a:prstGeom prst="rect">
            <a:avLst/>
          </a:prstGeom>
        </p:spPr>
      </p:pic>
      <p:sp>
        <p:nvSpPr>
          <p:cNvPr id="7" name="TextBox 3"/>
          <p:cNvSpPr txBox="1"/>
          <p:nvPr/>
        </p:nvSpPr>
        <p:spPr>
          <a:xfrm>
            <a:off x="205014" y="599583"/>
            <a:ext cx="298812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>
                  <a:lumMod val="75000"/>
                </a:schemeClr>
              </a:buClr>
            </a:pP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LV2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回放：</a:t>
            </a:r>
            <a:endParaRPr lang="en-US" altLang="zh-CN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SH_LV2-Record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：落地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FAST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流。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SH_LV2-Replay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：重放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FAST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流。</a:t>
            </a:r>
            <a:endParaRPr lang="en-US" altLang="zh-CN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SZ_LV2-Record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：落地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FAST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流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SZ_LV2-Replay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：重放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FAST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流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74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687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500" y="209550"/>
            <a:ext cx="440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行情接入</a:t>
            </a:r>
            <a:r>
              <a:rPr lang="en-US" altLang="zh-CN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网络连接</a:t>
            </a:r>
            <a:endParaRPr lang="zh-CN" altLang="en-US" b="1" dirty="0">
              <a:solidFill>
                <a:schemeClr val="accent6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0500" y="633517"/>
            <a:ext cx="82469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>
                  <a:lumMod val="75000"/>
                </a:schemeClr>
              </a:buClr>
            </a:pP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上交所和深交所的行情数据网络接入方式主要有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种：</a:t>
            </a:r>
            <a:endParaRPr lang="en-US" altLang="zh-CN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局域网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，在交易所指定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IDC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租用机器接收行情数据。</a:t>
            </a:r>
            <a:endParaRPr lang="en-US" altLang="zh-CN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专线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，开通专线直接接收行情数据。</a:t>
            </a:r>
            <a:endParaRPr lang="en-US" altLang="zh-CN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深交所还提供卫星接入的特殊方式。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190500" y="1922235"/>
            <a:ext cx="440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行情接入</a:t>
            </a:r>
            <a:r>
              <a:rPr lang="en-US" altLang="zh-CN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系统连接</a:t>
            </a:r>
            <a:endParaRPr lang="zh-CN" altLang="en-US" b="1" dirty="0">
              <a:solidFill>
                <a:schemeClr val="accent6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190500" y="2328472"/>
            <a:ext cx="82469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>
                  <a:lumMod val="75000"/>
                </a:schemeClr>
              </a:buClr>
            </a:pP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行情系统接入流程：</a:t>
            </a:r>
            <a:endParaRPr lang="en-US" altLang="zh-CN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行情数据系统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=》VDE=》VSS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endParaRPr lang="en-US" altLang="zh-CN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注：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VDE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VSS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需在同一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IDC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VDE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只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允许一个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VSS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连接，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VSS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接入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VDE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需特定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VDE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授权码。</a:t>
            </a:r>
            <a:endParaRPr lang="en-US" altLang="zh-CN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74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500" y="209550"/>
            <a:ext cx="440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接入示图：</a:t>
            </a:r>
            <a:endParaRPr lang="zh-CN" altLang="en-US" b="1" dirty="0">
              <a:solidFill>
                <a:schemeClr val="accent6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767" y="209550"/>
            <a:ext cx="5918034" cy="3963181"/>
          </a:xfrm>
          <a:prstGeom prst="rect">
            <a:avLst/>
          </a:prstGeom>
        </p:spPr>
      </p:pic>
      <p:sp>
        <p:nvSpPr>
          <p:cNvPr id="6" name="TextBox 3"/>
          <p:cNvSpPr txBox="1"/>
          <p:nvPr/>
        </p:nvSpPr>
        <p:spPr>
          <a:xfrm>
            <a:off x="190500" y="724643"/>
            <a:ext cx="26325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>
                  <a:lumMod val="75000"/>
                </a:schemeClr>
              </a:buClr>
            </a:pP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DDS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行情数据发布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服务器</a:t>
            </a:r>
            <a:endParaRPr lang="en-US" altLang="zh-CN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DRS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100" dirty="0"/>
              <a:t> 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行情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数据重建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服务器</a:t>
            </a:r>
            <a:endParaRPr lang="en-US" altLang="zh-CN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VDE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Level-2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数据接口程序 </a:t>
            </a:r>
            <a:r>
              <a:rPr lang="zh-CN" altLang="en-US" sz="1100" dirty="0"/>
              <a:t>	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VSS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100" dirty="0"/>
              <a:t> 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信息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商接入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系统，负责数据转发</a:t>
            </a:r>
            <a:r>
              <a:rPr lang="zh-CN" altLang="en-US" sz="1100" dirty="0"/>
              <a:t>	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endParaRPr lang="zh-CN" altLang="en-US" sz="1100" dirty="0"/>
          </a:p>
          <a:p>
            <a:pPr>
              <a:buClr>
                <a:schemeClr val="accent6">
                  <a:lumMod val="75000"/>
                </a:schemeClr>
              </a:buClr>
            </a:pPr>
            <a:endParaRPr lang="zh-CN" altLang="en-US" sz="1100" dirty="0"/>
          </a:p>
          <a:p>
            <a:pPr>
              <a:buClr>
                <a:schemeClr val="accent6">
                  <a:lumMod val="75000"/>
                </a:schemeClr>
              </a:buClr>
            </a:pPr>
            <a:endParaRPr lang="en-US" altLang="zh-CN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74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500" y="209550"/>
            <a:ext cx="440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zh-CN" alt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协议</a:t>
            </a:r>
            <a:endParaRPr lang="zh-CN" altLang="en-US" b="1" dirty="0">
              <a:solidFill>
                <a:schemeClr val="accent6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190500" y="731901"/>
            <a:ext cx="824691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>
                  <a:lumMod val="75000"/>
                </a:schemeClr>
              </a:buClr>
            </a:pP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上交所：</a:t>
            </a:r>
            <a:endParaRPr lang="en-US" altLang="zh-CN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1.STEP+FAST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上交所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LV1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LV2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都支持流行情，并且会并行生产行情快照文件，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mkdt00.txt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endParaRPr lang="en-US" altLang="zh-CN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深交所：</a:t>
            </a:r>
            <a:endParaRPr lang="en-US" altLang="zh-CN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1.STEP+FAST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2.BINARY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深交所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LV1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LV2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都支持流行情，不支持快照文件。</a:t>
            </a:r>
            <a:endParaRPr lang="en-US" altLang="zh-CN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endParaRPr lang="en-US" altLang="zh-CN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注：</a:t>
            </a:r>
            <a:endParaRPr lang="en-US" altLang="zh-CN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STEP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协议是由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FIX4.4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扩展而来。内容由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TAG=VALUE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组成，明文传输。</a:t>
            </a:r>
            <a:endParaRPr lang="en-US" altLang="zh-CN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FAST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协议是一种类似差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量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压缩协议。在解析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FAST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数据流时，需要使用模版文件，通常是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文件。</a:t>
            </a:r>
            <a:endParaRPr lang="en-US" altLang="zh-CN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BINARY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协议是一种二进制压缩协议。不需要模版文件。</a:t>
            </a:r>
            <a:endParaRPr lang="en-US" altLang="zh-CN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endParaRPr lang="en-US" altLang="zh-CN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业务支持：</a:t>
            </a:r>
            <a:endParaRPr lang="en-US" altLang="zh-CN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我们业务使用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STEP+FAST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协议处理行情数据。</a:t>
            </a:r>
            <a:endParaRPr lang="en-US" altLang="zh-CN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BINARY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目前未完全支持。只针对商业化，临时出了一个版本。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endParaRPr lang="en-US" altLang="zh-CN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endParaRPr lang="en-US" altLang="zh-CN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endParaRPr lang="en-US" altLang="zh-CN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endParaRPr lang="en-US" altLang="zh-CN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endParaRPr lang="en-US" altLang="zh-CN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155" y="209550"/>
            <a:ext cx="2310263" cy="23749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097" y="2770188"/>
            <a:ext cx="2310263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74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500" y="209550"/>
            <a:ext cx="440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FAST/BINARY</a:t>
            </a:r>
            <a:r>
              <a:rPr lang="zh-CN" alt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协议三方解析库</a:t>
            </a:r>
            <a:endParaRPr lang="zh-CN" altLang="en-US" b="1" dirty="0">
              <a:solidFill>
                <a:schemeClr val="accent6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3"/>
          <p:cNvSpPr txBox="1"/>
          <p:nvPr/>
        </p:nvSpPr>
        <p:spPr>
          <a:xfrm>
            <a:off x="190500" y="599583"/>
            <a:ext cx="82469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>
                  <a:lumMod val="75000"/>
                </a:schemeClr>
              </a:buClr>
            </a:pPr>
            <a:r>
              <a:rPr lang="en-US" altLang="zh-CN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FAST</a:t>
            </a:r>
            <a:r>
              <a:rPr lang="zh-CN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三方库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quickfast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11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上交所官方推荐解析库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altLang="zh-CN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Quickfast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优势：</a:t>
            </a:r>
            <a:endParaRPr lang="en-US" altLang="zh-CN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解码清晰，类型严格。</a:t>
            </a:r>
            <a:endParaRPr lang="en-US" altLang="zh-CN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altLang="zh-CN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BINARY</a:t>
            </a:r>
            <a:r>
              <a:rPr lang="zh-CN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三方库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szse_v5_parser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endParaRPr lang="en-US" altLang="zh-CN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szse_v5_parser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优势：</a:t>
            </a:r>
            <a:endParaRPr lang="en-US" altLang="zh-CN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高度模板化，使用便捷。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endParaRPr lang="en-US" altLang="zh-CN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zh-CN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业务支持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自己业务有一套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FAST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协议解析逻辑，支持的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FAST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数据类型有限，不易扩展，维护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费劲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目前转码机已实现</a:t>
            </a:r>
            <a:r>
              <a:rPr lang="en-US" altLang="zh-CN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quickfast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解析上交所和深交所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LV2-FAST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数据流，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LV1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暂未支持。</a:t>
            </a:r>
            <a:endParaRPr lang="en-US" altLang="zh-CN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74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500" y="209550"/>
            <a:ext cx="440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Quickfast</a:t>
            </a:r>
            <a:r>
              <a:rPr lang="zh-CN" alt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解析示例：</a:t>
            </a:r>
            <a:endParaRPr lang="zh-CN" altLang="en-US" b="1" dirty="0">
              <a:solidFill>
                <a:schemeClr val="accent6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65" y="595830"/>
            <a:ext cx="6822921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74669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9986" y="181088"/>
            <a:ext cx="440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szse_v5_parser</a:t>
            </a:r>
            <a:r>
              <a:rPr lang="zh-CN" alt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解析示例</a:t>
            </a:r>
            <a:endParaRPr lang="zh-CN" altLang="en-US" b="1" dirty="0">
              <a:solidFill>
                <a:schemeClr val="accent6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16" y="473324"/>
            <a:ext cx="7611537" cy="129558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30" y="1832798"/>
            <a:ext cx="8221222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74669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500" y="209550"/>
            <a:ext cx="440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行情部署</a:t>
            </a:r>
            <a:endParaRPr lang="en-US" altLang="zh-CN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190499" y="599583"/>
            <a:ext cx="1921329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>
                  <a:lumMod val="75000"/>
                </a:schemeClr>
              </a:buClr>
            </a:pP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静态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文件部署流程图</a:t>
            </a:r>
            <a:endParaRPr lang="en-US" altLang="zh-CN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endParaRPr lang="en-US" altLang="zh-CN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注：</a:t>
            </a:r>
            <a:endParaRPr lang="en-US" altLang="zh-CN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LV2Upload: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上报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LV2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用户数；拉取静态文件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endParaRPr lang="en-US" altLang="zh-CN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altLang="zh-CN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CopyFile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去掉静态文件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日期。</a:t>
            </a:r>
            <a:endParaRPr lang="en-US" altLang="zh-CN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Step2dbf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：深交所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LV1 FAST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流转制成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dbf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endParaRPr lang="en-US" altLang="zh-CN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altLang="zh-CN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WinFileSync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文件同步工具。</a:t>
            </a:r>
            <a:endParaRPr lang="en-US" altLang="zh-CN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829" y="209550"/>
            <a:ext cx="6916058" cy="465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74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500" y="209550"/>
            <a:ext cx="440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行情部署</a:t>
            </a:r>
            <a:endParaRPr lang="en-US" altLang="zh-CN" b="1" dirty="0">
              <a:solidFill>
                <a:schemeClr val="accent6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205014" y="599583"/>
            <a:ext cx="22406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>
                  <a:lumMod val="75000"/>
                </a:schemeClr>
              </a:buClr>
            </a:pP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转码机：</a:t>
            </a:r>
            <a:endParaRPr lang="en-US" altLang="zh-CN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altLang="zh-CN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DataExport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生成板块成分配置及港美股财务数据。</a:t>
            </a:r>
            <a:endParaRPr lang="en-US" altLang="zh-CN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altLang="zh-CN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Cwgb_tool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：抓取通达信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股财务数据。</a:t>
            </a:r>
            <a:endParaRPr lang="en-US" altLang="zh-CN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1783" y="157616"/>
            <a:ext cx="6093001" cy="496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74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7068</TotalTime>
  <Words>565</Words>
  <Application>Microsoft Office PowerPoint</Application>
  <PresentationFormat>自定义</PresentationFormat>
  <Paragraphs>110</Paragraphs>
  <Slides>13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华文细黑</vt:lpstr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apple a</dc:creator>
  <cp:lastModifiedBy>邱新颖</cp:lastModifiedBy>
  <cp:revision>512</cp:revision>
  <dcterms:created xsi:type="dcterms:W3CDTF">2016-10-10T02:46:38Z</dcterms:created>
  <dcterms:modified xsi:type="dcterms:W3CDTF">2017-06-06T09:46:03Z</dcterms:modified>
</cp:coreProperties>
</file>