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handoutMasterIdLst>
    <p:handoutMasterId r:id="rId26"/>
  </p:handoutMasterIdLst>
  <p:sldIdLst>
    <p:sldId id="256" r:id="rId2"/>
    <p:sldId id="259" r:id="rId3"/>
    <p:sldId id="260" r:id="rId4"/>
    <p:sldId id="280" r:id="rId5"/>
    <p:sldId id="281" r:id="rId6"/>
    <p:sldId id="261" r:id="rId7"/>
    <p:sldId id="274" r:id="rId8"/>
    <p:sldId id="257" r:id="rId9"/>
    <p:sldId id="273" r:id="rId10"/>
    <p:sldId id="275" r:id="rId11"/>
    <p:sldId id="258" r:id="rId12"/>
    <p:sldId id="262" r:id="rId13"/>
    <p:sldId id="263" r:id="rId14"/>
    <p:sldId id="264" r:id="rId15"/>
    <p:sldId id="265" r:id="rId16"/>
    <p:sldId id="276" r:id="rId17"/>
    <p:sldId id="277" r:id="rId18"/>
    <p:sldId id="267" r:id="rId19"/>
    <p:sldId id="269" r:id="rId20"/>
    <p:sldId id="279" r:id="rId21"/>
    <p:sldId id="271" r:id="rId22"/>
    <p:sldId id="272" r:id="rId23"/>
    <p:sldId id="282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EEBC5-A1B5-4D0F-BD1D-F324F395EA85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CB8FD-433C-4B19-BBDC-35FE8D5D5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59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6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9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6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01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3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4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7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5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1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8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8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6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5B15A9-D730-471A-8537-E6FD13ED55EF}" type="datetimeFigureOut">
              <a:rPr lang="zh-CN" altLang="en-US" smtClean="0"/>
              <a:t>2015/10/16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4A5-ED3B-47F3-ADDE-6A35432AA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76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ptsast.com/blog/c-sharp/csharpho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d.com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douban.com/subject/4924165/?from=tag" TargetMode="External"/><Relationship Id="rId2" Type="http://schemas.openxmlformats.org/officeDocument/2006/relationships/hyperlink" Target="http://www.edx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zh-cn/library/windows/desktop/bb318664(v=vs.85)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667" y="2218944"/>
            <a:ext cx="7766936" cy="1880660"/>
          </a:xfrm>
        </p:spPr>
        <p:txBody>
          <a:bodyPr anchor="t" anchorCtr="1"/>
          <a:lstStyle/>
          <a:p>
            <a:r>
              <a:rPr lang="en-US" altLang="zh-CN" sz="9600" dirty="0" smtClean="0"/>
              <a:t>C#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4704" y="467493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讲师：刘强胜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许健 魏彤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48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944" y="662580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23344" y="716514"/>
            <a:ext cx="966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变量声明：</a:t>
            </a:r>
            <a:endParaRPr lang="en-US" altLang="zh-CN" dirty="0" smtClean="0"/>
          </a:p>
          <a:p>
            <a:r>
              <a:rPr lang="en-US" altLang="zh-CN" dirty="0" smtClean="0"/>
              <a:t>&lt;type&gt; &lt;name&gt;;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00943" y="185771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 smtClean="0"/>
              <a:t>变量的命名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00943" y="2786711"/>
            <a:ext cx="10375392" cy="3670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变量的第一个字符必须是字母、下划线或者</a:t>
            </a:r>
            <a:r>
              <a:rPr lang="en-US" altLang="zh-CN" dirty="0" smtClean="0"/>
              <a:t>@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后面的字符可以是字母、下划线或者数字。</a:t>
            </a:r>
            <a:endParaRPr lang="en-US" altLang="zh-CN" dirty="0" smtClean="0"/>
          </a:p>
          <a:p>
            <a:r>
              <a:rPr lang="zh-CN" altLang="en-US" dirty="0" smtClean="0"/>
              <a:t>另外不能出现对编译器有特定含义的关键字。</a:t>
            </a:r>
            <a:r>
              <a:rPr lang="en-US" altLang="zh-CN" dirty="0" smtClean="0"/>
              <a:t>C#</a:t>
            </a:r>
            <a:r>
              <a:rPr lang="zh-CN" altLang="en-US" dirty="0" smtClean="0"/>
              <a:t>区分大小写。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Hungarian</a:t>
            </a:r>
            <a:r>
              <a:rPr lang="zh-CN" altLang="en-US" dirty="0" smtClean="0"/>
              <a:t>表示法：在变量名前加上一个小写的前缀，表示其类型。如</a:t>
            </a:r>
            <a:r>
              <a:rPr lang="en-US" altLang="zh-CN" dirty="0" err="1" smtClean="0"/>
              <a:t>iAge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camelCace</a:t>
            </a:r>
            <a:r>
              <a:rPr lang="zh-CN" altLang="en-US" dirty="0"/>
              <a:t>变量</a:t>
            </a:r>
            <a:r>
              <a:rPr lang="zh-CN" altLang="en-US" dirty="0" smtClean="0"/>
              <a:t>名：</a:t>
            </a:r>
            <a:r>
              <a:rPr lang="zh-CN" altLang="en-US" dirty="0" smtClean="0">
                <a:sym typeface="Wingdings" panose="05000000000000000000" pitchFamily="2" charset="2"/>
              </a:rPr>
              <a:t>（第一个单词一小写形式开头）如</a:t>
            </a:r>
            <a:r>
              <a:rPr lang="en-US" altLang="zh-CN" dirty="0" err="1" smtClean="0">
                <a:sym typeface="Wingdings" panose="05000000000000000000" pitchFamily="2" charset="2"/>
              </a:rPr>
              <a:t>firstName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PascalCase</a:t>
            </a:r>
            <a:r>
              <a:rPr lang="zh-CN" altLang="en-US" dirty="0" smtClean="0">
                <a:sym typeface="Wingdings" panose="05000000000000000000" pitchFamily="2" charset="2"/>
              </a:rPr>
              <a:t>变量名：（第一个单词大写形式开头）如</a:t>
            </a:r>
            <a:r>
              <a:rPr lang="en-US" altLang="zh-CN" dirty="0" err="1" smtClean="0">
                <a:sym typeface="Wingdings" panose="05000000000000000000" pitchFamily="2" charset="2"/>
              </a:rPr>
              <a:t>FirstName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6954" y="2717616"/>
            <a:ext cx="9404723" cy="1400530"/>
          </a:xfrm>
        </p:spPr>
        <p:txBody>
          <a:bodyPr anchor="t" anchorCtr="1"/>
          <a:lstStyle/>
          <a:p>
            <a:r>
              <a:rPr lang="zh-CN" altLang="en-US" sz="6000" dirty="0" smtClean="0"/>
              <a:t>数据类型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218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427577"/>
          </a:xfrm>
        </p:spPr>
        <p:txBody>
          <a:bodyPr/>
          <a:lstStyle/>
          <a:p>
            <a:r>
              <a:rPr lang="zh-CN" altLang="en-US" sz="2400" dirty="0"/>
              <a:t>所有</a:t>
            </a:r>
            <a:r>
              <a:rPr lang="zh-CN" altLang="en-US" sz="2400" dirty="0" smtClean="0"/>
              <a:t>应用程序的存储和数据的操作都在内存中执行。</a:t>
            </a:r>
            <a:r>
              <a:rPr lang="en-US" altLang="zh-CN" sz="2400" dirty="0"/>
              <a:t>C #</a:t>
            </a:r>
            <a:r>
              <a:rPr lang="zh-CN" altLang="en-US" sz="2400" dirty="0"/>
              <a:t>支持两种用来</a:t>
            </a:r>
            <a:r>
              <a:rPr lang="zh-CN" altLang="en-US" sz="2400" dirty="0" smtClean="0"/>
              <a:t>表示信息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数据类型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值类型和引用类型。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值类型</a:t>
            </a:r>
            <a:r>
              <a:rPr lang="en-US" altLang="zh-CN" sz="2400" dirty="0"/>
              <a:t>-</a:t>
            </a:r>
            <a:r>
              <a:rPr lang="zh-CN" altLang="en-US" sz="2400" dirty="0" smtClean="0"/>
              <a:t>包含</a:t>
            </a:r>
            <a:r>
              <a:rPr lang="zh-CN" altLang="en-US" sz="2400" dirty="0"/>
              <a:t>了数据存储的实际值。例如，你可能有一个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类型存储值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引用类型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也</a:t>
            </a:r>
            <a:r>
              <a:rPr lang="zh-CN" altLang="en-US" sz="2400" dirty="0"/>
              <a:t>被称为对象</a:t>
            </a:r>
            <a:r>
              <a:rPr lang="zh-CN" altLang="en-US" sz="2400" dirty="0" smtClean="0"/>
              <a:t>。引用类型</a:t>
            </a:r>
            <a:r>
              <a:rPr lang="zh-CN" altLang="en-US" sz="2400" dirty="0"/>
              <a:t>是从类文件中创建</a:t>
            </a:r>
            <a:r>
              <a:rPr lang="zh-CN" altLang="en-US" sz="2400" dirty="0" smtClean="0"/>
              <a:t>的。</a:t>
            </a:r>
            <a:r>
              <a:rPr lang="zh-CN" altLang="en-US" sz="2400" dirty="0"/>
              <a:t>如果你</a:t>
            </a:r>
            <a:r>
              <a:rPr lang="zh-CN" altLang="en-US" sz="2400" dirty="0" smtClean="0"/>
              <a:t>熟悉</a:t>
            </a:r>
            <a:r>
              <a:rPr lang="en-US" altLang="zh-CN" sz="2400" dirty="0" smtClean="0"/>
              <a:t>C/C++</a:t>
            </a:r>
            <a:r>
              <a:rPr lang="zh-CN" altLang="en-US" sz="2400" dirty="0" smtClean="0"/>
              <a:t>的话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你会觉得这和指针很类似，但</a:t>
            </a:r>
            <a:r>
              <a:rPr lang="en-US" altLang="zh-CN" sz="2400" dirty="0" smtClean="0"/>
              <a:t>C </a:t>
            </a:r>
            <a:r>
              <a:rPr lang="en-US" altLang="zh-CN" sz="2400" dirty="0"/>
              <a:t>#</a:t>
            </a:r>
            <a:r>
              <a:rPr lang="zh-CN" altLang="en-US" sz="2400" dirty="0"/>
              <a:t>不需要使用指针。</a:t>
            </a:r>
          </a:p>
        </p:txBody>
      </p:sp>
    </p:spTree>
    <p:extLst>
      <p:ext uri="{BB962C8B-B14F-4D97-AF65-F5344CB8AC3E}">
        <p14:creationId xmlns:p14="http://schemas.microsoft.com/office/powerpoint/2010/main" val="3030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991" y="255770"/>
            <a:ext cx="9404723" cy="1066593"/>
          </a:xfrm>
        </p:spPr>
        <p:txBody>
          <a:bodyPr/>
          <a:lstStyle/>
          <a:p>
            <a:r>
              <a:rPr lang="zh-CN" altLang="en-US" sz="3600" dirty="0" smtClean="0"/>
              <a:t>一</a:t>
            </a:r>
            <a:r>
              <a:rPr lang="en-US" altLang="zh-CN" sz="3600" dirty="0"/>
              <a:t>.</a:t>
            </a:r>
            <a:r>
              <a:rPr lang="zh-CN" altLang="en-US" sz="3600" dirty="0" smtClean="0"/>
              <a:t>预定义的值类型</a:t>
            </a:r>
            <a:endParaRPr lang="zh-CN" altLang="en-US" sz="3600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88470"/>
              </p:ext>
            </p:extLst>
          </p:nvPr>
        </p:nvGraphicFramePr>
        <p:xfrm>
          <a:off x="828991" y="1927273"/>
          <a:ext cx="7731198" cy="397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90"/>
                <a:gridCol w="1540415"/>
                <a:gridCol w="4508693"/>
              </a:tblGrid>
              <a:tr h="4393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大小（字节）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-2^7 ~ 2^7 - 1</a:t>
                      </a:r>
                      <a:endParaRPr lang="zh-CN" altLang="en-US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-2^15 ~</a:t>
                      </a:r>
                      <a:r>
                        <a:rPr lang="en-US" altLang="zh-CN" baseline="0" dirty="0" smtClean="0"/>
                        <a:t> 2^15 – 1</a:t>
                      </a:r>
                      <a:endParaRPr lang="zh-CN" altLang="en-US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-2^31 ~ 2^31 - 1</a:t>
                      </a:r>
                      <a:endParaRPr lang="zh-CN" altLang="en-US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-2^63 ~ 2^63 - 1</a:t>
                      </a:r>
                      <a:endParaRPr lang="zh-CN" altLang="en-US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~ 2^8 - 1</a:t>
                      </a:r>
                      <a:endParaRPr lang="zh-CN" altLang="en-US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~ 2^16 - 1</a:t>
                      </a:r>
                      <a:endParaRPr lang="zh-CN" altLang="en-US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~ 2^32</a:t>
                      </a:r>
                      <a:r>
                        <a:rPr lang="en-US" altLang="zh-CN" baseline="0" dirty="0" smtClean="0"/>
                        <a:t> - 1</a:t>
                      </a:r>
                      <a:endParaRPr lang="zh-CN" altLang="en-US" dirty="0"/>
                    </a:p>
                  </a:txBody>
                  <a:tcPr/>
                </a:tc>
              </a:tr>
              <a:tr h="4534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~ 2^64 - 1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28991" y="1044862"/>
            <a:ext cx="500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1.</a:t>
            </a:r>
            <a:r>
              <a:rPr lang="zh-CN" altLang="en-US" sz="2400" dirty="0" smtClean="0">
                <a:latin typeface="+mn-ea"/>
              </a:rPr>
              <a:t>整型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1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+mj-ea"/>
              </a:rPr>
              <a:t>2.</a:t>
            </a:r>
            <a:r>
              <a:rPr lang="zh-CN" altLang="en-US" sz="2400" dirty="0" smtClean="0">
                <a:latin typeface="+mj-ea"/>
              </a:rPr>
              <a:t>浮点类型</a:t>
            </a:r>
            <a:endParaRPr lang="zh-CN" altLang="en-US" sz="2400" dirty="0">
              <a:latin typeface="+mj-ea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120533"/>
              </p:ext>
            </p:extLst>
          </p:nvPr>
        </p:nvGraphicFramePr>
        <p:xfrm>
          <a:off x="646111" y="1391456"/>
          <a:ext cx="716328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2067951"/>
                <a:gridCol w="1410067"/>
                <a:gridCol w="189584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大小（字符）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位单精度浮点数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±1.5x10^245   ~ ±3.4x10^38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位单精度浮点数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±5.0x10^-324 ~ ±1.7x10^308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6111" y="3042456"/>
            <a:ext cx="885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的精度比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低）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6111" y="3519529"/>
            <a:ext cx="94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3.decimal</a:t>
            </a:r>
            <a:r>
              <a:rPr lang="zh-CN" altLang="en-US" sz="2400" dirty="0" smtClean="0">
                <a:latin typeface="+mj-ea"/>
                <a:ea typeface="+mj-ea"/>
              </a:rPr>
              <a:t>类型</a:t>
            </a:r>
            <a:endParaRPr lang="zh-CN" altLang="en-US" sz="2400" dirty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82443"/>
              </p:ext>
            </p:extLst>
          </p:nvPr>
        </p:nvGraphicFramePr>
        <p:xfrm>
          <a:off x="646111" y="4313003"/>
          <a:ext cx="67218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755648"/>
                <a:gridCol w="1548384"/>
                <a:gridCol w="17922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大小（字符）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</a:t>
                      </a:r>
                      <a:r>
                        <a:rPr lang="zh-CN" altLang="en-US" dirty="0" smtClean="0"/>
                        <a:t>位高精度十进制数表示法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±1.0x10^-28 ~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± 7.9x10^28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684" y="477102"/>
            <a:ext cx="9404723" cy="632370"/>
          </a:xfrm>
        </p:spPr>
        <p:txBody>
          <a:bodyPr/>
          <a:lstStyle/>
          <a:p>
            <a:r>
              <a:rPr lang="en-US" altLang="zh-CN" sz="2400" dirty="0" smtClean="0"/>
              <a:t>4.bool</a:t>
            </a:r>
            <a:r>
              <a:rPr lang="zh-CN" altLang="en-US" sz="2400" dirty="0" smtClean="0"/>
              <a:t>类型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29187"/>
              </p:ext>
            </p:extLst>
          </p:nvPr>
        </p:nvGraphicFramePr>
        <p:xfrm>
          <a:off x="776684" y="1219538"/>
          <a:ext cx="6165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889760"/>
                <a:gridCol w="1024588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err="1" smtClean="0"/>
                        <a:t>ture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6684" y="2071284"/>
            <a:ext cx="830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en-US" altLang="zh-CN" dirty="0" smtClean="0"/>
              <a:t>ool</a:t>
            </a:r>
            <a:r>
              <a:rPr lang="zh-CN" altLang="en-US" dirty="0" smtClean="0"/>
              <a:t>值和整数值不能互相隐式转换）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6684" y="2852049"/>
            <a:ext cx="833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字符类型</a:t>
            </a:r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11164"/>
              </p:ext>
            </p:extLst>
          </p:nvPr>
        </p:nvGraphicFramePr>
        <p:xfrm>
          <a:off x="776684" y="3436431"/>
          <a:ext cx="61334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34241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表示一个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位的</a:t>
                      </a:r>
                      <a:r>
                        <a:rPr lang="en-US" altLang="zh-CN" dirty="0" smtClean="0"/>
                        <a:t>(Unicode)</a:t>
                      </a:r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76684" y="4300828"/>
            <a:ext cx="8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类型的变量是用单引号括起来，如‘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121" y="1007353"/>
            <a:ext cx="9404723" cy="5093643"/>
          </a:xfrm>
        </p:spPr>
        <p:txBody>
          <a:bodyPr/>
          <a:lstStyle/>
          <a:p>
            <a:r>
              <a:rPr lang="en-US" altLang="zh-CN" sz="3200" dirty="0"/>
              <a:t>s</a:t>
            </a:r>
            <a:r>
              <a:rPr lang="en-US" altLang="zh-CN" sz="3200" dirty="0" smtClean="0"/>
              <a:t>tatic void main(string[] </a:t>
            </a:r>
            <a:r>
              <a:rPr lang="en-US" altLang="zh-CN" sz="3200" dirty="0" err="1" smtClean="0"/>
              <a:t>args</a:t>
            </a:r>
            <a:r>
              <a:rPr lang="en-US" altLang="zh-CN" sz="3200" dirty="0" smtClean="0"/>
              <a:t>)</a:t>
            </a:r>
            <a:br>
              <a:rPr lang="en-US" altLang="zh-CN" sz="3200" dirty="0" smtClean="0"/>
            </a:br>
            <a:r>
              <a:rPr lang="en-US" altLang="zh-CN" sz="3200" dirty="0" smtClean="0"/>
              <a:t>{</a:t>
            </a:r>
            <a:br>
              <a:rPr lang="en-US" altLang="zh-CN" sz="3200" dirty="0" smtClean="0"/>
            </a:b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myInt</a:t>
            </a:r>
            <a:r>
              <a:rPr lang="en-US" altLang="zh-CN" sz="3200" dirty="0" smtClean="0"/>
              <a:t> ;</a:t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string </a:t>
            </a:r>
            <a:r>
              <a:rPr lang="en-US" altLang="zh-CN" sz="3200" dirty="0" err="1" smtClean="0"/>
              <a:t>myString</a:t>
            </a:r>
            <a:r>
              <a:rPr lang="en-US" altLang="zh-CN" sz="3200" dirty="0" smtClean="0"/>
              <a:t> ;</a:t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myInt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= 17 ;</a:t>
            </a:r>
            <a:br>
              <a:rPr lang="en-US" altLang="zh-CN" sz="3200" dirty="0" smtClean="0"/>
            </a:b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myString</a:t>
            </a:r>
            <a:r>
              <a:rPr lang="en-US" altLang="zh-CN" sz="3200" dirty="0" smtClean="0"/>
              <a:t> = “\”</a:t>
            </a:r>
            <a:r>
              <a:rPr lang="en-US" altLang="zh-CN" sz="3200" dirty="0" err="1" smtClean="0"/>
              <a:t>myInt</a:t>
            </a:r>
            <a:r>
              <a:rPr lang="en-US" altLang="zh-CN" sz="3200" dirty="0" smtClean="0"/>
              <a:t>\” is” ;</a:t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Console.writeLine</a:t>
            </a:r>
            <a:r>
              <a:rPr lang="en-US" altLang="zh-CN" sz="3200" dirty="0" smtClean="0"/>
              <a:t>(“{0} {1}.” ,</a:t>
            </a:r>
            <a:r>
              <a:rPr lang="en-US" altLang="zh-CN" sz="3200" dirty="0" err="1" smtClean="0"/>
              <a:t>myString</a:t>
            </a:r>
            <a:r>
              <a:rPr lang="en-US" altLang="zh-CN" sz="3200" dirty="0" smtClean="0"/>
              <a:t> ,</a:t>
            </a:r>
            <a:r>
              <a:rPr lang="en-US" altLang="zh-CN" sz="3200" dirty="0" err="1" smtClean="0"/>
              <a:t>myInt</a:t>
            </a:r>
            <a:r>
              <a:rPr lang="en-US" altLang="zh-CN" sz="3200" dirty="0" smtClean="0"/>
              <a:t>) ;</a:t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Console.ReadKey</a:t>
            </a:r>
            <a:r>
              <a:rPr lang="en-US" altLang="zh-CN" sz="3200" dirty="0" smtClean="0"/>
              <a:t>();</a:t>
            </a:r>
            <a:br>
              <a:rPr lang="en-US" altLang="zh-CN" sz="3200" dirty="0" smtClean="0"/>
            </a:b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056026" y="2098623"/>
            <a:ext cx="481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</a:rPr>
              <a:t>“</a:t>
            </a:r>
            <a:r>
              <a:rPr lang="en-US" altLang="zh-CN" sz="2800" dirty="0" err="1">
                <a:solidFill>
                  <a:srgbClr val="FFFF00"/>
                </a:solidFill>
              </a:rPr>
              <a:t>myInt</a:t>
            </a:r>
            <a:r>
              <a:rPr lang="en-US" altLang="zh-CN" sz="2800" dirty="0">
                <a:solidFill>
                  <a:srgbClr val="FFFF00"/>
                </a:solidFill>
              </a:rPr>
              <a:t>” is </a:t>
            </a:r>
            <a:r>
              <a:rPr lang="en-US" altLang="zh-CN" sz="2800" dirty="0" smtClean="0">
                <a:solidFill>
                  <a:srgbClr val="FFFF00"/>
                </a:solidFill>
              </a:rPr>
              <a:t>17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6704"/>
              </p:ext>
            </p:extLst>
          </p:nvPr>
        </p:nvGraphicFramePr>
        <p:xfrm>
          <a:off x="1897086" y="944518"/>
          <a:ext cx="7351844" cy="51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922"/>
                <a:gridCol w="3675922"/>
              </a:tblGrid>
              <a:tr h="42845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转义序列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生产的字符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单引号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双引号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反斜杠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警告（蜂鸣）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退格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换页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换行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回车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水平制表符</a:t>
                      </a:r>
                      <a:endParaRPr lang="zh-CN" altLang="en-US" dirty="0"/>
                    </a:p>
                  </a:txBody>
                  <a:tcPr/>
                </a:tc>
              </a:tr>
              <a:tr h="4284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垂直制表符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55" y="384254"/>
            <a:ext cx="9404723" cy="815250"/>
          </a:xfrm>
        </p:spPr>
        <p:txBody>
          <a:bodyPr/>
          <a:lstStyle/>
          <a:p>
            <a:r>
              <a:rPr lang="en-US" altLang="zh-CN" sz="3600" dirty="0" smtClean="0"/>
              <a:t>String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1455" y="1199504"/>
            <a:ext cx="9790176" cy="5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字符串的定义如：</a:t>
            </a:r>
            <a:r>
              <a:rPr lang="en-US" altLang="zh-CN" dirty="0" smtClean="0"/>
              <a:t>string str1=“Hello ”; </a:t>
            </a:r>
          </a:p>
          <a:p>
            <a:r>
              <a:rPr lang="zh-CN" altLang="en-US" dirty="0" smtClean="0"/>
              <a:t>修改一个字符串，会创建一个新的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对象，考虑下面代码：</a:t>
            </a:r>
            <a:endParaRPr lang="en-US" altLang="zh-CN" dirty="0" smtClean="0"/>
          </a:p>
          <a:p>
            <a:r>
              <a:rPr lang="en-US" altLang="zh-CN" dirty="0" smtClean="0"/>
              <a:t>Using System;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StringExample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string s1 = “ a string ” 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string s2 = s1;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Console.WriteLine</a:t>
            </a:r>
            <a:r>
              <a:rPr lang="en-US" altLang="zh-CN" dirty="0" smtClean="0"/>
              <a:t>(“ s1 is ” + s1 );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Console.WriteLine</a:t>
            </a:r>
            <a:r>
              <a:rPr lang="en-US" altLang="zh-CN" dirty="0" smtClean="0"/>
              <a:t>(“ s2 is ” + s2 );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s1 = “ another string ”;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Console.WriteLine</a:t>
            </a:r>
            <a:r>
              <a:rPr lang="en-US" altLang="zh-CN" dirty="0" smtClean="0"/>
              <a:t>(“ s1 is now ” + s1 );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Console.WriteLine</a:t>
            </a:r>
            <a:r>
              <a:rPr lang="en-US" altLang="zh-CN" dirty="0" smtClean="0"/>
              <a:t>(“ s2 is now ” + s2 );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 0;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dirty="0" smtClean="0"/>
              <a:t>输出结果？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836364" y="3028642"/>
            <a:ext cx="423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s</a:t>
            </a:r>
            <a:r>
              <a:rPr lang="en-US" altLang="zh-CN" dirty="0" smtClean="0">
                <a:solidFill>
                  <a:srgbClr val="FFFF00"/>
                </a:solidFill>
              </a:rPr>
              <a:t>1 is a string 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s</a:t>
            </a:r>
            <a:r>
              <a:rPr lang="en-US" altLang="zh-CN" dirty="0" smtClean="0">
                <a:solidFill>
                  <a:srgbClr val="FFFF00"/>
                </a:solidFill>
              </a:rPr>
              <a:t>2 is a string 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s</a:t>
            </a:r>
            <a:r>
              <a:rPr lang="en-US" altLang="zh-CN" dirty="0" smtClean="0">
                <a:solidFill>
                  <a:srgbClr val="FFFF00"/>
                </a:solidFill>
              </a:rPr>
              <a:t>1 is now another string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s</a:t>
            </a:r>
            <a:r>
              <a:rPr lang="en-US" altLang="zh-CN" dirty="0" smtClean="0">
                <a:solidFill>
                  <a:srgbClr val="FFFF00"/>
                </a:solidFill>
              </a:rPr>
              <a:t>2 is now a string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6206" y="689962"/>
            <a:ext cx="9404723" cy="1400530"/>
          </a:xfrm>
        </p:spPr>
        <p:txBody>
          <a:bodyPr anchor="t" anchorCtr="0"/>
          <a:lstStyle/>
          <a:p>
            <a:r>
              <a:rPr lang="zh-CN" altLang="en-US" sz="3600" dirty="0" smtClean="0"/>
              <a:t>数学运算符                              赋值</a:t>
            </a:r>
            <a:r>
              <a:rPr lang="zh-CN" altLang="en-US" sz="3600" dirty="0"/>
              <a:t>运算符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56927"/>
              </p:ext>
            </p:extLst>
          </p:nvPr>
        </p:nvGraphicFramePr>
        <p:xfrm>
          <a:off x="806206" y="1903887"/>
          <a:ext cx="2446660" cy="35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660"/>
              </a:tblGrid>
              <a:tr h="5970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9708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</a:tr>
              <a:tr h="59708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5970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59708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</a:tr>
              <a:tr h="59708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63904"/>
              </p:ext>
            </p:extLst>
          </p:nvPr>
        </p:nvGraphicFramePr>
        <p:xfrm>
          <a:off x="6953572" y="1903887"/>
          <a:ext cx="2498226" cy="430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226"/>
              </a:tblGrid>
              <a:tr h="6147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</a:tr>
              <a:tr h="614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</a:t>
                      </a:r>
                      <a:r>
                        <a:rPr lang="en-US" altLang="zh-CN" baseline="0" dirty="0" smtClean="0"/>
                        <a:t> b</a:t>
                      </a:r>
                      <a:endParaRPr lang="zh-CN" altLang="en-US" dirty="0"/>
                    </a:p>
                  </a:txBody>
                  <a:tcPr/>
                </a:tc>
              </a:tr>
              <a:tr h="614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+= b</a:t>
                      </a:r>
                      <a:endParaRPr lang="zh-CN" altLang="en-US" dirty="0"/>
                    </a:p>
                  </a:txBody>
                  <a:tcPr/>
                </a:tc>
              </a:tr>
              <a:tr h="614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-= b</a:t>
                      </a:r>
                      <a:endParaRPr lang="zh-CN" altLang="en-US" dirty="0"/>
                    </a:p>
                  </a:txBody>
                  <a:tcPr/>
                </a:tc>
              </a:tr>
              <a:tr h="614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= b</a:t>
                      </a:r>
                      <a:endParaRPr lang="zh-CN" altLang="en-US" dirty="0"/>
                    </a:p>
                  </a:txBody>
                  <a:tcPr/>
                </a:tc>
              </a:tr>
              <a:tr h="614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/= b</a:t>
                      </a:r>
                      <a:endParaRPr lang="zh-CN" altLang="en-US" dirty="0"/>
                    </a:p>
                  </a:txBody>
                  <a:tcPr/>
                </a:tc>
              </a:tr>
              <a:tr h="614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%=</a:t>
                      </a:r>
                      <a:r>
                        <a:rPr lang="en-US" altLang="zh-CN" baseline="0" dirty="0" smtClean="0"/>
                        <a:t> 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1775081"/>
            <a:ext cx="9404723" cy="1400530"/>
          </a:xfrm>
        </p:spPr>
        <p:txBody>
          <a:bodyPr anchor="t" anchorCtr="1"/>
          <a:lstStyle/>
          <a:p>
            <a:r>
              <a:rPr lang="zh-CN" altLang="en-US" sz="7200" dirty="0" smtClean="0"/>
              <a:t>自我介绍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endParaRPr lang="zh-CN" altLang="en-US" sz="7200" dirty="0"/>
          </a:p>
        </p:txBody>
      </p:sp>
      <p:sp>
        <p:nvSpPr>
          <p:cNvPr id="4" name="文本框 3"/>
          <p:cNvSpPr txBox="1"/>
          <p:nvPr/>
        </p:nvSpPr>
        <p:spPr>
          <a:xfrm>
            <a:off x="1270782" y="3063070"/>
            <a:ext cx="9485376" cy="1829738"/>
          </a:xfrm>
          <a:prstGeom prst="rect">
            <a:avLst/>
          </a:prstGeom>
          <a:noFill/>
        </p:spPr>
        <p:txBody>
          <a:bodyPr wrap="square" rtlCol="0" anchor="t" anchorCtr="1">
            <a:noAutofit/>
          </a:bodyPr>
          <a:lstStyle/>
          <a:p>
            <a:r>
              <a:rPr lang="zh-CN" altLang="en-US" dirty="0" smtClean="0"/>
              <a:t>（最好加上自己目前关于这门课的学习进度）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2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运算符的优先级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325985"/>
              </p:ext>
            </p:extLst>
          </p:nvPr>
        </p:nvGraphicFramePr>
        <p:xfrm>
          <a:off x="646111" y="2040112"/>
          <a:ext cx="8947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309"/>
                <a:gridCol w="734484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dirty="0" smtClean="0"/>
                        <a:t>优先级由高到低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++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（用作前缀），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（一元）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*，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+=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-=</a:t>
                      </a:r>
                      <a:r>
                        <a:rPr lang="zh-CN" altLang="en-US" dirty="0" smtClean="0"/>
                        <a:t>，*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/=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%=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++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（用作后缀）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6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93" y="2977596"/>
            <a:ext cx="9404723" cy="1400530"/>
          </a:xfrm>
        </p:spPr>
        <p:txBody>
          <a:bodyPr anchor="t" anchorCtr="1"/>
          <a:lstStyle/>
          <a:p>
            <a:r>
              <a:rPr lang="zh-CN" altLang="en-US" sz="3600" dirty="0" smtClean="0"/>
              <a:t>读程序练习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18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033" y="647590"/>
            <a:ext cx="10776394" cy="6210410"/>
          </a:xfrm>
        </p:spPr>
        <p:txBody>
          <a:bodyPr/>
          <a:lstStyle/>
          <a:p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static void </a:t>
            </a:r>
            <a:r>
              <a:rPr lang="en-US" altLang="zh-CN" sz="2400" dirty="0"/>
              <a:t>Main(</a:t>
            </a:r>
            <a:r>
              <a:rPr lang="en-US" altLang="zh-CN" sz="2400" dirty="0">
                <a:solidFill>
                  <a:srgbClr val="0070C0"/>
                </a:solidFill>
              </a:rPr>
              <a:t>string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   </a:t>
            </a:r>
            <a:r>
              <a:rPr lang="en-US" altLang="zh-CN" sz="2400" dirty="0">
                <a:solidFill>
                  <a:srgbClr val="0070C0"/>
                </a:solidFill>
              </a:rPr>
              <a:t> double </a:t>
            </a:r>
            <a:r>
              <a:rPr lang="en-US" altLang="zh-CN" sz="2400" dirty="0" err="1"/>
              <a:t>firstNum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secondNum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70C0"/>
                </a:solidFill>
              </a:rPr>
              <a:t>string </a:t>
            </a:r>
            <a:r>
              <a:rPr lang="en-US" altLang="zh-CN" sz="2400" dirty="0" err="1"/>
              <a:t>userName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Console</a:t>
            </a:r>
            <a:r>
              <a:rPr lang="en-US" altLang="zh-CN" sz="2400" dirty="0" err="1" smtClean="0"/>
              <a:t>.WriteLine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“Enter your name:”</a:t>
            </a:r>
            <a:r>
              <a:rPr lang="en-US" altLang="zh-CN" sz="2400" dirty="0" smtClean="0">
                <a:solidFill>
                  <a:schemeClr val="tx1"/>
                </a:solidFill>
              </a:rPr>
              <a:t>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userName</a:t>
            </a:r>
            <a:r>
              <a:rPr lang="en-US" altLang="zh-CN" sz="2400" dirty="0"/>
              <a:t> =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Console</a:t>
            </a:r>
            <a:r>
              <a:rPr lang="en-US" altLang="zh-CN" sz="2400" dirty="0" err="1" smtClean="0"/>
              <a:t>.ReadLine</a:t>
            </a:r>
            <a:r>
              <a:rPr lang="en-US" altLang="zh-CN" sz="2400" dirty="0"/>
              <a:t>();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>
                <a:solidFill>
                  <a:srgbClr val="00B050"/>
                </a:solidFill>
              </a:rPr>
              <a:t>Console</a:t>
            </a:r>
            <a:r>
              <a:rPr lang="en-US" altLang="zh-CN" sz="2400" dirty="0" err="1"/>
              <a:t>.WriteLine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"Welcome {0}!" 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userName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>
                <a:solidFill>
                  <a:srgbClr val="00B050"/>
                </a:solidFill>
              </a:rPr>
              <a:t>Console</a:t>
            </a:r>
            <a:r>
              <a:rPr lang="en-US" altLang="zh-CN" sz="2400" dirty="0" err="1"/>
              <a:t>.WriteLine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"Now </a:t>
            </a: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give me a number:"</a:t>
            </a:r>
            <a:r>
              <a:rPr lang="en-US" altLang="zh-CN" sz="2400" dirty="0" smtClean="0"/>
              <a:t>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firstNum</a:t>
            </a:r>
            <a:r>
              <a:rPr lang="en-US" altLang="zh-CN" sz="2400" dirty="0"/>
              <a:t> =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Convert</a:t>
            </a:r>
            <a:r>
              <a:rPr lang="en-US" altLang="zh-CN" sz="2400" dirty="0" err="1" smtClean="0"/>
              <a:t>.ToDouble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Console</a:t>
            </a:r>
            <a:r>
              <a:rPr lang="en-US" altLang="zh-CN" sz="2400" dirty="0" err="1" smtClean="0"/>
              <a:t>.ReadLine</a:t>
            </a:r>
            <a:r>
              <a:rPr lang="en-US" altLang="zh-CN" sz="2400" dirty="0"/>
              <a:t>());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>
                <a:solidFill>
                  <a:srgbClr val="00B050"/>
                </a:solidFill>
              </a:rPr>
              <a:t>Console</a:t>
            </a:r>
            <a:r>
              <a:rPr lang="en-US" altLang="zh-CN" sz="2400" dirty="0" err="1"/>
              <a:t>.WriteLine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"Now give me another number:"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secondNum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rgbClr val="00B050"/>
                </a:solidFill>
              </a:rPr>
              <a:t>Convert</a:t>
            </a:r>
            <a:r>
              <a:rPr lang="en-US" altLang="zh-CN" sz="2400" dirty="0" err="1"/>
              <a:t>.ToDouble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Console.ReadLine</a:t>
            </a:r>
            <a:r>
              <a:rPr lang="en-US" altLang="zh-CN" sz="2400" dirty="0"/>
              <a:t>());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>
                <a:solidFill>
                  <a:srgbClr val="00B050"/>
                </a:solidFill>
              </a:rPr>
              <a:t>Console</a:t>
            </a:r>
            <a:r>
              <a:rPr lang="en-US" altLang="zh-CN" sz="2400" dirty="0" err="1"/>
              <a:t>.WriteLine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"The sum of {0} and {1} is {2}."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firstNum</a:t>
            </a:r>
            <a:r>
              <a:rPr lang="en-US" altLang="zh-CN" sz="2400" dirty="0"/>
              <a:t> ,   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secondNum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firstNum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secondNum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>
                <a:solidFill>
                  <a:srgbClr val="00B050"/>
                </a:solidFill>
              </a:rPr>
              <a:t>Console</a:t>
            </a:r>
            <a:r>
              <a:rPr lang="en-US" altLang="zh-CN" sz="2400" dirty="0" err="1"/>
              <a:t>.ReadKey</a:t>
            </a:r>
            <a:r>
              <a:rPr lang="en-US" altLang="zh-CN" sz="2400" dirty="0"/>
              <a:t>();</a:t>
            </a:r>
            <a:br>
              <a:rPr lang="en-US" altLang="zh-CN" sz="2400" dirty="0"/>
            </a:br>
            <a:r>
              <a:rPr lang="zh-CN" altLang="en-US" sz="2400" dirty="0"/>
              <a:t>        </a:t>
            </a:r>
            <a:r>
              <a:rPr lang="en-US" altLang="zh-CN" sz="2400" dirty="0"/>
              <a:t>}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0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869" y="0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err="1" smtClean="0"/>
              <a:t>Winform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9" y="700265"/>
            <a:ext cx="9775064" cy="5983870"/>
          </a:xfrm>
        </p:spPr>
      </p:pic>
    </p:spTree>
    <p:extLst>
      <p:ext uri="{BB962C8B-B14F-4D97-AF65-F5344CB8AC3E}">
        <p14:creationId xmlns:p14="http://schemas.microsoft.com/office/powerpoint/2010/main" val="1195491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778395"/>
            <a:ext cx="9404723" cy="1400530"/>
          </a:xfrm>
        </p:spPr>
        <p:txBody>
          <a:bodyPr/>
          <a:lstStyle/>
          <a:p>
            <a:r>
              <a:rPr lang="zh-CN" altLang="en-US" sz="3600" dirty="0"/>
              <a:t>作业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6111" y="1964499"/>
            <a:ext cx="10553076" cy="40079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编写一个控制台应用程序，要求输入学生的学号姓名年龄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用合适</a:t>
            </a:r>
            <a:r>
              <a:rPr lang="zh-CN" altLang="en-US" smtClean="0"/>
              <a:t>的变量类型储存</a:t>
            </a:r>
            <a:r>
              <a:rPr lang="zh-CN" altLang="en-US" dirty="0" smtClean="0"/>
              <a:t>他们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并输出。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提高题</a:t>
            </a:r>
            <a:r>
              <a:rPr lang="en-US" altLang="zh-CN" dirty="0" smtClean="0"/>
              <a:t>)</a:t>
            </a:r>
            <a:r>
              <a:rPr lang="zh-CN" altLang="en-US" dirty="0" smtClean="0"/>
              <a:t>写一个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功能随意</a:t>
            </a:r>
            <a:r>
              <a:rPr lang="en-US" altLang="zh-CN" dirty="0" smtClean="0"/>
              <a:t>. </a:t>
            </a:r>
            <a:r>
              <a:rPr lang="zh-CN" altLang="en-US" dirty="0"/>
              <a:t>做</a:t>
            </a:r>
            <a:r>
              <a:rPr lang="zh-CN" altLang="en-US" dirty="0" smtClean="0"/>
              <a:t>完私戳我们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661202"/>
            <a:ext cx="27527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r>
              <a:rPr lang="zh-CN" altLang="en-US" dirty="0" smtClean="0"/>
              <a:t>关于作业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2376476"/>
            <a:ext cx="8946541" cy="2336202"/>
          </a:xfrm>
        </p:spPr>
        <p:txBody>
          <a:bodyPr/>
          <a:lstStyle/>
          <a:p>
            <a:r>
              <a:rPr kumimoji="1" lang="en-US" altLang="zh-CN" sz="2400" dirty="0">
                <a:latin typeface="+mn-lt"/>
                <a:hlinkClick r:id="rId2"/>
              </a:rPr>
              <a:t>http://</a:t>
            </a:r>
            <a:r>
              <a:rPr kumimoji="1" lang="en-US" altLang="zh-CN" sz="2400" dirty="0" smtClean="0">
                <a:latin typeface="+mn-lt"/>
                <a:hlinkClick r:id="rId2"/>
              </a:rPr>
              <a:t>www.nuptsast.com/blog/c-sharp/csharphomework</a:t>
            </a:r>
            <a:endParaRPr kumimoji="1" lang="en-US" altLang="zh-CN" sz="2400" dirty="0" smtClean="0">
              <a:latin typeface="+mn-lt"/>
            </a:endParaRPr>
          </a:p>
          <a:p>
            <a:r>
              <a:rPr lang="zh-CN" altLang="en-US" sz="2400" dirty="0" smtClean="0"/>
              <a:t>作业不要应付了事，要自己完成，有不会的可以问同学、讲师等，不能提交的作业我们会在课上检查（比如预习看书之类的）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50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可以做什么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0" y="1152983"/>
            <a:ext cx="8886422" cy="5243848"/>
          </a:xfrm>
        </p:spPr>
      </p:pic>
    </p:spTree>
    <p:extLst>
      <p:ext uri="{BB962C8B-B14F-4D97-AF65-F5344CB8AC3E}">
        <p14:creationId xmlns:p14="http://schemas.microsoft.com/office/powerpoint/2010/main" val="119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可以做什么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http://stackoverflow.com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http://www.jd.com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Visual Studio </a:t>
            </a:r>
            <a:endParaRPr lang="en-US" altLang="zh-CN" dirty="0"/>
          </a:p>
          <a:p>
            <a:r>
              <a:rPr lang="en-US" altLang="zh-CN" dirty="0" smtClean="0"/>
              <a:t>Unity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50" y="236949"/>
            <a:ext cx="5808372" cy="32325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" y="3669216"/>
            <a:ext cx="5705341" cy="29136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3685315"/>
            <a:ext cx="5447763" cy="30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7608"/>
          </a:xfrm>
        </p:spPr>
        <p:txBody>
          <a:bodyPr/>
          <a:lstStyle/>
          <a:p>
            <a:r>
              <a:rPr lang="zh-CN" altLang="en-US" sz="3600" dirty="0" smtClean="0"/>
              <a:t>学习工具：</a:t>
            </a:r>
            <a:r>
              <a:rPr lang="en-US" altLang="zh-CN" sz="3600" b="1" dirty="0"/>
              <a:t>Visual </a:t>
            </a:r>
            <a:r>
              <a:rPr lang="en-US" altLang="zh-CN" sz="3600" b="1" dirty="0" smtClean="0"/>
              <a:t>Studio</a:t>
            </a:r>
            <a:r>
              <a:rPr lang="zh-CN" altLang="en-US" sz="3600" b="1" dirty="0" smtClean="0"/>
              <a:t>（</a:t>
            </a:r>
            <a:r>
              <a:rPr lang="en-US" altLang="zh-CN" sz="3600" dirty="0"/>
              <a:t>https://www.visualstudio.com/</a:t>
            </a:r>
            <a:r>
              <a:rPr lang="zh-CN" altLang="en-US" sz="3600" b="1" dirty="0" smtClean="0"/>
              <a:t>）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646111" y="1730326"/>
            <a:ext cx="10241280" cy="35731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 smtClean="0"/>
              <a:t>视频推荐：</a:t>
            </a:r>
            <a:r>
              <a:rPr lang="en-US" altLang="zh-CN" sz="2800" dirty="0"/>
              <a:t>http://</a:t>
            </a:r>
            <a:r>
              <a:rPr lang="en-US" altLang="zh-CN" sz="2800" dirty="0" smtClean="0"/>
              <a:t>www.microsoftvirtualacademy.com/www.edx.com</a:t>
            </a:r>
          </a:p>
          <a:p>
            <a:r>
              <a:rPr lang="en-US" altLang="zh-CN" sz="2800" dirty="0" smtClean="0">
                <a:hlinkClick r:id="rId2"/>
              </a:rPr>
              <a:t>www.edx.org</a:t>
            </a:r>
            <a:endParaRPr lang="en-US" altLang="zh-CN" sz="2800" dirty="0" smtClean="0"/>
          </a:p>
          <a:p>
            <a:r>
              <a:rPr lang="zh-CN" altLang="en-US" sz="2800" dirty="0"/>
              <a:t>传智播客</a:t>
            </a:r>
            <a:endParaRPr lang="en-US" altLang="zh-CN" sz="2800" dirty="0" smtClean="0"/>
          </a:p>
          <a:p>
            <a:r>
              <a:rPr lang="zh-CN" altLang="en-US" sz="2800" dirty="0" smtClean="0"/>
              <a:t>书本推荐：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入门经典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Head First C#</a:t>
            </a:r>
            <a:endParaRPr lang="en-US" altLang="zh-CN" sz="2800" dirty="0"/>
          </a:p>
          <a:p>
            <a:r>
              <a:rPr lang="en-US" altLang="zh-CN" sz="2800" dirty="0" smtClean="0"/>
              <a:t>                  C#</a:t>
            </a:r>
            <a:r>
              <a:rPr lang="zh-CN" altLang="en-US" sz="2800" dirty="0" smtClean="0"/>
              <a:t>高级编程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C#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.NET 4</a:t>
            </a:r>
            <a:r>
              <a:rPr lang="zh-CN" altLang="en-US" sz="2800" dirty="0" smtClean="0"/>
              <a:t>高级程序设计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       CLR via C#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</a:t>
            </a:r>
            <a:endParaRPr lang="en-US" altLang="zh-CN" sz="2800" dirty="0"/>
          </a:p>
          <a:p>
            <a:r>
              <a:rPr lang="en-US" altLang="zh-CN" sz="3600" dirty="0" smtClean="0">
                <a:hlinkClick r:id="rId3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900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9016" y="3105977"/>
            <a:ext cx="9404723" cy="1400530"/>
          </a:xfrm>
        </p:spPr>
        <p:txBody>
          <a:bodyPr/>
          <a:lstStyle/>
          <a:p>
            <a:r>
              <a:rPr lang="en-US" altLang="zh-CN" sz="4400" dirty="0" smtClean="0">
                <a:latin typeface="+mj-ea"/>
              </a:rPr>
              <a:t>VS</a:t>
            </a:r>
            <a:r>
              <a:rPr lang="zh-CN" altLang="en-US" sz="4400" dirty="0" smtClean="0">
                <a:latin typeface="+mj-ea"/>
              </a:rPr>
              <a:t>的使用</a:t>
            </a:r>
            <a:endParaRPr lang="zh-CN" altLang="en-US" sz="4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35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9158" y="629785"/>
            <a:ext cx="9601196" cy="6001643"/>
          </a:xfrm>
        </p:spPr>
        <p:txBody>
          <a:bodyPr>
            <a:spAutoFit/>
          </a:bodyPr>
          <a:lstStyle/>
          <a:p>
            <a:r>
              <a:rPr lang="en-US" altLang="zh-CN" sz="3200" b="1" dirty="0">
                <a:latin typeface="+mn-lt"/>
              </a:rPr>
              <a:t>C#1999</a:t>
            </a:r>
            <a:r>
              <a:rPr lang="zh-CN" altLang="en-US" sz="3200" b="1" dirty="0">
                <a:latin typeface="+mn-lt"/>
              </a:rPr>
              <a:t>在微软诞生</a:t>
            </a:r>
            <a:r>
              <a:rPr lang="en-US" altLang="zh-CN" sz="3200" b="1" dirty="0">
                <a:latin typeface="+mn-lt"/>
              </a:rPr>
              <a:t> </a:t>
            </a:r>
            <a:r>
              <a:rPr lang="zh-CN" altLang="en-US" sz="3200" b="1" dirty="0">
                <a:latin typeface="+mn-lt"/>
              </a:rPr>
              <a:t>。原名</a:t>
            </a:r>
            <a:r>
              <a:rPr lang="en-US" altLang="zh-CN" sz="3200" b="1" dirty="0" smtClean="0">
                <a:latin typeface="+mn-lt"/>
              </a:rPr>
              <a:t>COOL</a:t>
            </a:r>
            <a:r>
              <a:rPr lang="zh-CN" altLang="en-US" sz="3200" b="1" dirty="0" smtClean="0">
                <a:latin typeface="+mn-lt"/>
              </a:rPr>
              <a:t>（</a:t>
            </a:r>
            <a:r>
              <a:rPr lang="en-US" altLang="zh-CN" sz="3200" b="1" dirty="0" smtClean="0">
                <a:latin typeface="+mn-lt"/>
              </a:rPr>
              <a:t>C-like </a:t>
            </a:r>
            <a:r>
              <a:rPr lang="en-US" altLang="zh-CN" sz="3200" b="1" dirty="0">
                <a:latin typeface="+mn-lt"/>
              </a:rPr>
              <a:t>Object-Oriented </a:t>
            </a:r>
            <a:r>
              <a:rPr lang="en-US" altLang="zh-CN" sz="3200" b="1" dirty="0" smtClean="0">
                <a:latin typeface="+mn-lt"/>
              </a:rPr>
              <a:t>Language</a:t>
            </a:r>
            <a:r>
              <a:rPr lang="zh-CN" altLang="en-US" sz="3200" b="1" dirty="0" smtClean="0">
                <a:latin typeface="+mn-lt"/>
              </a:rPr>
              <a:t>），</a:t>
            </a:r>
            <a:r>
              <a:rPr lang="zh-CN" altLang="en-US" sz="3200" b="1" dirty="0">
                <a:latin typeface="+mn-lt"/>
              </a:rPr>
              <a:t>但后来改为</a:t>
            </a:r>
            <a:r>
              <a:rPr lang="en-US" altLang="zh-CN" sz="3200" b="1" dirty="0">
                <a:latin typeface="+mn-lt"/>
              </a:rPr>
              <a:t>C #</a:t>
            </a:r>
            <a:r>
              <a:rPr lang="zh-CN" altLang="en-US" sz="3200" b="1" dirty="0">
                <a:latin typeface="+mn-lt"/>
              </a:rPr>
              <a:t>（发音为</a:t>
            </a:r>
            <a:r>
              <a:rPr lang="en-US" altLang="zh-CN" sz="3200" b="1" dirty="0">
                <a:latin typeface="+mn-lt"/>
              </a:rPr>
              <a:t>C sharp</a:t>
            </a:r>
            <a:r>
              <a:rPr lang="zh-CN" altLang="en-US" sz="3200" b="1" dirty="0">
                <a:latin typeface="+mn-lt"/>
              </a:rPr>
              <a:t>）。</a:t>
            </a:r>
            <a:r>
              <a:rPr lang="en-US" altLang="zh-CN" sz="3200" b="1" dirty="0">
                <a:latin typeface="+mn-lt"/>
              </a:rPr>
              <a:t>C#</a:t>
            </a:r>
            <a:r>
              <a:rPr lang="zh-CN" altLang="en-US" sz="3200" b="1" dirty="0">
                <a:latin typeface="+mn-lt"/>
              </a:rPr>
              <a:t>由微软公司研究员</a:t>
            </a:r>
            <a:r>
              <a:rPr lang="en-US" altLang="zh-CN" sz="3200" b="1" dirty="0">
                <a:latin typeface="+mn-lt"/>
              </a:rPr>
              <a:t>Anders Hejlsberg</a:t>
            </a:r>
            <a:r>
              <a:rPr lang="zh-CN" altLang="en-US" sz="3200" b="1" dirty="0">
                <a:latin typeface="+mn-lt"/>
              </a:rPr>
              <a:t>发明。</a:t>
            </a:r>
            <a:r>
              <a:rPr lang="en-US" altLang="zh-CN" sz="3200" b="1" dirty="0">
                <a:latin typeface="+mn-lt"/>
              </a:rPr>
              <a:t>C#</a:t>
            </a:r>
            <a:r>
              <a:rPr lang="zh-CN" altLang="en-US" sz="3200" b="1" dirty="0">
                <a:latin typeface="+mn-lt"/>
              </a:rPr>
              <a:t>是强类型化的，面向对象的，面向组件的，并采用统一的类型系统</a:t>
            </a:r>
            <a:r>
              <a:rPr lang="zh-CN" altLang="en-US" sz="3200" b="1" dirty="0" smtClean="0">
                <a:latin typeface="+mn-lt"/>
              </a:rPr>
              <a:t>。</a:t>
            </a:r>
            <a:r>
              <a:rPr lang="en-US" altLang="zh-CN" sz="3200" dirty="0"/>
              <a:t>. C#</a:t>
            </a:r>
            <a:r>
              <a:rPr lang="zh-CN" altLang="en-US" sz="3200" dirty="0"/>
              <a:t>不像</a:t>
            </a:r>
            <a:r>
              <a:rPr lang="en-US" altLang="zh-CN" sz="3200" dirty="0"/>
              <a:t>C</a:t>
            </a:r>
            <a:r>
              <a:rPr lang="zh-CN" altLang="en-US" sz="3200" dirty="0"/>
              <a:t>或</a:t>
            </a:r>
            <a:r>
              <a:rPr lang="en-US" altLang="zh-CN" sz="3200" dirty="0"/>
              <a:t>C++</a:t>
            </a:r>
            <a:r>
              <a:rPr lang="zh-CN" altLang="en-US" sz="3200" dirty="0"/>
              <a:t>需要自己进行内存管理</a:t>
            </a:r>
            <a:r>
              <a:rPr lang="en-US" altLang="zh-CN" sz="3200" dirty="0"/>
              <a:t>,  </a:t>
            </a:r>
            <a:r>
              <a:rPr lang="zh-CN" altLang="en-US" sz="3200" dirty="0"/>
              <a:t>而是采用了托管代码这一</a:t>
            </a:r>
            <a:r>
              <a:rPr lang="zh-CN" altLang="en-US" sz="3200" dirty="0" smtClean="0"/>
              <a:t>方式</a:t>
            </a:r>
            <a:r>
              <a:rPr lang="en-US" altLang="zh-CN" sz="3200" dirty="0" smtClean="0"/>
              <a:t>. </a:t>
            </a:r>
            <a:r>
              <a:rPr lang="zh-CN" altLang="en-US" sz="3200" dirty="0" smtClean="0"/>
              <a:t>关于</a:t>
            </a:r>
            <a:r>
              <a:rPr lang="zh-CN" altLang="en-US" sz="3200" dirty="0"/>
              <a:t>托管代码请看</a:t>
            </a:r>
            <a:r>
              <a:rPr lang="en-US" altLang="zh-CN" sz="3200" dirty="0">
                <a:hlinkClick r:id="rId2"/>
              </a:rPr>
              <a:t>https://msdn.microsoft.com/zh-cn/library/windows/desktop/bb318664(v=vs.85).</a:t>
            </a:r>
            <a:r>
              <a:rPr lang="en-US" altLang="zh-CN" sz="3200" dirty="0" smtClean="0">
                <a:hlinkClick r:id="rId2"/>
              </a:rPr>
              <a:t>aspx</a:t>
            </a:r>
            <a:r>
              <a:rPr lang="en-US" altLang="zh-CN" sz="3200" b="1" dirty="0" smtClean="0">
                <a:latin typeface="+mn-lt"/>
              </a:rPr>
              <a:t>C </a:t>
            </a:r>
            <a:r>
              <a:rPr lang="en-US" altLang="zh-CN" sz="3200" b="1" dirty="0">
                <a:latin typeface="+mn-lt"/>
              </a:rPr>
              <a:t>#</a:t>
            </a:r>
            <a:r>
              <a:rPr lang="zh-CN" altLang="en-US" sz="3200" b="1" dirty="0">
                <a:latin typeface="+mn-lt"/>
              </a:rPr>
              <a:t>使用垃圾收集机制来释放内存和资源，不再是在应用程序代码中引用，有助于防止内存泄漏。</a:t>
            </a:r>
          </a:p>
        </p:txBody>
      </p:sp>
    </p:spTree>
    <p:extLst>
      <p:ext uri="{BB962C8B-B14F-4D97-AF65-F5344CB8AC3E}">
        <p14:creationId xmlns:p14="http://schemas.microsoft.com/office/powerpoint/2010/main" val="42594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866" y="1891775"/>
            <a:ext cx="8917614" cy="4658927"/>
          </a:xfrm>
        </p:spPr>
        <p:txBody>
          <a:bodyPr/>
          <a:lstStyle/>
          <a:p>
            <a:r>
              <a:rPr lang="en-US" altLang="zh-CN" sz="3200" dirty="0" smtClean="0"/>
              <a:t>....................</a:t>
            </a:r>
            <a:br>
              <a:rPr lang="en-US" altLang="zh-CN" sz="3200" dirty="0" smtClean="0"/>
            </a:br>
            <a:r>
              <a:rPr lang="en-US" altLang="zh-CN" sz="3200" dirty="0" smtClean="0"/>
              <a:t>static  void main(string[] </a:t>
            </a:r>
            <a:r>
              <a:rPr lang="en-US" altLang="zh-CN" sz="3200" dirty="0" err="1" smtClean="0"/>
              <a:t>args</a:t>
            </a:r>
            <a:r>
              <a:rPr lang="en-US" altLang="zh-CN" sz="3200" dirty="0" smtClean="0"/>
              <a:t>)</a:t>
            </a:r>
            <a:br>
              <a:rPr lang="en-US" altLang="zh-CN" sz="3200" dirty="0" smtClean="0"/>
            </a:br>
            <a:r>
              <a:rPr lang="en-US" altLang="zh-CN" sz="3200" dirty="0" smtClean="0"/>
              <a:t>{</a:t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Console.WriteLine</a:t>
            </a:r>
            <a:r>
              <a:rPr lang="en-US" altLang="zh-CN" sz="3200" dirty="0" smtClean="0"/>
              <a:t>(“Hello!”);</a:t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Consloe.ReadKey</a:t>
            </a:r>
            <a:r>
              <a:rPr lang="en-US" altLang="zh-CN" sz="3200" dirty="0" smtClean="0"/>
              <a:t>();</a:t>
            </a:r>
            <a:br>
              <a:rPr lang="en-US" altLang="zh-CN" sz="3200" dirty="0" smtClean="0"/>
            </a:br>
            <a:r>
              <a:rPr lang="en-US" altLang="zh-CN" sz="3200" dirty="0" smtClean="0"/>
              <a:t>}</a:t>
            </a:r>
            <a:br>
              <a:rPr lang="en-US" altLang="zh-CN" sz="3200" dirty="0" smtClean="0"/>
            </a:br>
            <a:r>
              <a:rPr lang="en-US" altLang="zh-CN" sz="3200" dirty="0" smtClean="0"/>
              <a:t>…………….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20866" y="1109272"/>
            <a:ext cx="822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考虑下面这一段代码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13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868</TotalTime>
  <Words>929</Words>
  <Application>Microsoft Office PowerPoint</Application>
  <PresentationFormat>宽屏</PresentationFormat>
  <Paragraphs>190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Century Gothic</vt:lpstr>
      <vt:lpstr>Wingdings</vt:lpstr>
      <vt:lpstr>Wingdings 3</vt:lpstr>
      <vt:lpstr>离子</vt:lpstr>
      <vt:lpstr>C#</vt:lpstr>
      <vt:lpstr>自我介绍 </vt:lpstr>
      <vt:lpstr>关于作业</vt:lpstr>
      <vt:lpstr>C#可以做什么</vt:lpstr>
      <vt:lpstr>C#可以做什么</vt:lpstr>
      <vt:lpstr>学习工具：Visual Studio（https://www.visualstudio.com/）</vt:lpstr>
      <vt:lpstr>VS的使用</vt:lpstr>
      <vt:lpstr>PowerPoint 演示文稿</vt:lpstr>
      <vt:lpstr>.................... static  void main(string[] args) {   Console.WriteLine(“Hello!”);   Consloe.ReadKey(); } …………….</vt:lpstr>
      <vt:lpstr>变量</vt:lpstr>
      <vt:lpstr>数据类型</vt:lpstr>
      <vt:lpstr>所有应用程序的存储和数据的操作都在内存中执行。C #支持两种用来表示信息的数据类型-值类型和引用类型。  值类型-包含了数据存储的实际值。例如，你可能有一个int类型存储值3。  引用类型-也被称为对象。引用类型是从类文件中创建的。如果你熟悉C/C++的话，你会觉得这和指针很类似，但C #不需要使用指针。</vt:lpstr>
      <vt:lpstr>一.预定义的值类型</vt:lpstr>
      <vt:lpstr>2.浮点类型</vt:lpstr>
      <vt:lpstr>4.bool类型</vt:lpstr>
      <vt:lpstr>static void main(string[] args) {   int myInt ;   string myString ;   myInt = 17 ;   myString = “\”myInt\” is” ;   Console.writeLine(“{0} {1}.” ,myString ,myInt) ;   Console.ReadKey(); }</vt:lpstr>
      <vt:lpstr>PowerPoint 演示文稿</vt:lpstr>
      <vt:lpstr>String类型</vt:lpstr>
      <vt:lpstr>数学运算符                              赋值运算符 </vt:lpstr>
      <vt:lpstr>运算符的优先级</vt:lpstr>
      <vt:lpstr>读程序练习</vt:lpstr>
      <vt:lpstr> static void Main(string[] args)         {             double firstNum, secondNum;             string userName;             Console.WriteLine(“Enter your name:”);             userName = Console.ReadLine();             Console.WriteLine("Welcome {0}!" , userName);             Console.WriteLine("Now give me a number:");             firstNum = Convert.ToDouble(Console.ReadLine());             Console.WriteLine("Now give me another number:");             secondNum = Convert.ToDouble(Console.ReadLine());             Console.WriteLine("The sum of {0} and {1} is {2}.", firstNum ,      secondNum , firstNum + secondNum);             Console.ReadKey();         }</vt:lpstr>
      <vt:lpstr>Winform简介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wei</dc:creator>
  <cp:lastModifiedBy>inuyasha</cp:lastModifiedBy>
  <cp:revision>63</cp:revision>
  <dcterms:created xsi:type="dcterms:W3CDTF">2015-10-12T06:08:06Z</dcterms:created>
  <dcterms:modified xsi:type="dcterms:W3CDTF">2015-10-16T07:12:13Z</dcterms:modified>
</cp:coreProperties>
</file>