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5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Truth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m/d/yyyy</c:formatCode>
                <c:ptCount val="5"/>
                <c:pt idx="0">
                  <c:v>43593</c:v>
                </c:pt>
                <c:pt idx="1">
                  <c:v>43594</c:v>
                </c:pt>
                <c:pt idx="2">
                  <c:v>43595</c:v>
                </c:pt>
                <c:pt idx="3">
                  <c:v>43598</c:v>
                </c:pt>
                <c:pt idx="4">
                  <c:v>43599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121.540001</c:v>
                </c:pt>
                <c:pt idx="1">
                  <c:v>120.959999</c:v>
                </c:pt>
                <c:pt idx="2">
                  <c:v>121.410004</c:v>
                </c:pt>
                <c:pt idx="3">
                  <c:v>122.629997</c:v>
                </c:pt>
                <c:pt idx="4">
                  <c:v>122.599998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4B-464A-B46F-597B8D1DFF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m/d/yyyy</c:formatCode>
                <c:ptCount val="5"/>
                <c:pt idx="0">
                  <c:v>43593</c:v>
                </c:pt>
                <c:pt idx="1">
                  <c:v>43594</c:v>
                </c:pt>
                <c:pt idx="2">
                  <c:v>43595</c:v>
                </c:pt>
                <c:pt idx="3">
                  <c:v>43598</c:v>
                </c:pt>
                <c:pt idx="4">
                  <c:v>43599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121.76718</c:v>
                </c:pt>
                <c:pt idx="1">
                  <c:v>120.864914</c:v>
                </c:pt>
                <c:pt idx="2">
                  <c:v>121.322525</c:v>
                </c:pt>
                <c:pt idx="3">
                  <c:v>121.15658000000001</c:v>
                </c:pt>
                <c:pt idx="4">
                  <c:v>122.75632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4B-464A-B46F-597B8D1DF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932744"/>
        <c:axId val="71936680"/>
      </c:scatterChart>
      <c:valAx>
        <c:axId val="71932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36680"/>
        <c:crosses val="autoZero"/>
        <c:crossBetween val="midCat"/>
      </c:valAx>
      <c:valAx>
        <c:axId val="7193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32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Truth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m/d/yyyy</c:formatCode>
                <c:ptCount val="5"/>
                <c:pt idx="0">
                  <c:v>43593</c:v>
                </c:pt>
                <c:pt idx="1">
                  <c:v>43594</c:v>
                </c:pt>
                <c:pt idx="2">
                  <c:v>43595</c:v>
                </c:pt>
                <c:pt idx="3">
                  <c:v>43598</c:v>
                </c:pt>
                <c:pt idx="4">
                  <c:v>43599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120.910004</c:v>
                </c:pt>
                <c:pt idx="1">
                  <c:v>121.199997</c:v>
                </c:pt>
                <c:pt idx="2">
                  <c:v>121.43</c:v>
                </c:pt>
                <c:pt idx="3">
                  <c:v>122.66999800000001</c:v>
                </c:pt>
                <c:pt idx="4">
                  <c:v>122.459999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24-42B8-928D-F9FA556A87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Preditction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m/d/yyyy</c:formatCode>
                <c:ptCount val="5"/>
                <c:pt idx="0">
                  <c:v>43593</c:v>
                </c:pt>
                <c:pt idx="1">
                  <c:v>43594</c:v>
                </c:pt>
                <c:pt idx="2">
                  <c:v>43595</c:v>
                </c:pt>
                <c:pt idx="3">
                  <c:v>43598</c:v>
                </c:pt>
                <c:pt idx="4">
                  <c:v>43599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121.29517</c:v>
                </c:pt>
                <c:pt idx="1">
                  <c:v>120.49896</c:v>
                </c:pt>
                <c:pt idx="2">
                  <c:v>121.38348999999999</c:v>
                </c:pt>
                <c:pt idx="3">
                  <c:v>121.216774</c:v>
                </c:pt>
                <c:pt idx="4">
                  <c:v>123.456245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24-42B8-928D-F9FA556A8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031424"/>
        <c:axId val="626035032"/>
      </c:scatterChart>
      <c:valAx>
        <c:axId val="62603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35032"/>
        <c:crosses val="autoZero"/>
        <c:crossBetween val="midCat"/>
      </c:valAx>
      <c:valAx>
        <c:axId val="626035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31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Truth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m/d/yyyy</c:formatCode>
                <c:ptCount val="5"/>
                <c:pt idx="0">
                  <c:v>43593</c:v>
                </c:pt>
                <c:pt idx="1">
                  <c:v>43594</c:v>
                </c:pt>
                <c:pt idx="2">
                  <c:v>43595</c:v>
                </c:pt>
                <c:pt idx="3">
                  <c:v>43598</c:v>
                </c:pt>
                <c:pt idx="4">
                  <c:v>43599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121.540001</c:v>
                </c:pt>
                <c:pt idx="1">
                  <c:v>121.620003</c:v>
                </c:pt>
                <c:pt idx="2">
                  <c:v>121.730003</c:v>
                </c:pt>
                <c:pt idx="3">
                  <c:v>122.849998</c:v>
                </c:pt>
                <c:pt idx="4">
                  <c:v>122.660004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65-466C-A948-59157FB906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Preditction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m/d/yyyy</c:formatCode>
                <c:ptCount val="5"/>
                <c:pt idx="0">
                  <c:v>43593</c:v>
                </c:pt>
                <c:pt idx="1">
                  <c:v>43594</c:v>
                </c:pt>
                <c:pt idx="2">
                  <c:v>43595</c:v>
                </c:pt>
                <c:pt idx="3">
                  <c:v>43598</c:v>
                </c:pt>
                <c:pt idx="4">
                  <c:v>43599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121.976654</c:v>
                </c:pt>
                <c:pt idx="1">
                  <c:v>121.18470000000001</c:v>
                </c:pt>
                <c:pt idx="2">
                  <c:v>122.1955</c:v>
                </c:pt>
                <c:pt idx="3">
                  <c:v>121.569</c:v>
                </c:pt>
                <c:pt idx="4">
                  <c:v>124.19714999999999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65-466C-A948-59157FB90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031424"/>
        <c:axId val="626035032"/>
      </c:scatterChart>
      <c:valAx>
        <c:axId val="62603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35032"/>
        <c:crosses val="autoZero"/>
        <c:crossBetween val="midCat"/>
      </c:valAx>
      <c:valAx>
        <c:axId val="626035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31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Truth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m/d/yyyy</c:formatCode>
                <c:ptCount val="5"/>
                <c:pt idx="0">
                  <c:v>43593</c:v>
                </c:pt>
                <c:pt idx="1">
                  <c:v>43594</c:v>
                </c:pt>
                <c:pt idx="2">
                  <c:v>43595</c:v>
                </c:pt>
                <c:pt idx="3">
                  <c:v>43598</c:v>
                </c:pt>
                <c:pt idx="4">
                  <c:v>43599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120.769997</c:v>
                </c:pt>
                <c:pt idx="1">
                  <c:v>120.860001</c:v>
                </c:pt>
                <c:pt idx="2">
                  <c:v>121.300003</c:v>
                </c:pt>
                <c:pt idx="3">
                  <c:v>122.33000199999999</c:v>
                </c:pt>
                <c:pt idx="4">
                  <c:v>122.120003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2E-4C55-A9D2-3D048EA4A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Preditction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m/d/yyyy</c:formatCode>
                <c:ptCount val="5"/>
                <c:pt idx="0">
                  <c:v>43593</c:v>
                </c:pt>
                <c:pt idx="1">
                  <c:v>43594</c:v>
                </c:pt>
                <c:pt idx="2">
                  <c:v>43595</c:v>
                </c:pt>
                <c:pt idx="3">
                  <c:v>43598</c:v>
                </c:pt>
                <c:pt idx="4">
                  <c:v>43599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121.35081</c:v>
                </c:pt>
                <c:pt idx="1">
                  <c:v>120.418434</c:v>
                </c:pt>
                <c:pt idx="2">
                  <c:v>121.28582</c:v>
                </c:pt>
                <c:pt idx="3">
                  <c:v>120.72179</c:v>
                </c:pt>
                <c:pt idx="4">
                  <c:v>122.17094400000001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2E-4C55-A9D2-3D048EA4A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031424"/>
        <c:axId val="626035032"/>
      </c:scatterChart>
      <c:valAx>
        <c:axId val="62603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35032"/>
        <c:crosses val="autoZero"/>
        <c:crossBetween val="midCat"/>
      </c:valAx>
      <c:valAx>
        <c:axId val="626035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31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CCE5-CD36-4AA1-958C-FDB78D8E5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775D7-E3B7-4BCD-AC3A-B940BF27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F3CC-E96A-430C-A3C6-EC6BEEA6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96BC-3B16-4978-896D-93EFB63E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F43D-C949-4B6E-936A-867B792D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3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495A-E5DD-46AB-844F-3D4911ED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08B0-5BF7-4DD9-AC16-4C09E509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89E2-2EE3-4AB3-80F6-B84B1C70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20E5-AE6E-490E-9514-D998ED68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166D-A51D-4A01-9265-7D8ECE2C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74C59-212D-497B-B398-10EF80539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00990-EFE7-47B7-AD9A-DA1DB132E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9A80-A682-42F9-939A-905ADF8E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BB70-3EC0-4729-B718-74B0E9CB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CB45-C335-418E-9FD8-0582C777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DEE1-7292-499C-858B-ACC0A511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E2B2-281D-45BF-9CAB-2552B291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3234-8F5C-419F-902E-4612F161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33D0-A57F-4ABF-9C20-73FFF96E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6A0D-286C-46E9-9D49-AFE2171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C027-D22B-42C2-B0F4-33A770D2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EC8E-4E04-48FF-9405-F0000621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A959-CE59-4CF1-AF95-2A11143C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997B-EE60-46F6-BF78-19506F72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13BA-E134-4AD2-A4E4-5A26F9A8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B838-07FF-4A9F-9FC2-AA382DA8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F21B-EE9F-4DE2-A51D-4E3C563DA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0A39D-CF3F-4644-989D-F63CBC462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F5484-35EE-4F99-899A-3E296BD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E2C62-5069-4683-A9C2-3E0BCED8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ECA54-9D8C-4D54-8CC1-FA476AFC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3958-04E5-4993-B52B-168BB682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9D22D-912A-4A03-BE66-339C7A43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B2084-8D5A-49C4-8CC8-C493964F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FE0DF-18EC-45E0-AAAB-DE15C5EC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6E1FB-ABFB-46FB-B65A-1DF136BC5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1818F-E848-490F-86B5-4802C5C6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04EFF-045C-46BD-AE5E-420D36E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462A8-FE14-43C4-9435-87887243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92E2-ED64-47C8-8D55-512AC47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38947-8EAB-42A9-844E-569132D1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DE978-7BA0-4BC2-860E-277AF21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0D558-3792-4212-B84E-3E3D8CBE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1F58B-F2DA-45A2-8395-22AC66CB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31586-3777-4DE3-B301-C1966177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C5DBB-5CEE-4832-A713-CEFEAE93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7C1F-B4C8-4D7C-9F81-2D2E10C5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697D-A617-4B20-88F9-12E96A0A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3639-80FC-442B-9E44-39CF36669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50E9-4037-4B2A-B18A-B6CBDF14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0DBE-405E-4205-AAD2-1C16635B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6B11B-0870-4193-932E-969B160A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18D8-7B35-48E5-A02A-51A2D6BD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E9FCA-1A0B-4697-A952-E9E2F441F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F5273-AF57-44A6-BEDC-95317F42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D443-5F5E-4070-BDE8-9B92FD8C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DBF67-5484-4F5E-8667-9092154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DD5E-CEEE-4CEB-A12F-80899899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1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1F913-239C-417A-9E22-72BCF3D6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057C-B18D-48BE-B7FE-83E2128A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1F62-8B00-45C7-8691-703A813C5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820F-0266-427C-BD93-346004BCCF9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FD5F-2CF7-4986-9EC8-ED43A0F5E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ABC4-2951-4A55-A57D-CF88ABD34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7657-746F-47E1-A0CE-EECA5EB7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1A8-60DC-4647-BB91-8F5C547CA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Final Presentation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277BE-FC67-4F08-A03C-D92EEB17F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</a:t>
            </a:r>
            <a:r>
              <a:rPr lang="en-IN" b="1" dirty="0" err="1"/>
              <a:t>Reneel</a:t>
            </a:r>
            <a:r>
              <a:rPr lang="en-IN" b="1" dirty="0"/>
              <a:t> Sagar </a:t>
            </a:r>
            <a:r>
              <a:rPr lang="en-IN" b="1" dirty="0" err="1"/>
              <a:t>Pamarthi</a:t>
            </a:r>
            <a:endParaRPr lang="en-IN" b="1" dirty="0"/>
          </a:p>
          <a:p>
            <a:pPr algn="r"/>
            <a:r>
              <a:rPr lang="en-IN" b="1" dirty="0"/>
              <a:t>Alfred Zane Rajan </a:t>
            </a:r>
            <a:r>
              <a:rPr lang="en-IN" b="1" dirty="0" err="1"/>
              <a:t>Velladurai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7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EF20-F6FD-47A0-8F37-F0210E52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Open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AE1095-B707-44B8-93EC-9155445F49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67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CD35-3761-4DED-B5C2-380EE146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Close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9A9166-4A7B-4A27-9B51-81A1385316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367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E693-7977-447B-A191-2F8C8DEE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High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F0B1DB-7AC9-4330-9E31-19A017AF1D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6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DB6C-796B-4D1E-95C1-96181B91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AE0888-693B-4D98-8E60-7C12255A12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04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B4D9-F415-4590-9ED3-A7B3E464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58CD-781C-404A-AF09-D7101CF4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Worked better at predicting Opening price than other factors.</a:t>
            </a:r>
          </a:p>
          <a:p>
            <a:r>
              <a:rPr lang="en-IN" dirty="0"/>
              <a:t>Particularly weakest at predicting the highest price point.</a:t>
            </a:r>
          </a:p>
          <a:p>
            <a:r>
              <a:rPr lang="en-IN" dirty="0"/>
              <a:t>Did not take weekend gap into factor.</a:t>
            </a:r>
          </a:p>
          <a:p>
            <a:r>
              <a:rPr lang="en-IN" dirty="0"/>
              <a:t>Market was smoother over this week than expected.</a:t>
            </a:r>
          </a:p>
        </p:txBody>
      </p:sp>
    </p:spTree>
    <p:extLst>
      <p:ext uri="{BB962C8B-B14F-4D97-AF65-F5344CB8AC3E}">
        <p14:creationId xmlns:p14="http://schemas.microsoft.com/office/powerpoint/2010/main" val="149648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2DBD-91D3-42C2-A57D-0DA6335C9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5E05-92B8-43D0-A387-50C2560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4801-C7A4-485E-8832-90D3C73A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data (GLD)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2E13-4C40-4D73-83D0-91809469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We had trained and analysed our model on GLD data ( commodity market).</a:t>
            </a:r>
          </a:p>
          <a:p>
            <a:r>
              <a:rPr lang="en-US" dirty="0"/>
              <a:t>Here is its trend over the past month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used a </a:t>
            </a:r>
            <a:r>
              <a:rPr lang="en-US" dirty="0" err="1"/>
              <a:t>a</a:t>
            </a:r>
            <a:r>
              <a:rPr lang="en-US" dirty="0"/>
              <a:t> look back of 10 (10 days of data for each prediction)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098FC-2284-48F3-AE4E-D13BD141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81745"/>
            <a:ext cx="7433887" cy="24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70CF-DDD7-44F1-A62B-0F07E231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Architecture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FDD-FA8E-4029-B72C-9F2C707F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Input (10x4)</a:t>
            </a:r>
          </a:p>
          <a:p>
            <a:r>
              <a:rPr lang="en-IN" dirty="0"/>
              <a:t>Dense Layer (100) </a:t>
            </a:r>
          </a:p>
          <a:p>
            <a:r>
              <a:rPr lang="en-IN" dirty="0"/>
              <a:t>LSTM (100)</a:t>
            </a:r>
          </a:p>
          <a:p>
            <a:r>
              <a:rPr lang="en-IN" dirty="0"/>
              <a:t>Dense Layer (100)</a:t>
            </a:r>
          </a:p>
          <a:p>
            <a:r>
              <a:rPr lang="en-IN" dirty="0"/>
              <a:t>Dense Layer (4)</a:t>
            </a:r>
          </a:p>
          <a:p>
            <a:r>
              <a:rPr lang="en-IN" dirty="0" err="1"/>
              <a:t>ReLU</a:t>
            </a:r>
            <a:r>
              <a:rPr lang="en-IN" dirty="0"/>
              <a:t> Activation</a:t>
            </a:r>
          </a:p>
          <a:p>
            <a:r>
              <a:rPr lang="en-IN" dirty="0"/>
              <a:t>MSE</a:t>
            </a:r>
          </a:p>
          <a:p>
            <a:r>
              <a:rPr lang="en-IN" dirty="0"/>
              <a:t>Adam Optimizer</a:t>
            </a:r>
          </a:p>
          <a:p>
            <a:r>
              <a:rPr lang="en-IN" dirty="0"/>
              <a:t>20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0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C438-7C8B-4393-A982-3BB68A0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Dense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8685-D841-4E32-B1CA-D6152F24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dense layer is a classic fully connected neural network layer : each input node is connected to each output node.</a:t>
            </a:r>
          </a:p>
          <a:p>
            <a:r>
              <a:rPr lang="en-US" dirty="0"/>
              <a:t>The Dense Layer is given a size of 100 units.</a:t>
            </a:r>
          </a:p>
          <a:p>
            <a:r>
              <a:rPr lang="en-US" dirty="0"/>
              <a:t>Our activation function is the common </a:t>
            </a:r>
            <a:r>
              <a:rPr lang="en-US" dirty="0" err="1"/>
              <a:t>ReLU</a:t>
            </a:r>
            <a:r>
              <a:rPr lang="en-US" dirty="0"/>
              <a:t> function.</a:t>
            </a:r>
            <a:endParaRPr lang="en-IN" dirty="0"/>
          </a:p>
          <a:p>
            <a:r>
              <a:rPr lang="en-US" dirty="0"/>
              <a:t>The Rectified Linear Unit (</a:t>
            </a:r>
            <a:r>
              <a:rPr lang="en-US" dirty="0" err="1"/>
              <a:t>ReLU</a:t>
            </a:r>
            <a:r>
              <a:rPr lang="en-US" dirty="0"/>
              <a:t>) function returns 0 if it receives any negative input, but for any positive value  x  it returns that value x back. So it can be written as  f(x)=max(0,x) .</a:t>
            </a:r>
          </a:p>
        </p:txBody>
      </p:sp>
    </p:spTree>
    <p:extLst>
      <p:ext uri="{BB962C8B-B14F-4D97-AF65-F5344CB8AC3E}">
        <p14:creationId xmlns:p14="http://schemas.microsoft.com/office/powerpoint/2010/main" val="295925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27AC-800D-4C1C-9313-624A761B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3FE8-A4D9-4198-9B52-E6B209EB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is special type of neuron to deal with the long term dependency problems of RNN.</a:t>
            </a:r>
          </a:p>
          <a:p>
            <a:r>
              <a:rPr lang="en-US" dirty="0"/>
              <a:t>Our LSTM again has 100 </a:t>
            </a:r>
          </a:p>
          <a:p>
            <a:pPr marL="0" indent="0">
              <a:buNone/>
            </a:pPr>
            <a:r>
              <a:rPr lang="en-US" dirty="0"/>
              <a:t>units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73882-4C4D-4A18-91DB-212A1CED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2" y="2398329"/>
            <a:ext cx="6407728" cy="41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3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DEDB-B9AF-4F00-A95A-26EAA29F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Dense 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3C1F-C2F6-4902-BB3E-11AF8276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add a couple other dense layers.</a:t>
            </a:r>
          </a:p>
          <a:p>
            <a:r>
              <a:rPr lang="en-IN" dirty="0"/>
              <a:t>One with 100 units and </a:t>
            </a:r>
            <a:r>
              <a:rPr lang="en-IN" dirty="0" err="1"/>
              <a:t>ReLU</a:t>
            </a:r>
            <a:r>
              <a:rPr lang="en-IN" dirty="0"/>
              <a:t> activation function as before.</a:t>
            </a:r>
          </a:p>
          <a:p>
            <a:r>
              <a:rPr lang="en-IN" dirty="0"/>
              <a:t>Lastly one with 4 units one for each output prediction.</a:t>
            </a:r>
          </a:p>
          <a:p>
            <a:r>
              <a:rPr lang="en-IN" dirty="0"/>
              <a:t>The output is naturally a 1x4.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0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4B9F-6824-4F6B-A8E7-337B2707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Other Hyperparameters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F150-7740-49E5-830E-12B4B5EF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Optimizer – Adam – most common in recent times.</a:t>
            </a:r>
          </a:p>
          <a:p>
            <a:pPr lvl="1" fontAlgn="base"/>
            <a:r>
              <a:rPr lang="en-US" dirty="0"/>
              <a:t>Straightforward to implement.</a:t>
            </a:r>
          </a:p>
          <a:p>
            <a:pPr lvl="1" fontAlgn="base"/>
            <a:r>
              <a:rPr lang="en-US" dirty="0"/>
              <a:t>Computationally efficient.</a:t>
            </a:r>
          </a:p>
          <a:p>
            <a:pPr lvl="1" fontAlgn="base"/>
            <a:r>
              <a:rPr lang="en-US" dirty="0"/>
              <a:t>Little memory requirements.</a:t>
            </a:r>
          </a:p>
          <a:p>
            <a:pPr lvl="1" fontAlgn="base"/>
            <a:r>
              <a:rPr lang="en-US" dirty="0"/>
              <a:t>Invariant to diagonal rescale of the gradients.</a:t>
            </a:r>
          </a:p>
          <a:p>
            <a:pPr lvl="1" fontAlgn="base"/>
            <a:r>
              <a:rPr lang="en-US" dirty="0"/>
              <a:t>Well suited for problems that are large in terms of data and/or parameters.</a:t>
            </a:r>
          </a:p>
          <a:p>
            <a:pPr lvl="1" fontAlgn="base"/>
            <a:r>
              <a:rPr lang="en-US" dirty="0"/>
              <a:t>Appropriate for non-stationary objectives.</a:t>
            </a:r>
          </a:p>
          <a:p>
            <a:pPr lvl="1" fontAlgn="base"/>
            <a:r>
              <a:rPr lang="en-US" dirty="0"/>
              <a:t>Appropriate for problems with very noisy/or sparse gradients.</a:t>
            </a:r>
          </a:p>
          <a:p>
            <a:pPr lvl="1" fontAlgn="base"/>
            <a:r>
              <a:rPr lang="en-US" dirty="0"/>
              <a:t>Hyper-parameters have intuitive interpretation and typically require little tuning.</a:t>
            </a:r>
          </a:p>
        </p:txBody>
      </p:sp>
    </p:spTree>
    <p:extLst>
      <p:ext uri="{BB962C8B-B14F-4D97-AF65-F5344CB8AC3E}">
        <p14:creationId xmlns:p14="http://schemas.microsoft.com/office/powerpoint/2010/main" val="350868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E56B-30E5-415A-8D49-EDDB1A1C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Other Hyperparameters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349C-B07F-4C99-97A6-B9D18D29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loss function used was MSE (Mean Squared Error).</a:t>
            </a:r>
          </a:p>
          <a:p>
            <a:r>
              <a:rPr lang="en-US" dirty="0"/>
              <a:t>Epochs – 20</a:t>
            </a:r>
          </a:p>
          <a:p>
            <a:pPr lvl="1"/>
            <a:r>
              <a:rPr lang="en-US" dirty="0"/>
              <a:t>Balanced variance.</a:t>
            </a:r>
          </a:p>
          <a:p>
            <a:r>
              <a:rPr lang="en-US" dirty="0"/>
              <a:t>Using train data from a particular time period showed steady increase in test error as the date of the test data drew away from the train time period. Showing significant change in market trends</a:t>
            </a:r>
          </a:p>
        </p:txBody>
      </p:sp>
    </p:spTree>
    <p:extLst>
      <p:ext uri="{BB962C8B-B14F-4D97-AF65-F5344CB8AC3E}">
        <p14:creationId xmlns:p14="http://schemas.microsoft.com/office/powerpoint/2010/main" val="183511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5F5B-9D10-4197-B996-DA72CFA3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08EB-BB49-4ACA-9F8E-EFB8961F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Predictions: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63CB3C-C87B-4C65-8CFF-41A7AC045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15814"/>
              </p:ext>
            </p:extLst>
          </p:nvPr>
        </p:nvGraphicFramePr>
        <p:xfrm>
          <a:off x="1316182" y="2479965"/>
          <a:ext cx="10037620" cy="3752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7524">
                  <a:extLst>
                    <a:ext uri="{9D8B030D-6E8A-4147-A177-3AD203B41FA5}">
                      <a16:colId xmlns:a16="http://schemas.microsoft.com/office/drawing/2014/main" val="26959614"/>
                    </a:ext>
                  </a:extLst>
                </a:gridCol>
                <a:gridCol w="2007524">
                  <a:extLst>
                    <a:ext uri="{9D8B030D-6E8A-4147-A177-3AD203B41FA5}">
                      <a16:colId xmlns:a16="http://schemas.microsoft.com/office/drawing/2014/main" val="1909634253"/>
                    </a:ext>
                  </a:extLst>
                </a:gridCol>
                <a:gridCol w="2007524">
                  <a:extLst>
                    <a:ext uri="{9D8B030D-6E8A-4147-A177-3AD203B41FA5}">
                      <a16:colId xmlns:a16="http://schemas.microsoft.com/office/drawing/2014/main" val="708265669"/>
                    </a:ext>
                  </a:extLst>
                </a:gridCol>
                <a:gridCol w="2007524">
                  <a:extLst>
                    <a:ext uri="{9D8B030D-6E8A-4147-A177-3AD203B41FA5}">
                      <a16:colId xmlns:a16="http://schemas.microsoft.com/office/drawing/2014/main" val="2210178664"/>
                    </a:ext>
                  </a:extLst>
                </a:gridCol>
                <a:gridCol w="2007524">
                  <a:extLst>
                    <a:ext uri="{9D8B030D-6E8A-4147-A177-3AD203B41FA5}">
                      <a16:colId xmlns:a16="http://schemas.microsoft.com/office/drawing/2014/main" val="1590267821"/>
                    </a:ext>
                  </a:extLst>
                </a:gridCol>
              </a:tblGrid>
              <a:tr h="62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Open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Close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High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Low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189023"/>
                  </a:ext>
                </a:extLst>
              </a:tr>
              <a:tr h="62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5/8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121.76718	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121.29517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121.976654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121.35081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51471"/>
                  </a:ext>
                </a:extLst>
              </a:tr>
              <a:tr h="62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5/9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120.864914	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120.49896	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121.1847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120.418434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425522"/>
                  </a:ext>
                </a:extLst>
              </a:tr>
              <a:tr h="62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5/10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121.322525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121.38349	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122.1955	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121.28582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476012"/>
                  </a:ext>
                </a:extLst>
              </a:tr>
              <a:tr h="62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5/13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121.15658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121.216774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121.569	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120.72179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464053"/>
                  </a:ext>
                </a:extLst>
              </a:tr>
              <a:tr h="625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5/14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122.75632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123.456245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124.19715	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122.170944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74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9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442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Final Presentation</vt:lpstr>
      <vt:lpstr>Our data (GLD)</vt:lpstr>
      <vt:lpstr>Architecture</vt:lpstr>
      <vt:lpstr>Dense Layer</vt:lpstr>
      <vt:lpstr>LSTM</vt:lpstr>
      <vt:lpstr>Dense Layers</vt:lpstr>
      <vt:lpstr>Other Hyperparameters</vt:lpstr>
      <vt:lpstr>Other Hyperparameters</vt:lpstr>
      <vt:lpstr>Testing</vt:lpstr>
      <vt:lpstr>Open</vt:lpstr>
      <vt:lpstr>Close</vt:lpstr>
      <vt:lpstr>High</vt:lpstr>
      <vt:lpstr>Low</vt:lpstr>
      <vt:lpstr>Model 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Alfred Zane</dc:creator>
  <cp:lastModifiedBy>Alfred Zane</cp:lastModifiedBy>
  <cp:revision>16</cp:revision>
  <dcterms:created xsi:type="dcterms:W3CDTF">2019-05-15T09:33:43Z</dcterms:created>
  <dcterms:modified xsi:type="dcterms:W3CDTF">2019-05-15T19:42:06Z</dcterms:modified>
</cp:coreProperties>
</file>