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7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7CB0-FFF6-46DF-88BA-2C3018EB6C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405B-1CDD-42E8-82C5-5A3274B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ML </a:t>
            </a:r>
            <a:r>
              <a:rPr lang="es-ES_tradnl" dirty="0" err="1" smtClean="0"/>
              <a:t>models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implementation</a:t>
            </a:r>
            <a:r>
              <a:rPr lang="es-ES_tradnl" dirty="0" smtClean="0"/>
              <a:t> and</a:t>
            </a:r>
            <a:br>
              <a:rPr lang="es-ES_tradnl" dirty="0" smtClean="0"/>
            </a:br>
            <a:r>
              <a:rPr lang="es-ES_tradnl" dirty="0" smtClean="0"/>
              <a:t>local </a:t>
            </a:r>
            <a:r>
              <a:rPr lang="es-ES_tradnl" dirty="0" err="1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Iris </a:t>
            </a:r>
            <a:r>
              <a:rPr lang="es-ES_tradnl" sz="3200" dirty="0" err="1" smtClean="0"/>
              <a:t>Dataset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4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 smtClean="0"/>
              <a:t>Application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implementation</a:t>
            </a:r>
            <a:r>
              <a:rPr lang="es-ES_tradnl" b="1" dirty="0" smtClean="0"/>
              <a:t> - Python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15" y="2488223"/>
            <a:ext cx="3443654" cy="3811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26" y="2608752"/>
            <a:ext cx="3906348" cy="3691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632" y="2622607"/>
            <a:ext cx="3458138" cy="38219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556" y="1787315"/>
            <a:ext cx="828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API UI, </a:t>
            </a:r>
            <a:r>
              <a:rPr lang="es-ES_tradnl" dirty="0" err="1" smtClean="0"/>
              <a:t>Printed</a:t>
            </a:r>
            <a:r>
              <a:rPr lang="es-ES_tradnl" dirty="0" smtClean="0"/>
              <a:t> response and </a:t>
            </a:r>
            <a:r>
              <a:rPr lang="es-ES_tradnl" dirty="0" err="1" smtClean="0"/>
              <a:t>returned</a:t>
            </a:r>
            <a:r>
              <a:rPr lang="es-ES_tradnl" dirty="0" smtClean="0"/>
              <a:t> respons</a:t>
            </a:r>
            <a:r>
              <a:rPr lang="es-ES_tradnl" dirty="0" smtClean="0"/>
              <a:t>e </a:t>
            </a:r>
            <a:r>
              <a:rPr lang="es-ES_tradnl" dirty="0" err="1" smtClean="0"/>
              <a:t>body</a:t>
            </a:r>
            <a:r>
              <a:rPr lang="es-ES_tradnl" dirty="0" smtClean="0"/>
              <a:t> (</a:t>
            </a:r>
            <a:r>
              <a:rPr lang="es-ES_tradnl" dirty="0" err="1" smtClean="0"/>
              <a:t>e.g</a:t>
            </a:r>
            <a:r>
              <a:rPr lang="es-ES_tradnl" dirty="0" smtClean="0"/>
              <a:t>. </a:t>
            </a:r>
            <a:r>
              <a:rPr lang="es-ES_tradnl" dirty="0" err="1" smtClean="0"/>
              <a:t>retrieved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Postman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 smtClean="0"/>
              <a:t>Deployment</a:t>
            </a:r>
            <a:r>
              <a:rPr lang="es-ES_tradnl" b="1" dirty="0" smtClean="0"/>
              <a:t> – </a:t>
            </a:r>
            <a:r>
              <a:rPr lang="es-ES_tradnl" b="1" dirty="0" err="1" smtClean="0"/>
              <a:t>Images</a:t>
            </a:r>
            <a:r>
              <a:rPr lang="es-ES_tradnl" b="1" dirty="0" smtClean="0"/>
              <a:t> and </a:t>
            </a:r>
            <a:r>
              <a:rPr lang="es-ES_tradnl" b="1" dirty="0" err="1" smtClean="0"/>
              <a:t>Containers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39" y="2136530"/>
            <a:ext cx="4182208" cy="4001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30" y="2136530"/>
            <a:ext cx="6950686" cy="4107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946" y="14901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err="1" smtClean="0"/>
              <a:t>Images</a:t>
            </a:r>
            <a:r>
              <a:rPr lang="es-ES_tradnl" dirty="0" smtClean="0"/>
              <a:t> and </a:t>
            </a:r>
            <a:r>
              <a:rPr lang="es-ES_tradnl" dirty="0" err="1" smtClean="0"/>
              <a:t>Container</a:t>
            </a:r>
            <a:r>
              <a:rPr lang="es-ES_tradnl" dirty="0" err="1" smtClean="0"/>
              <a:t>s</a:t>
            </a:r>
            <a:r>
              <a:rPr lang="es-ES_tradnl" dirty="0" smtClean="0"/>
              <a:t>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Docker</a:t>
            </a:r>
            <a:r>
              <a:rPr lang="es-ES_tradnl" dirty="0" smtClean="0"/>
              <a:t> and </a:t>
            </a:r>
            <a:r>
              <a:rPr lang="es-ES_tradnl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Load </a:t>
            </a:r>
            <a:r>
              <a:rPr lang="es-ES_tradnl" b="1" dirty="0" err="1" smtClean="0"/>
              <a:t>Balancer</a:t>
            </a:r>
            <a:r>
              <a:rPr lang="es-ES_tradnl" b="1" dirty="0" smtClean="0"/>
              <a:t> - </a:t>
            </a:r>
            <a:r>
              <a:rPr lang="es-ES_tradnl" b="1" dirty="0" err="1" smtClean="0"/>
              <a:t>Kubernetes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708" y="1790455"/>
            <a:ext cx="4985238" cy="322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08" y="5120175"/>
            <a:ext cx="8686799" cy="14295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4377" y="1869969"/>
            <a:ext cx="39301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 err="1" smtClean="0"/>
              <a:t>Deployment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smtClean="0"/>
              <a:t>of 3 replicas </a:t>
            </a:r>
          </a:p>
          <a:p>
            <a:pPr algn="ctr"/>
            <a:r>
              <a:rPr lang="es-ES_tradnl" sz="2400" dirty="0" smtClean="0"/>
              <a:t>of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application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err="1" smtClean="0"/>
              <a:t>into</a:t>
            </a:r>
            <a:r>
              <a:rPr lang="es-ES_tradnl" sz="2400" dirty="0" smtClean="0"/>
              <a:t> 3 </a:t>
            </a:r>
            <a:r>
              <a:rPr lang="es-ES_tradnl" sz="2400" dirty="0" err="1" smtClean="0"/>
              <a:t>pods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smtClean="0"/>
              <a:t>and </a:t>
            </a:r>
            <a:r>
              <a:rPr lang="es-ES_tradnl" sz="2400" dirty="0" err="1" smtClean="0"/>
              <a:t>creation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smtClean="0"/>
              <a:t>of a Load </a:t>
            </a:r>
            <a:r>
              <a:rPr lang="es-ES_tradnl" sz="2400" dirty="0" err="1" smtClean="0"/>
              <a:t>Balancer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service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smtClean="0"/>
              <a:t>to </a:t>
            </a:r>
            <a:r>
              <a:rPr lang="es-ES_tradnl" sz="2400" dirty="0" err="1" smtClean="0"/>
              <a:t>distribute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workload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into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9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Content </a:t>
            </a:r>
            <a:r>
              <a:rPr lang="es-ES_tradnl" dirty="0" err="1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hlinkClick r:id="rId2" action="ppaction://hlinksldjump"/>
              </a:rPr>
              <a:t>Iris Dataset – Classification problem</a:t>
            </a:r>
            <a:endParaRPr lang="en-US" b="1" dirty="0" smtClean="0"/>
          </a:p>
          <a:p>
            <a:r>
              <a:rPr lang="en-US" b="1" dirty="0" smtClean="0">
                <a:hlinkClick r:id="rId3" action="ppaction://hlinksldjump"/>
              </a:rPr>
              <a:t>EDA - Features distribution</a:t>
            </a:r>
            <a:endParaRPr lang="en-US" b="1" dirty="0"/>
          </a:p>
          <a:p>
            <a:r>
              <a:rPr lang="en-US" b="1" dirty="0" smtClean="0">
                <a:hlinkClick r:id="rId4" action="ppaction://hlinksldjump"/>
              </a:rPr>
              <a:t>Dimensionality Reduction - TSNE and PCA</a:t>
            </a:r>
            <a:endParaRPr lang="en-US" b="1" dirty="0"/>
          </a:p>
          <a:p>
            <a:r>
              <a:rPr lang="en-US" b="1" dirty="0" smtClean="0">
                <a:hlinkClick r:id="rId5" action="ppaction://hlinksldjump"/>
              </a:rPr>
              <a:t>Unsupervised Learning - </a:t>
            </a:r>
            <a:r>
              <a:rPr lang="en-US" b="1" dirty="0" err="1" smtClean="0">
                <a:hlinkClick r:id="rId5" action="ppaction://hlinksldjump"/>
              </a:rPr>
              <a:t>KMeans</a:t>
            </a:r>
            <a:endParaRPr lang="en-US" b="1" dirty="0"/>
          </a:p>
          <a:p>
            <a:r>
              <a:rPr lang="en-US" b="1" dirty="0" smtClean="0">
                <a:hlinkClick r:id="rId6" action="ppaction://hlinksldjump"/>
              </a:rPr>
              <a:t>Supervised Learning - Logistic Regression, Support </a:t>
            </a:r>
            <a:r>
              <a:rPr lang="en-US" b="1" dirty="0">
                <a:hlinkClick r:id="rId6" action="ppaction://hlinksldjump"/>
              </a:rPr>
              <a:t>Vector </a:t>
            </a:r>
            <a:r>
              <a:rPr lang="en-US" b="1" dirty="0" smtClean="0">
                <a:hlinkClick r:id="rId6" action="ppaction://hlinksldjump"/>
              </a:rPr>
              <a:t>Machine, Random Forest, Gradient </a:t>
            </a:r>
            <a:r>
              <a:rPr lang="en-US" b="1" dirty="0">
                <a:hlinkClick r:id="rId6" action="ppaction://hlinksldjump"/>
              </a:rPr>
              <a:t>Boosting</a:t>
            </a:r>
            <a:endParaRPr lang="en-US" b="1" dirty="0"/>
          </a:p>
          <a:p>
            <a:r>
              <a:rPr lang="en-US" b="1" dirty="0" smtClean="0">
                <a:hlinkClick r:id="rId7" action="ppaction://hlinksldjump"/>
              </a:rPr>
              <a:t>Supervised Learning - </a:t>
            </a:r>
            <a:r>
              <a:rPr lang="en-US" b="1" dirty="0" smtClean="0">
                <a:hlinkClick r:id="rId7" action="ppaction://hlinksldjump"/>
              </a:rPr>
              <a:t>Neural </a:t>
            </a:r>
            <a:r>
              <a:rPr lang="en-US" b="1" dirty="0">
                <a:hlinkClick r:id="rId7" action="ppaction://hlinksldjump"/>
              </a:rPr>
              <a:t>Network</a:t>
            </a:r>
            <a:endParaRPr lang="en-US" b="1" dirty="0"/>
          </a:p>
          <a:p>
            <a:r>
              <a:rPr lang="es-ES_tradnl" b="1" dirty="0" err="1" smtClean="0">
                <a:hlinkClick r:id="rId8" action="ppaction://hlinksldjump"/>
              </a:rPr>
              <a:t>Model</a:t>
            </a:r>
            <a:r>
              <a:rPr lang="es-ES_tradnl" b="1" dirty="0" smtClean="0">
                <a:hlinkClick r:id="rId8" action="ppaction://hlinksldjump"/>
              </a:rPr>
              <a:t> </a:t>
            </a:r>
            <a:r>
              <a:rPr lang="es-ES_tradnl" b="1" dirty="0" err="1" smtClean="0">
                <a:hlinkClick r:id="rId8" action="ppaction://hlinksldjump"/>
              </a:rPr>
              <a:t>experiments</a:t>
            </a:r>
            <a:r>
              <a:rPr lang="es-ES_tradnl" b="1" dirty="0" smtClean="0">
                <a:hlinkClick r:id="rId8" action="ppaction://hlinksldjump"/>
              </a:rPr>
              <a:t> </a:t>
            </a:r>
            <a:r>
              <a:rPr lang="es-ES_tradnl" b="1" dirty="0" err="1" smtClean="0">
                <a:hlinkClick r:id="rId8" action="ppaction://hlinksldjump"/>
              </a:rPr>
              <a:t>saving</a:t>
            </a:r>
            <a:r>
              <a:rPr lang="es-ES_tradnl" b="1" dirty="0" smtClean="0">
                <a:hlinkClick r:id="rId8" action="ppaction://hlinksldjump"/>
              </a:rPr>
              <a:t> - </a:t>
            </a:r>
            <a:r>
              <a:rPr lang="es-ES_tradnl" b="1" dirty="0" err="1" smtClean="0">
                <a:hlinkClick r:id="rId8" action="ppaction://hlinksldjump"/>
              </a:rPr>
              <a:t>MLFlow</a:t>
            </a:r>
            <a:endParaRPr lang="es-ES_tradnl" b="1" dirty="0" smtClean="0"/>
          </a:p>
          <a:p>
            <a:r>
              <a:rPr lang="es-ES_tradnl" b="1" dirty="0" err="1" smtClean="0">
                <a:hlinkClick r:id="rId9" action="ppaction://hlinksldjump"/>
              </a:rPr>
              <a:t>Application</a:t>
            </a:r>
            <a:r>
              <a:rPr lang="es-ES_tradnl" b="1" dirty="0" smtClean="0">
                <a:hlinkClick r:id="rId9" action="ppaction://hlinksldjump"/>
              </a:rPr>
              <a:t> </a:t>
            </a:r>
            <a:r>
              <a:rPr lang="es-ES_tradnl" b="1" dirty="0" err="1" smtClean="0">
                <a:hlinkClick r:id="rId9" action="ppaction://hlinksldjump"/>
              </a:rPr>
              <a:t>implementation</a:t>
            </a:r>
            <a:r>
              <a:rPr lang="es-ES_tradnl" b="1" dirty="0" smtClean="0">
                <a:hlinkClick r:id="rId9" action="ppaction://hlinksldjump"/>
              </a:rPr>
              <a:t> - Python API</a:t>
            </a:r>
            <a:endParaRPr lang="es-ES_tradnl" b="1" dirty="0" smtClean="0"/>
          </a:p>
          <a:p>
            <a:r>
              <a:rPr lang="es-ES_tradnl" b="1" dirty="0" err="1" smtClean="0">
                <a:hlinkClick r:id="rId10" action="ppaction://hlinksldjump"/>
              </a:rPr>
              <a:t>Deployment</a:t>
            </a:r>
            <a:r>
              <a:rPr lang="es-ES_tradnl" b="1" dirty="0" smtClean="0">
                <a:hlinkClick r:id="rId10" action="ppaction://hlinksldjump"/>
              </a:rPr>
              <a:t> - </a:t>
            </a:r>
            <a:r>
              <a:rPr lang="es-ES_tradnl" b="1" dirty="0" err="1" smtClean="0">
                <a:hlinkClick r:id="rId10" action="ppaction://hlinksldjump"/>
              </a:rPr>
              <a:t>Docker</a:t>
            </a:r>
            <a:r>
              <a:rPr lang="es-ES_tradnl" b="1" dirty="0" smtClean="0">
                <a:hlinkClick r:id="rId10" action="ppaction://hlinksldjump"/>
              </a:rPr>
              <a:t> </a:t>
            </a:r>
            <a:r>
              <a:rPr lang="es-ES_tradnl" b="1" dirty="0" err="1" smtClean="0">
                <a:hlinkClick r:id="rId10" action="ppaction://hlinksldjump"/>
              </a:rPr>
              <a:t>Container</a:t>
            </a:r>
            <a:endParaRPr lang="es-ES_tradnl" b="1" dirty="0" smtClean="0"/>
          </a:p>
          <a:p>
            <a:r>
              <a:rPr lang="es-ES_tradnl" b="1" dirty="0" smtClean="0">
                <a:hlinkClick r:id="rId11" action="ppaction://hlinksldjump"/>
              </a:rPr>
              <a:t>Load </a:t>
            </a:r>
            <a:r>
              <a:rPr lang="es-ES_tradnl" b="1" dirty="0" err="1" smtClean="0">
                <a:hlinkClick r:id="rId11" action="ppaction://hlinksldjump"/>
              </a:rPr>
              <a:t>Balancer</a:t>
            </a:r>
            <a:r>
              <a:rPr lang="es-ES_tradnl" b="1" dirty="0" smtClean="0">
                <a:hlinkClick r:id="rId11" action="ppaction://hlinksldjump"/>
              </a:rPr>
              <a:t> - </a:t>
            </a:r>
            <a:r>
              <a:rPr lang="es-ES_tradnl" b="1" dirty="0" err="1" smtClean="0">
                <a:hlinkClick r:id="rId11" action="ppaction://hlinksldjump"/>
              </a:rPr>
              <a:t>Kubernetes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43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Iris Dataset – Classification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785"/>
            <a:ext cx="9862037" cy="18112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iris dataset contains three classes of </a:t>
            </a:r>
            <a:r>
              <a:rPr lang="en-US" dirty="0" smtClean="0"/>
              <a:t>flowers:</a:t>
            </a:r>
          </a:p>
          <a:p>
            <a:pPr marL="0" indent="0">
              <a:buNone/>
            </a:pPr>
            <a:r>
              <a:rPr lang="en-US" b="1" dirty="0" smtClean="0"/>
              <a:t>Versicolor</a:t>
            </a:r>
            <a:r>
              <a:rPr lang="en-US" b="1" dirty="0"/>
              <a:t>, </a:t>
            </a:r>
            <a:r>
              <a:rPr lang="en-US" b="1" dirty="0" err="1"/>
              <a:t>Setosa</a:t>
            </a:r>
            <a:r>
              <a:rPr lang="en-US" b="1" dirty="0"/>
              <a:t>, </a:t>
            </a:r>
            <a:r>
              <a:rPr lang="en-US" b="1" dirty="0" err="1" smtClean="0"/>
              <a:t>Virginica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each class contains 4 </a:t>
            </a:r>
            <a:r>
              <a:rPr lang="en-US" dirty="0" smtClean="0"/>
              <a:t>features:</a:t>
            </a:r>
          </a:p>
          <a:p>
            <a:pPr marL="0" indent="0">
              <a:buNone/>
            </a:pPr>
            <a:r>
              <a:rPr lang="en-US" dirty="0" smtClean="0"/>
              <a:t>'Sepal </a:t>
            </a:r>
            <a:r>
              <a:rPr lang="en-US" dirty="0"/>
              <a:t>length', 'Sepal width', 'Petal length', 'Petal </a:t>
            </a:r>
            <a:r>
              <a:rPr lang="en-US" dirty="0" smtClean="0"/>
              <a:t>width‘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aim of the iris flower classification is to predict flowers based on their specific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87" y="3552092"/>
            <a:ext cx="9797350" cy="27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- Features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43755" cy="7153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distribution of single features and relationships between features pairs </a:t>
            </a:r>
            <a:endParaRPr lang="es-ES_trad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2" y="2540976"/>
            <a:ext cx="5627076" cy="40268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4286" y="1746500"/>
            <a:ext cx="289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distribution per feature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31" y="2540976"/>
            <a:ext cx="5169877" cy="39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Dimensionality Reduction - TSNE and PCA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43" y="3087992"/>
            <a:ext cx="4600575" cy="305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0810" y="2204674"/>
            <a:ext cx="261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TSNE (</a:t>
            </a:r>
            <a:r>
              <a:rPr lang="en-US" b="1" dirty="0" err="1" smtClean="0"/>
              <a:t>learning_rate</a:t>
            </a:r>
            <a:r>
              <a:rPr lang="en-US" b="1" dirty="0" smtClean="0"/>
              <a:t>=100)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5303" y="2294764"/>
            <a:ext cx="242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PCA (</a:t>
            </a:r>
            <a:r>
              <a:rPr lang="en-US" b="1" dirty="0" err="1" smtClean="0"/>
              <a:t>n_components</a:t>
            </a:r>
            <a:r>
              <a:rPr lang="en-US" b="1" dirty="0" smtClean="0"/>
              <a:t>=2)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75" y="2994879"/>
            <a:ext cx="4505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Unsupervised Learning - </a:t>
            </a:r>
            <a:r>
              <a:rPr lang="en-US" b="1" dirty="0" err="1" smtClean="0"/>
              <a:t>KMeans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3192" y="1936750"/>
            <a:ext cx="5433645" cy="6009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dirty="0" err="1" smtClean="0"/>
              <a:t>Clusters</a:t>
            </a:r>
            <a:r>
              <a:rPr lang="es-ES_tradnl" dirty="0" smtClean="0"/>
              <a:t> </a:t>
            </a:r>
            <a:r>
              <a:rPr lang="es-ES_tradnl" dirty="0" err="1" smtClean="0"/>
              <a:t>number</a:t>
            </a:r>
            <a:r>
              <a:rPr lang="es-ES_tradnl" dirty="0" smtClean="0"/>
              <a:t> </a:t>
            </a:r>
            <a:r>
              <a:rPr lang="es-ES_tradnl" dirty="0" err="1" smtClean="0"/>
              <a:t>Selection</a:t>
            </a:r>
            <a:r>
              <a:rPr lang="es-ES_tradnl" dirty="0" smtClean="0"/>
              <a:t> – </a:t>
            </a:r>
            <a:r>
              <a:rPr lang="es-ES_tradnl" dirty="0" err="1" smtClean="0"/>
              <a:t>Elbow</a:t>
            </a:r>
            <a:r>
              <a:rPr lang="es-ES_tradnl" dirty="0" smtClean="0"/>
              <a:t> </a:t>
            </a:r>
            <a:r>
              <a:rPr lang="es-ES_tradnl" dirty="0" err="1" smtClean="0"/>
              <a:t>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29" y="2537679"/>
            <a:ext cx="474345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62" y="2509104"/>
            <a:ext cx="4977179" cy="320040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7021391" y="1908175"/>
            <a:ext cx="4155832" cy="600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 err="1" smtClean="0"/>
              <a:t>Confusion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</a:t>
            </a:r>
            <a:r>
              <a:rPr lang="es-ES_tradnl" dirty="0" err="1" smtClean="0"/>
              <a:t>over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b="1" dirty="0" err="1" smtClean="0"/>
              <a:t>Supervised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Learning</a:t>
            </a:r>
            <a:r>
              <a:rPr lang="es-ES_tradnl" sz="4000" b="1" dirty="0" smtClean="0"/>
              <a:t> - </a:t>
            </a:r>
            <a:r>
              <a:rPr lang="en-US" sz="4000" b="1" dirty="0" smtClean="0"/>
              <a:t>Logistic Regression, Support Vector Machine, Random Forest, Gradient Boosting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67" y="2826055"/>
            <a:ext cx="4819650" cy="335280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154722" y="2086219"/>
            <a:ext cx="4155832" cy="600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 smtClean="0"/>
              <a:t>ROC AUC curve (TPR vs FPR)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63" y="2687148"/>
            <a:ext cx="3714750" cy="3238500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836753" y="2086218"/>
            <a:ext cx="4332409" cy="600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 err="1" smtClean="0"/>
              <a:t>Confusion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</a:t>
            </a:r>
            <a:r>
              <a:rPr lang="es-ES_tradnl" dirty="0" err="1" smtClean="0"/>
              <a:t>over</a:t>
            </a:r>
            <a:r>
              <a:rPr lang="es-ES_tradnl" dirty="0" smtClean="0"/>
              <a:t> test </a:t>
            </a:r>
            <a:r>
              <a:rPr lang="es-ES_tradnl" dirty="0" err="1" smtClean="0"/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Supervised Learning -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2023359"/>
            <a:ext cx="4803860" cy="3778433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856536" y="1864625"/>
            <a:ext cx="4332409" cy="600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 err="1" smtClean="0"/>
              <a:t>Loss</a:t>
            </a:r>
            <a:r>
              <a:rPr lang="es-ES_tradnl" dirty="0" smtClean="0"/>
              <a:t> and </a:t>
            </a:r>
            <a:r>
              <a:rPr lang="es-ES_tradnl" dirty="0" err="1" smtClean="0"/>
              <a:t>Accuracy</a:t>
            </a:r>
            <a:r>
              <a:rPr lang="es-ES_tradnl" dirty="0" smtClean="0"/>
              <a:t> VS </a:t>
            </a:r>
            <a:r>
              <a:rPr lang="es-ES_tradnl" dirty="0" err="1" smtClean="0"/>
              <a:t>Epochs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639491"/>
            <a:ext cx="4648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08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dirty="0" err="1" smtClean="0">
                <a:latin typeface="+mn-lt"/>
                <a:ea typeface="+mn-ea"/>
                <a:cs typeface="+mn-cs"/>
              </a:rPr>
              <a:t>Model</a:t>
            </a:r>
            <a:r>
              <a:rPr lang="es-ES_tradnl" dirty="0" smtClean="0">
                <a:latin typeface="+mn-lt"/>
                <a:ea typeface="+mn-ea"/>
                <a:cs typeface="+mn-cs"/>
              </a:rPr>
              <a:t> </a:t>
            </a:r>
            <a:r>
              <a:rPr lang="es-ES_tradnl" dirty="0" err="1" smtClean="0">
                <a:latin typeface="+mn-lt"/>
                <a:ea typeface="+mn-ea"/>
                <a:cs typeface="+mn-cs"/>
              </a:rPr>
              <a:t>experiment</a:t>
            </a:r>
            <a:r>
              <a:rPr lang="es-ES_tradnl" dirty="0" smtClean="0">
                <a:latin typeface="+mn-lt"/>
                <a:ea typeface="+mn-ea"/>
                <a:cs typeface="+mn-cs"/>
              </a:rPr>
              <a:t> </a:t>
            </a:r>
            <a:r>
              <a:rPr lang="es-ES_tradnl" dirty="0" err="1" smtClean="0">
                <a:latin typeface="+mn-lt"/>
                <a:ea typeface="+mn-ea"/>
                <a:cs typeface="+mn-cs"/>
              </a:rPr>
              <a:t>saving</a:t>
            </a:r>
            <a:r>
              <a:rPr lang="es-ES_tradnl" dirty="0" smtClean="0">
                <a:latin typeface="+mn-lt"/>
                <a:ea typeface="+mn-ea"/>
                <a:cs typeface="+mn-cs"/>
              </a:rPr>
              <a:t> - </a:t>
            </a:r>
            <a:r>
              <a:rPr lang="es-ES_tradnl" dirty="0" err="1" smtClean="0">
                <a:latin typeface="+mn-lt"/>
                <a:ea typeface="+mn-ea"/>
                <a:cs typeface="+mn-cs"/>
              </a:rPr>
              <a:t>MLFlow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111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New </a:t>
            </a:r>
            <a:r>
              <a:rPr lang="es-ES_tradnl" dirty="0" err="1" smtClean="0"/>
              <a:t>Experiment</a:t>
            </a:r>
            <a:r>
              <a:rPr lang="es-ES_tradnl" dirty="0" smtClean="0"/>
              <a:t> </a:t>
            </a:r>
            <a:r>
              <a:rPr lang="es-ES_tradnl" dirty="0" err="1" smtClean="0"/>
              <a:t>saved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execution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Jupyter</a:t>
            </a:r>
            <a:r>
              <a:rPr lang="es-ES_tradnl" dirty="0" smtClean="0"/>
              <a:t> Notebook</a:t>
            </a:r>
            <a:endParaRPr lang="es-ES_tradnl" dirty="0"/>
          </a:p>
          <a:p>
            <a:pPr marL="0" indent="0">
              <a:buNone/>
            </a:pPr>
            <a:r>
              <a:rPr lang="es-ES_tradnl" dirty="0" err="1" smtClean="0"/>
              <a:t>Environment</a:t>
            </a:r>
            <a:r>
              <a:rPr lang="es-ES_tradnl" dirty="0" smtClean="0"/>
              <a:t> (</a:t>
            </a:r>
            <a:r>
              <a:rPr lang="es-ES_tradnl" dirty="0" err="1" smtClean="0"/>
              <a:t>Dev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Prod</a:t>
            </a:r>
            <a:r>
              <a:rPr lang="es-ES_tradnl" dirty="0" smtClean="0"/>
              <a:t>) </a:t>
            </a:r>
            <a:r>
              <a:rPr lang="es-ES_tradnl" dirty="0" err="1" smtClean="0"/>
              <a:t>selected</a:t>
            </a:r>
            <a:r>
              <a:rPr lang="es-ES_tradnl" dirty="0" smtClean="0"/>
              <a:t> </a:t>
            </a:r>
            <a:r>
              <a:rPr lang="es-ES_tradnl" dirty="0" err="1" smtClean="0"/>
              <a:t>according</a:t>
            </a:r>
            <a:r>
              <a:rPr lang="es-ES_tradnl" dirty="0" smtClean="0"/>
              <a:t> to </a:t>
            </a:r>
            <a:r>
              <a:rPr lang="es-ES_tradnl" dirty="0" err="1" smtClean="0"/>
              <a:t>metrics</a:t>
            </a:r>
            <a:r>
              <a:rPr lang="es-ES_tradnl" dirty="0" smtClean="0"/>
              <a:t> score</a:t>
            </a:r>
          </a:p>
          <a:p>
            <a:pPr marL="0" indent="0">
              <a:buNone/>
            </a:pPr>
            <a:r>
              <a:rPr lang="es-ES_tradnl" dirty="0" err="1" smtClean="0"/>
              <a:t>Model</a:t>
            </a:r>
            <a:r>
              <a:rPr lang="es-ES_tradnl" dirty="0" smtClean="0"/>
              <a:t>, </a:t>
            </a:r>
            <a:r>
              <a:rPr lang="es-ES_tradnl" dirty="0" err="1" smtClean="0"/>
              <a:t>Confusion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and ROC AUC </a:t>
            </a:r>
            <a:r>
              <a:rPr lang="es-ES_tradnl" dirty="0" err="1" smtClean="0"/>
              <a:t>saved</a:t>
            </a:r>
            <a:r>
              <a:rPr lang="es-ES_tradnl" dirty="0" smtClean="0"/>
              <a:t> as </a:t>
            </a:r>
            <a:r>
              <a:rPr lang="es-ES_tradnl" dirty="0" err="1" smtClean="0"/>
              <a:t>artifacts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3253154"/>
            <a:ext cx="7709266" cy="322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991" y="3253154"/>
            <a:ext cx="3462703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ML models implementation and local deployment</vt:lpstr>
      <vt:lpstr>Content Index</vt:lpstr>
      <vt:lpstr>Iris Dataset – Classification problem</vt:lpstr>
      <vt:lpstr>EDA - Features distribution</vt:lpstr>
      <vt:lpstr>Dimensionality Reduction - TSNE and PCA </vt:lpstr>
      <vt:lpstr>Unsupervised Learning - KMeans</vt:lpstr>
      <vt:lpstr>Supervised Learning - Logistic Regression, Support Vector Machine, Random Forest, Gradient Boosting</vt:lpstr>
      <vt:lpstr>Supervised Learning - Neural Network</vt:lpstr>
      <vt:lpstr>Model experiment saving - MLFlow</vt:lpstr>
      <vt:lpstr>Application implementation - Python API</vt:lpstr>
      <vt:lpstr>Deployment – Images and Containers</vt:lpstr>
      <vt:lpstr>Load Balancer -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models implementation and local deployment</dc:title>
  <dc:creator>Rizzica  , Alfonso</dc:creator>
  <cp:lastModifiedBy>Rizzica  , Alfonso</cp:lastModifiedBy>
  <cp:revision>21</cp:revision>
  <dcterms:created xsi:type="dcterms:W3CDTF">2022-10-28T09:11:21Z</dcterms:created>
  <dcterms:modified xsi:type="dcterms:W3CDTF">2022-10-28T14:53:08Z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f591a-3248-43e9-9b70-1ad50135772d_Enabled">
    <vt:lpwstr>true</vt:lpwstr>
  </property>
  <property fmtid="{D5CDD505-2E9C-101B-9397-08002B2CF9AE}" pid="3" name="MSIP_Label_ce5f591a-3248-43e9-9b70-1ad50135772d_SetDate">
    <vt:lpwstr>2022-10-28T09:28:32Z</vt:lpwstr>
  </property>
  <property fmtid="{D5CDD505-2E9C-101B-9397-08002B2CF9AE}" pid="4" name="MSIP_Label_ce5f591a-3248-43e9-9b70-1ad50135772d_Method">
    <vt:lpwstr>Privileged</vt:lpwstr>
  </property>
  <property fmtid="{D5CDD505-2E9C-101B-9397-08002B2CF9AE}" pid="5" name="MSIP_Label_ce5f591a-3248-43e9-9b70-1ad50135772d_Name">
    <vt:lpwstr>ce5f591a-3248-43e9-9b70-1ad50135772d</vt:lpwstr>
  </property>
  <property fmtid="{D5CDD505-2E9C-101B-9397-08002B2CF9AE}" pid="6" name="MSIP_Label_ce5f591a-3248-43e9-9b70-1ad50135772d_SiteId">
    <vt:lpwstr>6e06e42d-6925-47c6-b9e7-9581c7ca302a</vt:lpwstr>
  </property>
  <property fmtid="{D5CDD505-2E9C-101B-9397-08002B2CF9AE}" pid="7" name="MSIP_Label_ce5f591a-3248-43e9-9b70-1ad50135772d_ActionId">
    <vt:lpwstr>ac380fcd-83cd-4f70-a9d4-8c40ec1c310d</vt:lpwstr>
  </property>
  <property fmtid="{D5CDD505-2E9C-101B-9397-08002B2CF9AE}" pid="8" name="MSIP_Label_ce5f591a-3248-43e9-9b70-1ad50135772d_ContentBits">
    <vt:lpwstr>0</vt:lpwstr>
  </property>
</Properties>
</file>