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650" r:id="rId2"/>
    <p:sldId id="651" r:id="rId3"/>
    <p:sldId id="652" r:id="rId4"/>
    <p:sldId id="653" r:id="rId5"/>
    <p:sldId id="654" r:id="rId6"/>
    <p:sldId id="684" r:id="rId7"/>
    <p:sldId id="685" r:id="rId8"/>
    <p:sldId id="686" r:id="rId9"/>
    <p:sldId id="687" r:id="rId10"/>
    <p:sldId id="655" r:id="rId11"/>
    <p:sldId id="656" r:id="rId12"/>
    <p:sldId id="657" r:id="rId13"/>
    <p:sldId id="658" r:id="rId14"/>
    <p:sldId id="659" r:id="rId15"/>
    <p:sldId id="660" r:id="rId16"/>
    <p:sldId id="661" r:id="rId17"/>
    <p:sldId id="662" r:id="rId18"/>
    <p:sldId id="663" r:id="rId19"/>
    <p:sldId id="664" r:id="rId20"/>
    <p:sldId id="665" r:id="rId21"/>
    <p:sldId id="666" r:id="rId22"/>
    <p:sldId id="667" r:id="rId23"/>
    <p:sldId id="668" r:id="rId24"/>
    <p:sldId id="669" r:id="rId25"/>
    <p:sldId id="670" r:id="rId26"/>
    <p:sldId id="671" r:id="rId27"/>
    <p:sldId id="672" r:id="rId28"/>
    <p:sldId id="673" r:id="rId29"/>
    <p:sldId id="674" r:id="rId30"/>
    <p:sldId id="681" r:id="rId31"/>
    <p:sldId id="682" r:id="rId32"/>
    <p:sldId id="683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DY" initials="G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28" autoAdjust="0"/>
  </p:normalViewPr>
  <p:slideViewPr>
    <p:cSldViewPr snapToGrid="0" showGuides="1">
      <p:cViewPr varScale="1">
        <p:scale>
          <a:sx n="102" d="100"/>
          <a:sy n="102" d="100"/>
        </p:scale>
        <p:origin x="180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C2FEA6-BA46-40D5-A1EA-F30F686B8D3F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D69294-D3CE-48AE-92F3-F7F764DF9A98}">
      <dgm:prSet phldrT="[Text]"/>
      <dgm:spPr/>
      <dgm:t>
        <a:bodyPr/>
        <a:lstStyle/>
        <a:p>
          <a:r>
            <a:rPr lang="en-US" dirty="0" smtClean="0"/>
            <a:t>Waiting Line Factors</a:t>
          </a:r>
          <a:endParaRPr lang="en-US" dirty="0"/>
        </a:p>
      </dgm:t>
    </dgm:pt>
    <dgm:pt modelId="{7E0FAB63-0F85-4CF4-8B94-2B78C4CE21E1}" type="parTrans" cxnId="{21B1BC2A-A87D-4769-9916-C9DD21DB20DD}">
      <dgm:prSet/>
      <dgm:spPr/>
      <dgm:t>
        <a:bodyPr/>
        <a:lstStyle/>
        <a:p>
          <a:endParaRPr lang="en-US"/>
        </a:p>
      </dgm:t>
    </dgm:pt>
    <dgm:pt modelId="{1B1F4A2D-25CC-41E3-81E6-331F590D15F2}" type="sibTrans" cxnId="{21B1BC2A-A87D-4769-9916-C9DD21DB20DD}">
      <dgm:prSet/>
      <dgm:spPr/>
      <dgm:t>
        <a:bodyPr/>
        <a:lstStyle/>
        <a:p>
          <a:endParaRPr lang="en-US"/>
        </a:p>
      </dgm:t>
    </dgm:pt>
    <dgm:pt modelId="{D6E9BFBF-74C9-4C5A-9E71-38D579B5BA56}">
      <dgm:prSet phldrT="[Text]"/>
      <dgm:spPr/>
      <dgm:t>
        <a:bodyPr/>
        <a:lstStyle/>
        <a:p>
          <a:r>
            <a:rPr lang="en-US" dirty="0" smtClean="0"/>
            <a:t>The number of arrivals over the hours that the service system is open</a:t>
          </a:r>
          <a:endParaRPr lang="en-US" dirty="0"/>
        </a:p>
      </dgm:t>
    </dgm:pt>
    <dgm:pt modelId="{5B493CFB-8B82-44D9-8D90-612FE3A563A1}" type="parTrans" cxnId="{09AC4336-D2D5-405D-B872-26982F8F6F15}">
      <dgm:prSet/>
      <dgm:spPr/>
      <dgm:t>
        <a:bodyPr/>
        <a:lstStyle/>
        <a:p>
          <a:endParaRPr lang="en-US"/>
        </a:p>
      </dgm:t>
    </dgm:pt>
    <dgm:pt modelId="{EE2F0BA7-232F-4388-878D-A1E2B79385F3}" type="sibTrans" cxnId="{09AC4336-D2D5-405D-B872-26982F8F6F15}">
      <dgm:prSet/>
      <dgm:spPr/>
      <dgm:t>
        <a:bodyPr/>
        <a:lstStyle/>
        <a:p>
          <a:endParaRPr lang="en-US"/>
        </a:p>
      </dgm:t>
    </dgm:pt>
    <dgm:pt modelId="{574B4769-134B-40C8-B9AE-DB23A569ED67}">
      <dgm:prSet phldrT="[Text]"/>
      <dgm:spPr/>
      <dgm:t>
        <a:bodyPr/>
        <a:lstStyle/>
        <a:p>
          <a:r>
            <a:rPr lang="en-US" dirty="0" smtClean="0"/>
            <a:t>Customers demand varying amounts of service, often exceeding normal capacity</a:t>
          </a:r>
          <a:endParaRPr lang="en-US" dirty="0"/>
        </a:p>
      </dgm:t>
    </dgm:pt>
    <dgm:pt modelId="{72732CD6-A1CC-4115-891A-8A14414C7246}" type="parTrans" cxnId="{606C592F-F652-474B-8038-11325B01F799}">
      <dgm:prSet/>
      <dgm:spPr/>
      <dgm:t>
        <a:bodyPr/>
        <a:lstStyle/>
        <a:p>
          <a:endParaRPr lang="en-US"/>
        </a:p>
      </dgm:t>
    </dgm:pt>
    <dgm:pt modelId="{926BD9FB-30DF-4825-887D-A5FAFD36EFD4}" type="sibTrans" cxnId="{606C592F-F652-474B-8038-11325B01F799}">
      <dgm:prSet/>
      <dgm:spPr/>
      <dgm:t>
        <a:bodyPr/>
        <a:lstStyle/>
        <a:p>
          <a:endParaRPr lang="en-US"/>
        </a:p>
      </dgm:t>
    </dgm:pt>
    <dgm:pt modelId="{74C23681-DF34-45B6-B281-67DF4EE5A1AC}">
      <dgm:prSet phldrT="[Text]"/>
      <dgm:spPr/>
      <dgm:t>
        <a:bodyPr/>
        <a:lstStyle/>
        <a:p>
          <a:r>
            <a:rPr lang="en-US" dirty="0" smtClean="0"/>
            <a:t>We can control arrivals</a:t>
          </a:r>
          <a:endParaRPr lang="en-US" dirty="0"/>
        </a:p>
      </dgm:t>
    </dgm:pt>
    <dgm:pt modelId="{2EF38F08-84E6-401E-A53F-FA07A96F4185}" type="parTrans" cxnId="{BC663E01-C47D-4269-BBAA-C279D585FF44}">
      <dgm:prSet/>
      <dgm:spPr/>
      <dgm:t>
        <a:bodyPr/>
        <a:lstStyle/>
        <a:p>
          <a:endParaRPr lang="en-US"/>
        </a:p>
      </dgm:t>
    </dgm:pt>
    <dgm:pt modelId="{8157DFE6-DEB7-4242-A68A-D3B4BB283B34}" type="sibTrans" cxnId="{BC663E01-C47D-4269-BBAA-C279D585FF44}">
      <dgm:prSet/>
      <dgm:spPr/>
      <dgm:t>
        <a:bodyPr/>
        <a:lstStyle/>
        <a:p>
          <a:endParaRPr lang="en-US"/>
        </a:p>
      </dgm:t>
    </dgm:pt>
    <dgm:pt modelId="{7551BFFC-D34D-42F1-93A6-310EAB8B6CBA}">
      <dgm:prSet phldrT="[Text]"/>
      <dgm:spPr/>
      <dgm:t>
        <a:bodyPr/>
        <a:lstStyle/>
        <a:p>
          <a:r>
            <a:rPr lang="en-US" dirty="0" smtClean="0"/>
            <a:t>We can affect service time by using faster or slower servers</a:t>
          </a:r>
          <a:endParaRPr lang="en-US" dirty="0"/>
        </a:p>
      </dgm:t>
    </dgm:pt>
    <dgm:pt modelId="{7E4E331C-B2CF-4ACA-AE9E-923B2697F0AA}" type="parTrans" cxnId="{97CEC731-F1E0-4904-AB8C-3D28A56D7D67}">
      <dgm:prSet/>
      <dgm:spPr/>
      <dgm:t>
        <a:bodyPr/>
        <a:lstStyle/>
        <a:p>
          <a:endParaRPr lang="en-US"/>
        </a:p>
      </dgm:t>
    </dgm:pt>
    <dgm:pt modelId="{1B358025-FB27-4056-839A-F7F87F48FC12}" type="sibTrans" cxnId="{97CEC731-F1E0-4904-AB8C-3D28A56D7D67}">
      <dgm:prSet/>
      <dgm:spPr/>
      <dgm:t>
        <a:bodyPr/>
        <a:lstStyle/>
        <a:p>
          <a:endParaRPr lang="en-US"/>
        </a:p>
      </dgm:t>
    </dgm:pt>
    <dgm:pt modelId="{6E0BCA31-C879-4AC8-8920-FEB95663DF21}">
      <dgm:prSet phldrT="[Text]"/>
      <dgm:spPr/>
      <dgm:t>
        <a:bodyPr/>
        <a:lstStyle/>
        <a:p>
          <a:r>
            <a:rPr lang="en-US" dirty="0" smtClean="0"/>
            <a:t>Short lines</a:t>
          </a:r>
          <a:endParaRPr lang="en-US" dirty="0"/>
        </a:p>
      </dgm:t>
    </dgm:pt>
    <dgm:pt modelId="{6E615A1F-66F4-4414-9098-27E9C30E3ADF}" type="parTrans" cxnId="{2A84E5BC-B26A-4A9A-B1FF-F64EEECC1316}">
      <dgm:prSet/>
      <dgm:spPr/>
      <dgm:t>
        <a:bodyPr/>
        <a:lstStyle/>
        <a:p>
          <a:endParaRPr lang="en-US"/>
        </a:p>
      </dgm:t>
    </dgm:pt>
    <dgm:pt modelId="{1B060E9D-1258-4B9A-B941-C5AA773BF6B8}" type="sibTrans" cxnId="{2A84E5BC-B26A-4A9A-B1FF-F64EEECC1316}">
      <dgm:prSet/>
      <dgm:spPr/>
      <dgm:t>
        <a:bodyPr/>
        <a:lstStyle/>
        <a:p>
          <a:endParaRPr lang="en-US"/>
        </a:p>
      </dgm:t>
    </dgm:pt>
    <dgm:pt modelId="{C24FE536-3DFD-404D-9563-4F908DAA7752}">
      <dgm:prSet phldrT="[Text]"/>
      <dgm:spPr/>
      <dgm:t>
        <a:bodyPr/>
        <a:lstStyle/>
        <a:p>
          <a:r>
            <a:rPr lang="en-US" dirty="0" smtClean="0"/>
            <a:t>Specific hours for specific customers</a:t>
          </a:r>
          <a:endParaRPr lang="en-US" dirty="0"/>
        </a:p>
      </dgm:t>
    </dgm:pt>
    <dgm:pt modelId="{56A9C2D3-96EC-4E23-9B72-B4B3849976F8}" type="parTrans" cxnId="{9337CD30-540B-451E-A6A4-D8657E8F7D35}">
      <dgm:prSet/>
      <dgm:spPr/>
      <dgm:t>
        <a:bodyPr/>
        <a:lstStyle/>
        <a:p>
          <a:endParaRPr lang="en-US"/>
        </a:p>
      </dgm:t>
    </dgm:pt>
    <dgm:pt modelId="{DEA0B0F0-867A-4C17-B51B-095C08208633}" type="sibTrans" cxnId="{9337CD30-540B-451E-A6A4-D8657E8F7D35}">
      <dgm:prSet/>
      <dgm:spPr/>
      <dgm:t>
        <a:bodyPr/>
        <a:lstStyle/>
        <a:p>
          <a:endParaRPr lang="en-US"/>
        </a:p>
      </dgm:t>
    </dgm:pt>
    <dgm:pt modelId="{D5814591-B9F0-4BD1-B5FC-A4F712E0E7C2}">
      <dgm:prSet phldrT="[Text]"/>
      <dgm:spPr/>
      <dgm:t>
        <a:bodyPr/>
        <a:lstStyle/>
        <a:p>
          <a:r>
            <a:rPr lang="en-US" dirty="0" smtClean="0"/>
            <a:t>Specials</a:t>
          </a:r>
          <a:endParaRPr lang="en-US" dirty="0"/>
        </a:p>
      </dgm:t>
    </dgm:pt>
    <dgm:pt modelId="{24E4EA7B-D0A3-4BCA-B229-B05615D50614}" type="parTrans" cxnId="{A293B2CC-F9CF-42DD-8A97-B4DC2F469E77}">
      <dgm:prSet/>
      <dgm:spPr/>
      <dgm:t>
        <a:bodyPr/>
        <a:lstStyle/>
        <a:p>
          <a:endParaRPr lang="en-US"/>
        </a:p>
      </dgm:t>
    </dgm:pt>
    <dgm:pt modelId="{76CF08E1-0023-4A8A-9519-246B023A17F1}" type="sibTrans" cxnId="{A293B2CC-F9CF-42DD-8A97-B4DC2F469E77}">
      <dgm:prSet/>
      <dgm:spPr/>
      <dgm:t>
        <a:bodyPr/>
        <a:lstStyle/>
        <a:p>
          <a:endParaRPr lang="en-US"/>
        </a:p>
      </dgm:t>
    </dgm:pt>
    <dgm:pt modelId="{24A82D06-F3A4-4B0C-BF9F-271EDA93D949}" type="pres">
      <dgm:prSet presAssocID="{C5C2FEA6-BA46-40D5-A1EA-F30F686B8D3F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19A2B1-FEF8-4254-ADF5-E353154CBF84}" type="pres">
      <dgm:prSet presAssocID="{C5C2FEA6-BA46-40D5-A1EA-F30F686B8D3F}" presName="matrix" presStyleCnt="0"/>
      <dgm:spPr/>
    </dgm:pt>
    <dgm:pt modelId="{81567FF8-5ED4-436A-903D-E25FE1615D6A}" type="pres">
      <dgm:prSet presAssocID="{C5C2FEA6-BA46-40D5-A1EA-F30F686B8D3F}" presName="tile1" presStyleLbl="node1" presStyleIdx="0" presStyleCnt="4"/>
      <dgm:spPr/>
      <dgm:t>
        <a:bodyPr/>
        <a:lstStyle/>
        <a:p>
          <a:endParaRPr lang="en-US"/>
        </a:p>
      </dgm:t>
    </dgm:pt>
    <dgm:pt modelId="{A623C9E1-7C67-4431-870E-175696610761}" type="pres">
      <dgm:prSet presAssocID="{C5C2FEA6-BA46-40D5-A1EA-F30F686B8D3F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091A1A-1535-4331-BB09-49C561AEB5B2}" type="pres">
      <dgm:prSet presAssocID="{C5C2FEA6-BA46-40D5-A1EA-F30F686B8D3F}" presName="tile2" presStyleLbl="node1" presStyleIdx="1" presStyleCnt="4"/>
      <dgm:spPr/>
      <dgm:t>
        <a:bodyPr/>
        <a:lstStyle/>
        <a:p>
          <a:endParaRPr lang="en-US"/>
        </a:p>
      </dgm:t>
    </dgm:pt>
    <dgm:pt modelId="{349B6ABC-AACC-4044-8DB3-688D8045E02B}" type="pres">
      <dgm:prSet presAssocID="{C5C2FEA6-BA46-40D5-A1EA-F30F686B8D3F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DA31BE-5060-4334-A6E0-9464D6CCA2F5}" type="pres">
      <dgm:prSet presAssocID="{C5C2FEA6-BA46-40D5-A1EA-F30F686B8D3F}" presName="tile3" presStyleLbl="node1" presStyleIdx="2" presStyleCnt="4"/>
      <dgm:spPr/>
      <dgm:t>
        <a:bodyPr/>
        <a:lstStyle/>
        <a:p>
          <a:endParaRPr lang="en-US"/>
        </a:p>
      </dgm:t>
    </dgm:pt>
    <dgm:pt modelId="{74454E14-7322-4A7C-AB50-1DE2CCACA824}" type="pres">
      <dgm:prSet presAssocID="{C5C2FEA6-BA46-40D5-A1EA-F30F686B8D3F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65272D-F837-4717-B526-643184CBF260}" type="pres">
      <dgm:prSet presAssocID="{C5C2FEA6-BA46-40D5-A1EA-F30F686B8D3F}" presName="tile4" presStyleLbl="node1" presStyleIdx="3" presStyleCnt="4"/>
      <dgm:spPr/>
      <dgm:t>
        <a:bodyPr/>
        <a:lstStyle/>
        <a:p>
          <a:endParaRPr lang="en-US"/>
        </a:p>
      </dgm:t>
    </dgm:pt>
    <dgm:pt modelId="{168AFA9E-A133-41B5-871B-C9D48D95151A}" type="pres">
      <dgm:prSet presAssocID="{C5C2FEA6-BA46-40D5-A1EA-F30F686B8D3F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61F5D9-F13A-4E41-B1D1-0E40954C1BE4}" type="pres">
      <dgm:prSet presAssocID="{C5C2FEA6-BA46-40D5-A1EA-F30F686B8D3F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97CEC731-F1E0-4904-AB8C-3D28A56D7D67}" srcId="{ACD69294-D3CE-48AE-92F3-F7F764DF9A98}" destId="{7551BFFC-D34D-42F1-93A6-310EAB8B6CBA}" srcOrd="3" destOrd="0" parTransId="{7E4E331C-B2CF-4ACA-AE9E-923B2697F0AA}" sibTransId="{1B358025-FB27-4056-839A-F7F87F48FC12}"/>
    <dgm:cxn modelId="{A293B2CC-F9CF-42DD-8A97-B4DC2F469E77}" srcId="{74C23681-DF34-45B6-B281-67DF4EE5A1AC}" destId="{D5814591-B9F0-4BD1-B5FC-A4F712E0E7C2}" srcOrd="2" destOrd="0" parTransId="{24E4EA7B-D0A3-4BCA-B229-B05615D50614}" sibTransId="{76CF08E1-0023-4A8A-9519-246B023A17F1}"/>
    <dgm:cxn modelId="{FC7204C3-2FAF-4673-8C81-2A6FFB1D6C93}" type="presOf" srcId="{6E0BCA31-C879-4AC8-8920-FEB95663DF21}" destId="{A1DA31BE-5060-4334-A6E0-9464D6CCA2F5}" srcOrd="0" destOrd="1" presId="urn:microsoft.com/office/officeart/2005/8/layout/matrix1"/>
    <dgm:cxn modelId="{ED6CD81D-8F6E-4E44-943C-734B759DD9D5}" type="presOf" srcId="{574B4769-134B-40C8-B9AE-DB23A569ED67}" destId="{349B6ABC-AACC-4044-8DB3-688D8045E02B}" srcOrd="1" destOrd="0" presId="urn:microsoft.com/office/officeart/2005/8/layout/matrix1"/>
    <dgm:cxn modelId="{E29460C8-B6B1-4E99-8B48-76D74B0B83E6}" type="presOf" srcId="{C24FE536-3DFD-404D-9563-4F908DAA7752}" destId="{A1DA31BE-5060-4334-A6E0-9464D6CCA2F5}" srcOrd="0" destOrd="2" presId="urn:microsoft.com/office/officeart/2005/8/layout/matrix1"/>
    <dgm:cxn modelId="{95722D69-757D-4FC9-8188-240934F03306}" type="presOf" srcId="{D6E9BFBF-74C9-4C5A-9E71-38D579B5BA56}" destId="{A623C9E1-7C67-4431-870E-175696610761}" srcOrd="1" destOrd="0" presId="urn:microsoft.com/office/officeart/2005/8/layout/matrix1"/>
    <dgm:cxn modelId="{51FE7B6B-5EA1-47FD-943E-CA6C86E49BDE}" type="presOf" srcId="{74C23681-DF34-45B6-B281-67DF4EE5A1AC}" destId="{74454E14-7322-4A7C-AB50-1DE2CCACA824}" srcOrd="1" destOrd="0" presId="urn:microsoft.com/office/officeart/2005/8/layout/matrix1"/>
    <dgm:cxn modelId="{9337CD30-540B-451E-A6A4-D8657E8F7D35}" srcId="{74C23681-DF34-45B6-B281-67DF4EE5A1AC}" destId="{C24FE536-3DFD-404D-9563-4F908DAA7752}" srcOrd="1" destOrd="0" parTransId="{56A9C2D3-96EC-4E23-9B72-B4B3849976F8}" sibTransId="{DEA0B0F0-867A-4C17-B51B-095C08208633}"/>
    <dgm:cxn modelId="{B82E019C-1976-4AAA-9DED-BF94CD8B73CB}" type="presOf" srcId="{574B4769-134B-40C8-B9AE-DB23A569ED67}" destId="{F1091A1A-1535-4331-BB09-49C561AEB5B2}" srcOrd="0" destOrd="0" presId="urn:microsoft.com/office/officeart/2005/8/layout/matrix1"/>
    <dgm:cxn modelId="{6F8E823A-0043-49CC-9800-8ECC20ED7E5B}" type="presOf" srcId="{C24FE536-3DFD-404D-9563-4F908DAA7752}" destId="{74454E14-7322-4A7C-AB50-1DE2CCACA824}" srcOrd="1" destOrd="2" presId="urn:microsoft.com/office/officeart/2005/8/layout/matrix1"/>
    <dgm:cxn modelId="{606C592F-F652-474B-8038-11325B01F799}" srcId="{ACD69294-D3CE-48AE-92F3-F7F764DF9A98}" destId="{574B4769-134B-40C8-B9AE-DB23A569ED67}" srcOrd="1" destOrd="0" parTransId="{72732CD6-A1CC-4115-891A-8A14414C7246}" sibTransId="{926BD9FB-30DF-4825-887D-A5FAFD36EFD4}"/>
    <dgm:cxn modelId="{6872EAE8-49A9-4467-82DB-5918F95C9A27}" type="presOf" srcId="{D5814591-B9F0-4BD1-B5FC-A4F712E0E7C2}" destId="{74454E14-7322-4A7C-AB50-1DE2CCACA824}" srcOrd="1" destOrd="3" presId="urn:microsoft.com/office/officeart/2005/8/layout/matrix1"/>
    <dgm:cxn modelId="{063B8FA1-EF5F-4423-BDD0-60CD782F62A7}" type="presOf" srcId="{D5814591-B9F0-4BD1-B5FC-A4F712E0E7C2}" destId="{A1DA31BE-5060-4334-A6E0-9464D6CCA2F5}" srcOrd="0" destOrd="3" presId="urn:microsoft.com/office/officeart/2005/8/layout/matrix1"/>
    <dgm:cxn modelId="{8144BE3B-4D79-4640-8FBE-FE0E6DCA67EB}" type="presOf" srcId="{D6E9BFBF-74C9-4C5A-9E71-38D579B5BA56}" destId="{81567FF8-5ED4-436A-903D-E25FE1615D6A}" srcOrd="0" destOrd="0" presId="urn:microsoft.com/office/officeart/2005/8/layout/matrix1"/>
    <dgm:cxn modelId="{AD0CFAA5-C666-4FEF-8FA5-28B0A3886E70}" type="presOf" srcId="{C5C2FEA6-BA46-40D5-A1EA-F30F686B8D3F}" destId="{24A82D06-F3A4-4B0C-BF9F-271EDA93D949}" srcOrd="0" destOrd="0" presId="urn:microsoft.com/office/officeart/2005/8/layout/matrix1"/>
    <dgm:cxn modelId="{21B1BC2A-A87D-4769-9916-C9DD21DB20DD}" srcId="{C5C2FEA6-BA46-40D5-A1EA-F30F686B8D3F}" destId="{ACD69294-D3CE-48AE-92F3-F7F764DF9A98}" srcOrd="0" destOrd="0" parTransId="{7E0FAB63-0F85-4CF4-8B94-2B78C4CE21E1}" sibTransId="{1B1F4A2D-25CC-41E3-81E6-331F590D15F2}"/>
    <dgm:cxn modelId="{BC663E01-C47D-4269-BBAA-C279D585FF44}" srcId="{ACD69294-D3CE-48AE-92F3-F7F764DF9A98}" destId="{74C23681-DF34-45B6-B281-67DF4EE5A1AC}" srcOrd="2" destOrd="0" parTransId="{2EF38F08-84E6-401E-A53F-FA07A96F4185}" sibTransId="{8157DFE6-DEB7-4242-A68A-D3B4BB283B34}"/>
    <dgm:cxn modelId="{B93B19E7-C3C4-4AA6-A9C2-50AFEB820D9B}" type="presOf" srcId="{74C23681-DF34-45B6-B281-67DF4EE5A1AC}" destId="{A1DA31BE-5060-4334-A6E0-9464D6CCA2F5}" srcOrd="0" destOrd="0" presId="urn:microsoft.com/office/officeart/2005/8/layout/matrix1"/>
    <dgm:cxn modelId="{2A84E5BC-B26A-4A9A-B1FF-F64EEECC1316}" srcId="{74C23681-DF34-45B6-B281-67DF4EE5A1AC}" destId="{6E0BCA31-C879-4AC8-8920-FEB95663DF21}" srcOrd="0" destOrd="0" parTransId="{6E615A1F-66F4-4414-9098-27E9C30E3ADF}" sibTransId="{1B060E9D-1258-4B9A-B941-C5AA773BF6B8}"/>
    <dgm:cxn modelId="{09AC4336-D2D5-405D-B872-26982F8F6F15}" srcId="{ACD69294-D3CE-48AE-92F3-F7F764DF9A98}" destId="{D6E9BFBF-74C9-4C5A-9E71-38D579B5BA56}" srcOrd="0" destOrd="0" parTransId="{5B493CFB-8B82-44D9-8D90-612FE3A563A1}" sibTransId="{EE2F0BA7-232F-4388-878D-A1E2B79385F3}"/>
    <dgm:cxn modelId="{C26B3AED-46C4-46BC-9439-ABF343DEB911}" type="presOf" srcId="{7551BFFC-D34D-42F1-93A6-310EAB8B6CBA}" destId="{168AFA9E-A133-41B5-871B-C9D48D95151A}" srcOrd="1" destOrd="0" presId="urn:microsoft.com/office/officeart/2005/8/layout/matrix1"/>
    <dgm:cxn modelId="{142F781D-FB36-45E3-98EE-177315CF1EDB}" type="presOf" srcId="{6E0BCA31-C879-4AC8-8920-FEB95663DF21}" destId="{74454E14-7322-4A7C-AB50-1DE2CCACA824}" srcOrd="1" destOrd="1" presId="urn:microsoft.com/office/officeart/2005/8/layout/matrix1"/>
    <dgm:cxn modelId="{C3C84A01-3E4F-4C2B-BD94-83CF87DCD651}" type="presOf" srcId="{7551BFFC-D34D-42F1-93A6-310EAB8B6CBA}" destId="{EB65272D-F837-4717-B526-643184CBF260}" srcOrd="0" destOrd="0" presId="urn:microsoft.com/office/officeart/2005/8/layout/matrix1"/>
    <dgm:cxn modelId="{D8F697F8-ED24-4A0D-BAA7-2BF67EC468F6}" type="presOf" srcId="{ACD69294-D3CE-48AE-92F3-F7F764DF9A98}" destId="{B361F5D9-F13A-4E41-B1D1-0E40954C1BE4}" srcOrd="0" destOrd="0" presId="urn:microsoft.com/office/officeart/2005/8/layout/matrix1"/>
    <dgm:cxn modelId="{C17B09E6-FFD8-4E63-9BD5-ABC3C8451AD5}" type="presParOf" srcId="{24A82D06-F3A4-4B0C-BF9F-271EDA93D949}" destId="{D319A2B1-FEF8-4254-ADF5-E353154CBF84}" srcOrd="0" destOrd="0" presId="urn:microsoft.com/office/officeart/2005/8/layout/matrix1"/>
    <dgm:cxn modelId="{D655635C-77F0-47AC-B4C5-02315A4B84FD}" type="presParOf" srcId="{D319A2B1-FEF8-4254-ADF5-E353154CBF84}" destId="{81567FF8-5ED4-436A-903D-E25FE1615D6A}" srcOrd="0" destOrd="0" presId="urn:microsoft.com/office/officeart/2005/8/layout/matrix1"/>
    <dgm:cxn modelId="{E4A91AA6-E1C3-48D3-AF28-0096C8600834}" type="presParOf" srcId="{D319A2B1-FEF8-4254-ADF5-E353154CBF84}" destId="{A623C9E1-7C67-4431-870E-175696610761}" srcOrd="1" destOrd="0" presId="urn:microsoft.com/office/officeart/2005/8/layout/matrix1"/>
    <dgm:cxn modelId="{26F1283A-DB7F-423C-954D-A096F90FFB7D}" type="presParOf" srcId="{D319A2B1-FEF8-4254-ADF5-E353154CBF84}" destId="{F1091A1A-1535-4331-BB09-49C561AEB5B2}" srcOrd="2" destOrd="0" presId="urn:microsoft.com/office/officeart/2005/8/layout/matrix1"/>
    <dgm:cxn modelId="{E88AC5A0-71FB-409E-97D8-65A34E6C2304}" type="presParOf" srcId="{D319A2B1-FEF8-4254-ADF5-E353154CBF84}" destId="{349B6ABC-AACC-4044-8DB3-688D8045E02B}" srcOrd="3" destOrd="0" presId="urn:microsoft.com/office/officeart/2005/8/layout/matrix1"/>
    <dgm:cxn modelId="{700AB0CC-DF2F-4C87-82E0-054CEBFC5ADD}" type="presParOf" srcId="{D319A2B1-FEF8-4254-ADF5-E353154CBF84}" destId="{A1DA31BE-5060-4334-A6E0-9464D6CCA2F5}" srcOrd="4" destOrd="0" presId="urn:microsoft.com/office/officeart/2005/8/layout/matrix1"/>
    <dgm:cxn modelId="{F68BFB3A-B303-46E0-BB74-F30A9C407D4D}" type="presParOf" srcId="{D319A2B1-FEF8-4254-ADF5-E353154CBF84}" destId="{74454E14-7322-4A7C-AB50-1DE2CCACA824}" srcOrd="5" destOrd="0" presId="urn:microsoft.com/office/officeart/2005/8/layout/matrix1"/>
    <dgm:cxn modelId="{190D4B25-DEEC-4438-9611-D6BE0999468D}" type="presParOf" srcId="{D319A2B1-FEF8-4254-ADF5-E353154CBF84}" destId="{EB65272D-F837-4717-B526-643184CBF260}" srcOrd="6" destOrd="0" presId="urn:microsoft.com/office/officeart/2005/8/layout/matrix1"/>
    <dgm:cxn modelId="{EC64A628-5496-4ED2-A485-DEFAB644E34C}" type="presParOf" srcId="{D319A2B1-FEF8-4254-ADF5-E353154CBF84}" destId="{168AFA9E-A133-41B5-871B-C9D48D95151A}" srcOrd="7" destOrd="0" presId="urn:microsoft.com/office/officeart/2005/8/layout/matrix1"/>
    <dgm:cxn modelId="{718CAEEF-918E-4805-8BB1-78BA939D8087}" type="presParOf" srcId="{24A82D06-F3A4-4B0C-BF9F-271EDA93D949}" destId="{B361F5D9-F13A-4E41-B1D1-0E40954C1BE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002414-9F96-4F03-AC24-61909E32865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AEA4D5-ACC9-468E-9E51-AE7BE34E33FB}">
      <dgm:prSet phldrT="[Text]"/>
      <dgm:spPr/>
      <dgm:t>
        <a:bodyPr/>
        <a:lstStyle/>
        <a:p>
          <a:r>
            <a:rPr lang="en-US" dirty="0" smtClean="0"/>
            <a:t>Segment the customers</a:t>
          </a:r>
          <a:endParaRPr lang="en-US" dirty="0"/>
        </a:p>
      </dgm:t>
    </dgm:pt>
    <dgm:pt modelId="{61534C82-58D3-4F49-8150-491BDE01AFDB}" type="parTrans" cxnId="{F24709BE-75FA-4449-BD96-3F0D7971B97E}">
      <dgm:prSet/>
      <dgm:spPr/>
      <dgm:t>
        <a:bodyPr/>
        <a:lstStyle/>
        <a:p>
          <a:endParaRPr lang="en-US"/>
        </a:p>
      </dgm:t>
    </dgm:pt>
    <dgm:pt modelId="{808134F9-839E-4EBF-892A-3549A02BF610}" type="sibTrans" cxnId="{F24709BE-75FA-4449-BD96-3F0D7971B97E}">
      <dgm:prSet/>
      <dgm:spPr/>
      <dgm:t>
        <a:bodyPr/>
        <a:lstStyle/>
        <a:p>
          <a:endParaRPr lang="en-US"/>
        </a:p>
      </dgm:t>
    </dgm:pt>
    <dgm:pt modelId="{3D425614-4C8A-430D-A39C-0A1AFC15E402}">
      <dgm:prSet phldrT="[Text]"/>
      <dgm:spPr/>
      <dgm:t>
        <a:bodyPr/>
        <a:lstStyle/>
        <a:p>
          <a:r>
            <a:rPr lang="en-US" dirty="0" smtClean="0"/>
            <a:t>Train your servers to be friendly</a:t>
          </a:r>
          <a:endParaRPr lang="en-US" dirty="0"/>
        </a:p>
      </dgm:t>
    </dgm:pt>
    <dgm:pt modelId="{FBCA00B5-9126-48E8-B868-ADDC970A022C}" type="parTrans" cxnId="{EACBB5E9-B049-46B8-BF8B-F03D9C80A748}">
      <dgm:prSet/>
      <dgm:spPr/>
      <dgm:t>
        <a:bodyPr/>
        <a:lstStyle/>
        <a:p>
          <a:endParaRPr lang="en-US"/>
        </a:p>
      </dgm:t>
    </dgm:pt>
    <dgm:pt modelId="{682EC7CA-9973-491B-B456-D82B58E9B0A5}" type="sibTrans" cxnId="{EACBB5E9-B049-46B8-BF8B-F03D9C80A748}">
      <dgm:prSet/>
      <dgm:spPr/>
      <dgm:t>
        <a:bodyPr/>
        <a:lstStyle/>
        <a:p>
          <a:endParaRPr lang="en-US"/>
        </a:p>
      </dgm:t>
    </dgm:pt>
    <dgm:pt modelId="{92B0455B-8C32-4931-8421-42C8E628F9E3}">
      <dgm:prSet phldrT="[Text]"/>
      <dgm:spPr/>
      <dgm:t>
        <a:bodyPr/>
        <a:lstStyle/>
        <a:p>
          <a:r>
            <a:rPr lang="en-US" dirty="0" smtClean="0"/>
            <a:t>Inform your customers of what to expect</a:t>
          </a:r>
          <a:endParaRPr lang="en-US" dirty="0"/>
        </a:p>
      </dgm:t>
    </dgm:pt>
    <dgm:pt modelId="{0589FC10-A6C8-4699-A75D-BA61AC003476}" type="parTrans" cxnId="{7F5ECB4F-65A2-4640-8CB2-E6F70C61A5A0}">
      <dgm:prSet/>
      <dgm:spPr/>
      <dgm:t>
        <a:bodyPr/>
        <a:lstStyle/>
        <a:p>
          <a:endParaRPr lang="en-US"/>
        </a:p>
      </dgm:t>
    </dgm:pt>
    <dgm:pt modelId="{87A3C9AA-85E2-46A8-A30D-8C7FF954B3DE}" type="sibTrans" cxnId="{7F5ECB4F-65A2-4640-8CB2-E6F70C61A5A0}">
      <dgm:prSet/>
      <dgm:spPr/>
      <dgm:t>
        <a:bodyPr/>
        <a:lstStyle/>
        <a:p>
          <a:endParaRPr lang="en-US"/>
        </a:p>
      </dgm:t>
    </dgm:pt>
    <dgm:pt modelId="{AC6F7158-C51B-41DC-8279-D62FB4AA7861}">
      <dgm:prSet phldrT="[Text]"/>
      <dgm:spPr/>
      <dgm:t>
        <a:bodyPr/>
        <a:lstStyle/>
        <a:p>
          <a:r>
            <a:rPr lang="en-US" dirty="0" smtClean="0"/>
            <a:t>Try to divert the customer’s attention when waiting</a:t>
          </a:r>
          <a:endParaRPr lang="en-US" dirty="0"/>
        </a:p>
      </dgm:t>
    </dgm:pt>
    <dgm:pt modelId="{3E0BD814-C30B-451C-A3F2-566E2B284677}" type="parTrans" cxnId="{33897BA8-3423-4F56-B104-54F809D59728}">
      <dgm:prSet/>
      <dgm:spPr/>
      <dgm:t>
        <a:bodyPr/>
        <a:lstStyle/>
        <a:p>
          <a:endParaRPr lang="en-US"/>
        </a:p>
      </dgm:t>
    </dgm:pt>
    <dgm:pt modelId="{82BD3CFF-3A46-4BBC-922D-305AF0BA41D7}" type="sibTrans" cxnId="{33897BA8-3423-4F56-B104-54F809D59728}">
      <dgm:prSet/>
      <dgm:spPr/>
      <dgm:t>
        <a:bodyPr/>
        <a:lstStyle/>
        <a:p>
          <a:endParaRPr lang="en-US"/>
        </a:p>
      </dgm:t>
    </dgm:pt>
    <dgm:pt modelId="{366F8114-0B4E-4069-9D93-4C5D96CD7B4E}">
      <dgm:prSet phldrT="[Text]"/>
      <dgm:spPr/>
      <dgm:t>
        <a:bodyPr/>
        <a:lstStyle/>
        <a:p>
          <a:r>
            <a:rPr lang="en-US" dirty="0" smtClean="0"/>
            <a:t>Encourage customers to come during slack periods</a:t>
          </a:r>
        </a:p>
        <a:p>
          <a:endParaRPr lang="en-US" dirty="0"/>
        </a:p>
      </dgm:t>
    </dgm:pt>
    <dgm:pt modelId="{DF12477C-B5BF-4062-B7EF-9703A1783603}" type="parTrans" cxnId="{8D2DCB0F-B196-4993-9E27-F70F3B5E017A}">
      <dgm:prSet/>
      <dgm:spPr/>
      <dgm:t>
        <a:bodyPr/>
        <a:lstStyle/>
        <a:p>
          <a:endParaRPr lang="en-US"/>
        </a:p>
      </dgm:t>
    </dgm:pt>
    <dgm:pt modelId="{4F2FB7B0-A38D-4D3D-A74C-BFCB4675F10D}" type="sibTrans" cxnId="{8D2DCB0F-B196-4993-9E27-F70F3B5E017A}">
      <dgm:prSet/>
      <dgm:spPr/>
      <dgm:t>
        <a:bodyPr/>
        <a:lstStyle/>
        <a:p>
          <a:endParaRPr lang="en-US"/>
        </a:p>
      </dgm:t>
    </dgm:pt>
    <dgm:pt modelId="{68C6E32C-160F-476B-BED9-0DBE1410F2F9}" type="pres">
      <dgm:prSet presAssocID="{0D002414-9F96-4F03-AC24-61909E3286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5E525A-8363-4D26-9950-CF842B0F5407}" type="pres">
      <dgm:prSet presAssocID="{366F8114-0B4E-4069-9D93-4C5D96CD7B4E}" presName="boxAndChildren" presStyleCnt="0"/>
      <dgm:spPr/>
    </dgm:pt>
    <dgm:pt modelId="{08BD18EE-F691-499B-8A2B-FC5A362DA860}" type="pres">
      <dgm:prSet presAssocID="{366F8114-0B4E-4069-9D93-4C5D96CD7B4E}" presName="parentTextBox" presStyleLbl="node1" presStyleIdx="0" presStyleCnt="5"/>
      <dgm:spPr/>
      <dgm:t>
        <a:bodyPr/>
        <a:lstStyle/>
        <a:p>
          <a:endParaRPr lang="en-US"/>
        </a:p>
      </dgm:t>
    </dgm:pt>
    <dgm:pt modelId="{2244CF24-04BA-4D0C-AF43-7C1F51A5D7C7}" type="pres">
      <dgm:prSet presAssocID="{82BD3CFF-3A46-4BBC-922D-305AF0BA41D7}" presName="sp" presStyleCnt="0"/>
      <dgm:spPr/>
    </dgm:pt>
    <dgm:pt modelId="{25823DB4-88EB-44CE-9E67-16E6EF897453}" type="pres">
      <dgm:prSet presAssocID="{AC6F7158-C51B-41DC-8279-D62FB4AA7861}" presName="arrowAndChildren" presStyleCnt="0"/>
      <dgm:spPr/>
    </dgm:pt>
    <dgm:pt modelId="{37926279-5607-432A-815D-B64AB34CDF3A}" type="pres">
      <dgm:prSet presAssocID="{AC6F7158-C51B-41DC-8279-D62FB4AA7861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3949E467-7F63-4241-81CD-6C781ABE8214}" type="pres">
      <dgm:prSet presAssocID="{87A3C9AA-85E2-46A8-A30D-8C7FF954B3DE}" presName="sp" presStyleCnt="0"/>
      <dgm:spPr/>
    </dgm:pt>
    <dgm:pt modelId="{142DE316-32DB-46A6-B91B-1586B9F4655C}" type="pres">
      <dgm:prSet presAssocID="{92B0455B-8C32-4931-8421-42C8E628F9E3}" presName="arrowAndChildren" presStyleCnt="0"/>
      <dgm:spPr/>
    </dgm:pt>
    <dgm:pt modelId="{987A49DF-389D-4933-9A77-C2AAD491AE64}" type="pres">
      <dgm:prSet presAssocID="{92B0455B-8C32-4931-8421-42C8E628F9E3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2AF28321-645A-42EF-A903-842BBB804BD4}" type="pres">
      <dgm:prSet presAssocID="{682EC7CA-9973-491B-B456-D82B58E9B0A5}" presName="sp" presStyleCnt="0"/>
      <dgm:spPr/>
    </dgm:pt>
    <dgm:pt modelId="{D467C776-D61B-471F-8A43-428B5788B631}" type="pres">
      <dgm:prSet presAssocID="{3D425614-4C8A-430D-A39C-0A1AFC15E402}" presName="arrowAndChildren" presStyleCnt="0"/>
      <dgm:spPr/>
    </dgm:pt>
    <dgm:pt modelId="{3EF71935-2403-4C1B-9838-ED29C6F2C4A8}" type="pres">
      <dgm:prSet presAssocID="{3D425614-4C8A-430D-A39C-0A1AFC15E402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510D076C-6025-4701-B362-61FAA96FE92E}" type="pres">
      <dgm:prSet presAssocID="{808134F9-839E-4EBF-892A-3549A02BF610}" presName="sp" presStyleCnt="0"/>
      <dgm:spPr/>
    </dgm:pt>
    <dgm:pt modelId="{B2D98E6A-17F1-4A00-A862-E542D5F7ED71}" type="pres">
      <dgm:prSet presAssocID="{AEAEA4D5-ACC9-468E-9E51-AE7BE34E33FB}" presName="arrowAndChildren" presStyleCnt="0"/>
      <dgm:spPr/>
    </dgm:pt>
    <dgm:pt modelId="{5288D651-AB4E-4C02-A61F-AAC472D801CC}" type="pres">
      <dgm:prSet presAssocID="{AEAEA4D5-ACC9-468E-9E51-AE7BE34E33FB}" presName="parentTextArrow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6BA3689C-52BF-4D9D-BBDD-6C5ED74C525C}" type="presOf" srcId="{0D002414-9F96-4F03-AC24-61909E328650}" destId="{68C6E32C-160F-476B-BED9-0DBE1410F2F9}" srcOrd="0" destOrd="0" presId="urn:microsoft.com/office/officeart/2005/8/layout/process4"/>
    <dgm:cxn modelId="{EACBB5E9-B049-46B8-BF8B-F03D9C80A748}" srcId="{0D002414-9F96-4F03-AC24-61909E328650}" destId="{3D425614-4C8A-430D-A39C-0A1AFC15E402}" srcOrd="1" destOrd="0" parTransId="{FBCA00B5-9126-48E8-B868-ADDC970A022C}" sibTransId="{682EC7CA-9973-491B-B456-D82B58E9B0A5}"/>
    <dgm:cxn modelId="{33897BA8-3423-4F56-B104-54F809D59728}" srcId="{0D002414-9F96-4F03-AC24-61909E328650}" destId="{AC6F7158-C51B-41DC-8279-D62FB4AA7861}" srcOrd="3" destOrd="0" parTransId="{3E0BD814-C30B-451C-A3F2-566E2B284677}" sibTransId="{82BD3CFF-3A46-4BBC-922D-305AF0BA41D7}"/>
    <dgm:cxn modelId="{20E4CECF-B7BB-4E0B-B25E-086511CB916F}" type="presOf" srcId="{AC6F7158-C51B-41DC-8279-D62FB4AA7861}" destId="{37926279-5607-432A-815D-B64AB34CDF3A}" srcOrd="0" destOrd="0" presId="urn:microsoft.com/office/officeart/2005/8/layout/process4"/>
    <dgm:cxn modelId="{7F5ECB4F-65A2-4640-8CB2-E6F70C61A5A0}" srcId="{0D002414-9F96-4F03-AC24-61909E328650}" destId="{92B0455B-8C32-4931-8421-42C8E628F9E3}" srcOrd="2" destOrd="0" parTransId="{0589FC10-A6C8-4699-A75D-BA61AC003476}" sibTransId="{87A3C9AA-85E2-46A8-A30D-8C7FF954B3DE}"/>
    <dgm:cxn modelId="{D7761C51-42C4-4EB5-B565-3A80126574DA}" type="presOf" srcId="{366F8114-0B4E-4069-9D93-4C5D96CD7B4E}" destId="{08BD18EE-F691-499B-8A2B-FC5A362DA860}" srcOrd="0" destOrd="0" presId="urn:microsoft.com/office/officeart/2005/8/layout/process4"/>
    <dgm:cxn modelId="{F24709BE-75FA-4449-BD96-3F0D7971B97E}" srcId="{0D002414-9F96-4F03-AC24-61909E328650}" destId="{AEAEA4D5-ACC9-468E-9E51-AE7BE34E33FB}" srcOrd="0" destOrd="0" parTransId="{61534C82-58D3-4F49-8150-491BDE01AFDB}" sibTransId="{808134F9-839E-4EBF-892A-3549A02BF610}"/>
    <dgm:cxn modelId="{28DA74B6-43AA-4BD7-A439-75007FEC9EA9}" type="presOf" srcId="{AEAEA4D5-ACC9-468E-9E51-AE7BE34E33FB}" destId="{5288D651-AB4E-4C02-A61F-AAC472D801CC}" srcOrd="0" destOrd="0" presId="urn:microsoft.com/office/officeart/2005/8/layout/process4"/>
    <dgm:cxn modelId="{2331AB9D-A948-41B9-9BF5-4475E6F6B831}" type="presOf" srcId="{92B0455B-8C32-4931-8421-42C8E628F9E3}" destId="{987A49DF-389D-4933-9A77-C2AAD491AE64}" srcOrd="0" destOrd="0" presId="urn:microsoft.com/office/officeart/2005/8/layout/process4"/>
    <dgm:cxn modelId="{895C03CF-14C9-4A30-BE62-FBD25414EE7B}" type="presOf" srcId="{3D425614-4C8A-430D-A39C-0A1AFC15E402}" destId="{3EF71935-2403-4C1B-9838-ED29C6F2C4A8}" srcOrd="0" destOrd="0" presId="urn:microsoft.com/office/officeart/2005/8/layout/process4"/>
    <dgm:cxn modelId="{8D2DCB0F-B196-4993-9E27-F70F3B5E017A}" srcId="{0D002414-9F96-4F03-AC24-61909E328650}" destId="{366F8114-0B4E-4069-9D93-4C5D96CD7B4E}" srcOrd="4" destOrd="0" parTransId="{DF12477C-B5BF-4062-B7EF-9703A1783603}" sibTransId="{4F2FB7B0-A38D-4D3D-A74C-BFCB4675F10D}"/>
    <dgm:cxn modelId="{78995B4E-8273-4074-8ABD-A0BF54612D0B}" type="presParOf" srcId="{68C6E32C-160F-476B-BED9-0DBE1410F2F9}" destId="{465E525A-8363-4D26-9950-CF842B0F5407}" srcOrd="0" destOrd="0" presId="urn:microsoft.com/office/officeart/2005/8/layout/process4"/>
    <dgm:cxn modelId="{D2E92E26-B87F-4D4A-AD8B-AA64086179EA}" type="presParOf" srcId="{465E525A-8363-4D26-9950-CF842B0F5407}" destId="{08BD18EE-F691-499B-8A2B-FC5A362DA860}" srcOrd="0" destOrd="0" presId="urn:microsoft.com/office/officeart/2005/8/layout/process4"/>
    <dgm:cxn modelId="{9A5FD549-BF4F-40E1-8260-E54CD7B03B26}" type="presParOf" srcId="{68C6E32C-160F-476B-BED9-0DBE1410F2F9}" destId="{2244CF24-04BA-4D0C-AF43-7C1F51A5D7C7}" srcOrd="1" destOrd="0" presId="urn:microsoft.com/office/officeart/2005/8/layout/process4"/>
    <dgm:cxn modelId="{04050D3E-8170-4A61-A1A3-B41696B2F494}" type="presParOf" srcId="{68C6E32C-160F-476B-BED9-0DBE1410F2F9}" destId="{25823DB4-88EB-44CE-9E67-16E6EF897453}" srcOrd="2" destOrd="0" presId="urn:microsoft.com/office/officeart/2005/8/layout/process4"/>
    <dgm:cxn modelId="{1D78E4AA-E59A-4E9B-AFA1-6F0DE7D0F699}" type="presParOf" srcId="{25823DB4-88EB-44CE-9E67-16E6EF897453}" destId="{37926279-5607-432A-815D-B64AB34CDF3A}" srcOrd="0" destOrd="0" presId="urn:microsoft.com/office/officeart/2005/8/layout/process4"/>
    <dgm:cxn modelId="{D5607B0C-5726-418D-A37D-3E06AB9EE711}" type="presParOf" srcId="{68C6E32C-160F-476B-BED9-0DBE1410F2F9}" destId="{3949E467-7F63-4241-81CD-6C781ABE8214}" srcOrd="3" destOrd="0" presId="urn:microsoft.com/office/officeart/2005/8/layout/process4"/>
    <dgm:cxn modelId="{D1DC4D8A-D010-4D19-A5E4-50CB1ED6ABF3}" type="presParOf" srcId="{68C6E32C-160F-476B-BED9-0DBE1410F2F9}" destId="{142DE316-32DB-46A6-B91B-1586B9F4655C}" srcOrd="4" destOrd="0" presId="urn:microsoft.com/office/officeart/2005/8/layout/process4"/>
    <dgm:cxn modelId="{8CE5F056-469F-4E96-B05A-D377C33BBCBC}" type="presParOf" srcId="{142DE316-32DB-46A6-B91B-1586B9F4655C}" destId="{987A49DF-389D-4933-9A77-C2AAD491AE64}" srcOrd="0" destOrd="0" presId="urn:microsoft.com/office/officeart/2005/8/layout/process4"/>
    <dgm:cxn modelId="{23804E81-D20E-42F1-97AD-16858EE7E2A5}" type="presParOf" srcId="{68C6E32C-160F-476B-BED9-0DBE1410F2F9}" destId="{2AF28321-645A-42EF-A903-842BBB804BD4}" srcOrd="5" destOrd="0" presId="urn:microsoft.com/office/officeart/2005/8/layout/process4"/>
    <dgm:cxn modelId="{850BBFD2-9EE6-415A-BEF5-9573D5561FEF}" type="presParOf" srcId="{68C6E32C-160F-476B-BED9-0DBE1410F2F9}" destId="{D467C776-D61B-471F-8A43-428B5788B631}" srcOrd="6" destOrd="0" presId="urn:microsoft.com/office/officeart/2005/8/layout/process4"/>
    <dgm:cxn modelId="{F01265ED-1CA0-4ECD-8D5B-755CBCF764E9}" type="presParOf" srcId="{D467C776-D61B-471F-8A43-428B5788B631}" destId="{3EF71935-2403-4C1B-9838-ED29C6F2C4A8}" srcOrd="0" destOrd="0" presId="urn:microsoft.com/office/officeart/2005/8/layout/process4"/>
    <dgm:cxn modelId="{EFBB95B4-EA1A-4C09-B0DF-5522489F7F36}" type="presParOf" srcId="{68C6E32C-160F-476B-BED9-0DBE1410F2F9}" destId="{510D076C-6025-4701-B362-61FAA96FE92E}" srcOrd="7" destOrd="0" presId="urn:microsoft.com/office/officeart/2005/8/layout/process4"/>
    <dgm:cxn modelId="{5A3E12D7-C3BD-466D-B1CE-6A795EBE2357}" type="presParOf" srcId="{68C6E32C-160F-476B-BED9-0DBE1410F2F9}" destId="{B2D98E6A-17F1-4A00-A862-E542D5F7ED71}" srcOrd="8" destOrd="0" presId="urn:microsoft.com/office/officeart/2005/8/layout/process4"/>
    <dgm:cxn modelId="{6231E143-5D8E-4B7D-9168-4C29F4C0DBB2}" type="presParOf" srcId="{B2D98E6A-17F1-4A00-A862-E542D5F7ED71}" destId="{5288D651-AB4E-4C02-A61F-AAC472D801C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ED2B9F-4632-459A-B55E-9CEC9F8D8E7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4BEABB-1AAC-4C8B-8633-67237D2A1C5F}">
      <dgm:prSet phldrT="[Text]"/>
      <dgm:spPr/>
      <dgm:t>
        <a:bodyPr/>
        <a:lstStyle/>
        <a:p>
          <a:r>
            <a:rPr lang="en-US" dirty="0" smtClean="0"/>
            <a:t>Some waiting line problems are very complex</a:t>
          </a:r>
          <a:endParaRPr lang="en-US" dirty="0"/>
        </a:p>
      </dgm:t>
    </dgm:pt>
    <dgm:pt modelId="{99D735EF-02EA-4222-8F38-F42B0B285CD8}" type="parTrans" cxnId="{544102B8-152E-4BD5-8003-F0EBB5E46C45}">
      <dgm:prSet/>
      <dgm:spPr/>
      <dgm:t>
        <a:bodyPr/>
        <a:lstStyle/>
        <a:p>
          <a:endParaRPr lang="en-US"/>
        </a:p>
      </dgm:t>
    </dgm:pt>
    <dgm:pt modelId="{EB271DD2-ADE0-4218-AB8C-A7080F073E87}" type="sibTrans" cxnId="{544102B8-152E-4BD5-8003-F0EBB5E46C45}">
      <dgm:prSet/>
      <dgm:spPr/>
      <dgm:t>
        <a:bodyPr/>
        <a:lstStyle/>
        <a:p>
          <a:endParaRPr lang="en-US"/>
        </a:p>
      </dgm:t>
    </dgm:pt>
    <dgm:pt modelId="{33B96FAB-874F-4234-BDEE-CCA8DA8DCEF9}">
      <dgm:prSet phldrT="[Text]"/>
      <dgm:spPr/>
      <dgm:t>
        <a:bodyPr/>
        <a:lstStyle/>
        <a:p>
          <a:r>
            <a:rPr lang="en-US" dirty="0" smtClean="0"/>
            <a:t>Equations assume that waiting lines are independent</a:t>
          </a:r>
          <a:endParaRPr lang="en-US" dirty="0"/>
        </a:p>
      </dgm:t>
    </dgm:pt>
    <dgm:pt modelId="{BF97E445-936A-4AC4-972C-5D344E4D8C6B}" type="parTrans" cxnId="{A2BA2012-0BEE-46C7-A0EF-3AEB0E2331A6}">
      <dgm:prSet/>
      <dgm:spPr/>
      <dgm:t>
        <a:bodyPr/>
        <a:lstStyle/>
        <a:p>
          <a:endParaRPr lang="en-US"/>
        </a:p>
      </dgm:t>
    </dgm:pt>
    <dgm:pt modelId="{B5B5A088-ACA3-4065-9777-3EE839A0C8B5}" type="sibTrans" cxnId="{A2BA2012-0BEE-46C7-A0EF-3AEB0E2331A6}">
      <dgm:prSet/>
      <dgm:spPr/>
      <dgm:t>
        <a:bodyPr/>
        <a:lstStyle/>
        <a:p>
          <a:endParaRPr lang="en-US"/>
        </a:p>
      </dgm:t>
    </dgm:pt>
    <dgm:pt modelId="{9A38BBE6-4A31-4C3B-9FEC-59A3CE236AA9}">
      <dgm:prSet phldrT="[Text]"/>
      <dgm:spPr/>
      <dgm:t>
        <a:bodyPr/>
        <a:lstStyle/>
        <a:p>
          <a:r>
            <a:rPr lang="en-US" dirty="0" smtClean="0"/>
            <a:t>Some problems have conditions do not meet the requirements of the equations</a:t>
          </a:r>
          <a:endParaRPr lang="en-US" dirty="0"/>
        </a:p>
      </dgm:t>
    </dgm:pt>
    <dgm:pt modelId="{4B3F98CC-C709-46E8-A3E1-B81124279082}" type="parTrans" cxnId="{51B1E201-E2B3-4BF1-872A-07EB9CADC93D}">
      <dgm:prSet/>
      <dgm:spPr/>
      <dgm:t>
        <a:bodyPr/>
        <a:lstStyle/>
        <a:p>
          <a:endParaRPr lang="en-US"/>
        </a:p>
      </dgm:t>
    </dgm:pt>
    <dgm:pt modelId="{AF43C2EF-15F4-445C-A85E-F470E0267B6A}" type="sibTrans" cxnId="{51B1E201-E2B3-4BF1-872A-07EB9CADC93D}">
      <dgm:prSet/>
      <dgm:spPr/>
      <dgm:t>
        <a:bodyPr/>
        <a:lstStyle/>
        <a:p>
          <a:endParaRPr lang="en-US"/>
        </a:p>
      </dgm:t>
    </dgm:pt>
    <dgm:pt modelId="{2C9C384C-A992-432F-81F0-CF9EF2F995D4}">
      <dgm:prSet phldrT="[Text]"/>
      <dgm:spPr/>
      <dgm:t>
        <a:bodyPr/>
        <a:lstStyle/>
        <a:p>
          <a:r>
            <a:rPr lang="en-US" b="1" dirty="0" smtClean="0"/>
            <a:t>When one service is the input to the next, we can no longer use the simple formulas</a:t>
          </a:r>
          <a:endParaRPr lang="en-US" b="1" dirty="0"/>
        </a:p>
      </dgm:t>
    </dgm:pt>
    <dgm:pt modelId="{CD7B7386-EF01-4790-AD2B-B0F8EF4EB06B}" type="parTrans" cxnId="{F14B4036-448A-4454-AF67-D6B29D93B96E}">
      <dgm:prSet/>
      <dgm:spPr/>
      <dgm:t>
        <a:bodyPr/>
        <a:lstStyle/>
        <a:p>
          <a:endParaRPr lang="en-US"/>
        </a:p>
      </dgm:t>
    </dgm:pt>
    <dgm:pt modelId="{E2FD48DE-3C98-4690-B861-4C516320099C}" type="sibTrans" cxnId="{F14B4036-448A-4454-AF67-D6B29D93B96E}">
      <dgm:prSet/>
      <dgm:spPr/>
      <dgm:t>
        <a:bodyPr/>
        <a:lstStyle/>
        <a:p>
          <a:endParaRPr lang="en-US"/>
        </a:p>
      </dgm:t>
    </dgm:pt>
    <dgm:pt modelId="{C9618E1F-4C43-47DD-A03C-7F0AFA5263E7}">
      <dgm:prSet phldrT="[Text]"/>
      <dgm:spPr/>
      <dgm:t>
        <a:bodyPr/>
        <a:lstStyle/>
        <a:p>
          <a:r>
            <a:rPr lang="en-US" b="1" dirty="0" smtClean="0"/>
            <a:t>Servers with different capabilities, multiple customer types</a:t>
          </a:r>
          <a:endParaRPr lang="en-US" b="1" dirty="0"/>
        </a:p>
      </dgm:t>
    </dgm:pt>
    <dgm:pt modelId="{7A12F2A2-C370-4B4A-8D5D-638C7BFFC61B}" type="parTrans" cxnId="{7A320B76-918D-40B8-92FA-775F06BB1377}">
      <dgm:prSet/>
      <dgm:spPr/>
      <dgm:t>
        <a:bodyPr/>
        <a:lstStyle/>
        <a:p>
          <a:endParaRPr lang="en-US"/>
        </a:p>
      </dgm:t>
    </dgm:pt>
    <dgm:pt modelId="{B97E809A-2FCD-46D0-8A82-341DDC033C4B}" type="sibTrans" cxnId="{7A320B76-918D-40B8-92FA-775F06BB1377}">
      <dgm:prSet/>
      <dgm:spPr/>
      <dgm:t>
        <a:bodyPr/>
        <a:lstStyle/>
        <a:p>
          <a:endParaRPr lang="en-US"/>
        </a:p>
      </dgm:t>
    </dgm:pt>
    <dgm:pt modelId="{4326E8D5-D3EF-4AB8-B7CF-0883234305B1}">
      <dgm:prSet phldrT="[Text]"/>
      <dgm:spPr/>
      <dgm:t>
        <a:bodyPr/>
        <a:lstStyle/>
        <a:p>
          <a:r>
            <a:rPr lang="en-US" b="1" dirty="0" smtClean="0"/>
            <a:t>Finite populations, specific arrival/service distributions</a:t>
          </a:r>
          <a:endParaRPr lang="en-US" b="1" dirty="0"/>
        </a:p>
      </dgm:t>
    </dgm:pt>
    <dgm:pt modelId="{D2F09256-B94C-4D05-8F9D-67F63CF48983}" type="parTrans" cxnId="{9CA0F1B2-C441-4BFD-AE31-0FF3F2AE9DF5}">
      <dgm:prSet/>
      <dgm:spPr/>
      <dgm:t>
        <a:bodyPr/>
        <a:lstStyle/>
        <a:p>
          <a:endParaRPr lang="en-US"/>
        </a:p>
      </dgm:t>
    </dgm:pt>
    <dgm:pt modelId="{1F240632-B828-43E0-A32E-2C1E7BB4AE9F}" type="sibTrans" cxnId="{9CA0F1B2-C441-4BFD-AE31-0FF3F2AE9DF5}">
      <dgm:prSet/>
      <dgm:spPr/>
      <dgm:t>
        <a:bodyPr/>
        <a:lstStyle/>
        <a:p>
          <a:endParaRPr lang="en-US"/>
        </a:p>
      </dgm:t>
    </dgm:pt>
    <dgm:pt modelId="{B158D5E7-632E-4A2D-9CD0-11260198E13B}" type="pres">
      <dgm:prSet presAssocID="{3DED2B9F-4632-459A-B55E-9CEC9F8D8E7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44E275-D590-41F9-AC4E-5BB8E20BD73D}" type="pres">
      <dgm:prSet presAssocID="{064BEABB-1AAC-4C8B-8633-67237D2A1C5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D2D339-B002-45CC-9AB4-17C170B55DD3}" type="pres">
      <dgm:prSet presAssocID="{064BEABB-1AAC-4C8B-8633-67237D2A1C5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4D2A99-2A61-4078-9C6A-6E954F27A5EB}" type="pres">
      <dgm:prSet presAssocID="{33B96FAB-874F-4234-BDEE-CCA8DA8DCEF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94BA4-1495-4555-AF39-7B22D8B9BC64}" type="pres">
      <dgm:prSet presAssocID="{33B96FAB-874F-4234-BDEE-CCA8DA8DCEF9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C76EF5-4B77-4875-9F4D-BDEDCC488A80}" type="pres">
      <dgm:prSet presAssocID="{9A38BBE6-4A31-4C3B-9FEC-59A3CE236AA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EB302A-F641-4C2C-B9C3-E3304142F626}" type="pres">
      <dgm:prSet presAssocID="{9A38BBE6-4A31-4C3B-9FEC-59A3CE236AA9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166010-6938-4FE6-BDBC-A645FD6471B7}" type="presOf" srcId="{064BEABB-1AAC-4C8B-8633-67237D2A1C5F}" destId="{CA44E275-D590-41F9-AC4E-5BB8E20BD73D}" srcOrd="0" destOrd="0" presId="urn:microsoft.com/office/officeart/2005/8/layout/vList2"/>
    <dgm:cxn modelId="{A2BA2012-0BEE-46C7-A0EF-3AEB0E2331A6}" srcId="{3DED2B9F-4632-459A-B55E-9CEC9F8D8E7D}" destId="{33B96FAB-874F-4234-BDEE-CCA8DA8DCEF9}" srcOrd="1" destOrd="0" parTransId="{BF97E445-936A-4AC4-972C-5D344E4D8C6B}" sibTransId="{B5B5A088-ACA3-4065-9777-3EE839A0C8B5}"/>
    <dgm:cxn modelId="{7A320B76-918D-40B8-92FA-775F06BB1377}" srcId="{064BEABB-1AAC-4C8B-8633-67237D2A1C5F}" destId="{C9618E1F-4C43-47DD-A03C-7F0AFA5263E7}" srcOrd="0" destOrd="0" parTransId="{7A12F2A2-C370-4B4A-8D5D-638C7BFFC61B}" sibTransId="{B97E809A-2FCD-46D0-8A82-341DDC033C4B}"/>
    <dgm:cxn modelId="{637F452E-FD58-4C46-B3FC-0CE4F706ECC1}" type="presOf" srcId="{C9618E1F-4C43-47DD-A03C-7F0AFA5263E7}" destId="{00D2D339-B002-45CC-9AB4-17C170B55DD3}" srcOrd="0" destOrd="0" presId="urn:microsoft.com/office/officeart/2005/8/layout/vList2"/>
    <dgm:cxn modelId="{671450B9-F08A-488C-9014-3D34ACB7826F}" type="presOf" srcId="{2C9C384C-A992-432F-81F0-CF9EF2F995D4}" destId="{78294BA4-1495-4555-AF39-7B22D8B9BC64}" srcOrd="0" destOrd="0" presId="urn:microsoft.com/office/officeart/2005/8/layout/vList2"/>
    <dgm:cxn modelId="{F14B4036-448A-4454-AF67-D6B29D93B96E}" srcId="{33B96FAB-874F-4234-BDEE-CCA8DA8DCEF9}" destId="{2C9C384C-A992-432F-81F0-CF9EF2F995D4}" srcOrd="0" destOrd="0" parTransId="{CD7B7386-EF01-4790-AD2B-B0F8EF4EB06B}" sibTransId="{E2FD48DE-3C98-4690-B861-4C516320099C}"/>
    <dgm:cxn modelId="{978D35AD-D502-4C78-A76B-ED6CED047FC2}" type="presOf" srcId="{4326E8D5-D3EF-4AB8-B7CF-0883234305B1}" destId="{20EB302A-F641-4C2C-B9C3-E3304142F626}" srcOrd="0" destOrd="0" presId="urn:microsoft.com/office/officeart/2005/8/layout/vList2"/>
    <dgm:cxn modelId="{B29A617D-3883-4EE7-9381-B9FFBC3E71C4}" type="presOf" srcId="{9A38BBE6-4A31-4C3B-9FEC-59A3CE236AA9}" destId="{49C76EF5-4B77-4875-9F4D-BDEDCC488A80}" srcOrd="0" destOrd="0" presId="urn:microsoft.com/office/officeart/2005/8/layout/vList2"/>
    <dgm:cxn modelId="{544102B8-152E-4BD5-8003-F0EBB5E46C45}" srcId="{3DED2B9F-4632-459A-B55E-9CEC9F8D8E7D}" destId="{064BEABB-1AAC-4C8B-8633-67237D2A1C5F}" srcOrd="0" destOrd="0" parTransId="{99D735EF-02EA-4222-8F38-F42B0B285CD8}" sibTransId="{EB271DD2-ADE0-4218-AB8C-A7080F073E87}"/>
    <dgm:cxn modelId="{9CA0F1B2-C441-4BFD-AE31-0FF3F2AE9DF5}" srcId="{9A38BBE6-4A31-4C3B-9FEC-59A3CE236AA9}" destId="{4326E8D5-D3EF-4AB8-B7CF-0883234305B1}" srcOrd="0" destOrd="0" parTransId="{D2F09256-B94C-4D05-8F9D-67F63CF48983}" sibTransId="{1F240632-B828-43E0-A32E-2C1E7BB4AE9F}"/>
    <dgm:cxn modelId="{14965F84-05B1-4E25-9F84-13FD86AE2F8D}" type="presOf" srcId="{33B96FAB-874F-4234-BDEE-CCA8DA8DCEF9}" destId="{CA4D2A99-2A61-4078-9C6A-6E954F27A5EB}" srcOrd="0" destOrd="0" presId="urn:microsoft.com/office/officeart/2005/8/layout/vList2"/>
    <dgm:cxn modelId="{51B1E201-E2B3-4BF1-872A-07EB9CADC93D}" srcId="{3DED2B9F-4632-459A-B55E-9CEC9F8D8E7D}" destId="{9A38BBE6-4A31-4C3B-9FEC-59A3CE236AA9}" srcOrd="2" destOrd="0" parTransId="{4B3F98CC-C709-46E8-A3E1-B81124279082}" sibTransId="{AF43C2EF-15F4-445C-A85E-F470E0267B6A}"/>
    <dgm:cxn modelId="{7890B15B-9BE5-4A53-BB29-C86A1BAD8AC6}" type="presOf" srcId="{3DED2B9F-4632-459A-B55E-9CEC9F8D8E7D}" destId="{B158D5E7-632E-4A2D-9CD0-11260198E13B}" srcOrd="0" destOrd="0" presId="urn:microsoft.com/office/officeart/2005/8/layout/vList2"/>
    <dgm:cxn modelId="{5CA6E0EE-4D82-4E8A-B1AD-CDA414C7A5FA}" type="presParOf" srcId="{B158D5E7-632E-4A2D-9CD0-11260198E13B}" destId="{CA44E275-D590-41F9-AC4E-5BB8E20BD73D}" srcOrd="0" destOrd="0" presId="urn:microsoft.com/office/officeart/2005/8/layout/vList2"/>
    <dgm:cxn modelId="{097F7F9E-306B-4D4C-A477-B30C75FCC298}" type="presParOf" srcId="{B158D5E7-632E-4A2D-9CD0-11260198E13B}" destId="{00D2D339-B002-45CC-9AB4-17C170B55DD3}" srcOrd="1" destOrd="0" presId="urn:microsoft.com/office/officeart/2005/8/layout/vList2"/>
    <dgm:cxn modelId="{6106C342-099C-44B8-9180-72E8A286E58D}" type="presParOf" srcId="{B158D5E7-632E-4A2D-9CD0-11260198E13B}" destId="{CA4D2A99-2A61-4078-9C6A-6E954F27A5EB}" srcOrd="2" destOrd="0" presId="urn:microsoft.com/office/officeart/2005/8/layout/vList2"/>
    <dgm:cxn modelId="{DB12D99D-7C0B-4A47-B87D-45938AA993FF}" type="presParOf" srcId="{B158D5E7-632E-4A2D-9CD0-11260198E13B}" destId="{78294BA4-1495-4555-AF39-7B22D8B9BC64}" srcOrd="3" destOrd="0" presId="urn:microsoft.com/office/officeart/2005/8/layout/vList2"/>
    <dgm:cxn modelId="{FF319689-FF80-4F7F-B137-C4AC3AD47D6E}" type="presParOf" srcId="{B158D5E7-632E-4A2D-9CD0-11260198E13B}" destId="{49C76EF5-4B77-4875-9F4D-BDEDCC488A80}" srcOrd="4" destOrd="0" presId="urn:microsoft.com/office/officeart/2005/8/layout/vList2"/>
    <dgm:cxn modelId="{E0AC6997-2595-4743-B10C-E963DC34914F}" type="presParOf" srcId="{B158D5E7-632E-4A2D-9CD0-11260198E13B}" destId="{20EB302A-F641-4C2C-B9C3-E3304142F62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67FF8-5ED4-436A-903D-E25FE1615D6A}">
      <dsp:nvSpPr>
        <dsp:cNvPr id="0" name=""/>
        <dsp:cNvSpPr/>
      </dsp:nvSpPr>
      <dsp:spPr>
        <a:xfrm rot="16200000">
          <a:off x="914399" y="-914399"/>
          <a:ext cx="2247900" cy="40767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The number of arrivals over the hours that the service system is open</a:t>
          </a:r>
          <a:endParaRPr lang="en-US" sz="2300" kern="1200" dirty="0"/>
        </a:p>
      </dsp:txBody>
      <dsp:txXfrm rot="5400000">
        <a:off x="0" y="0"/>
        <a:ext cx="4076700" cy="1685925"/>
      </dsp:txXfrm>
    </dsp:sp>
    <dsp:sp modelId="{F1091A1A-1535-4331-BB09-49C561AEB5B2}">
      <dsp:nvSpPr>
        <dsp:cNvPr id="0" name=""/>
        <dsp:cNvSpPr/>
      </dsp:nvSpPr>
      <dsp:spPr>
        <a:xfrm>
          <a:off x="4076700" y="0"/>
          <a:ext cx="4076700" cy="22479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Customers demand varying amounts of service, often exceeding normal capacity</a:t>
          </a:r>
          <a:endParaRPr lang="en-US" sz="2300" kern="1200" dirty="0"/>
        </a:p>
      </dsp:txBody>
      <dsp:txXfrm>
        <a:off x="4076700" y="0"/>
        <a:ext cx="4076700" cy="1685925"/>
      </dsp:txXfrm>
    </dsp:sp>
    <dsp:sp modelId="{A1DA31BE-5060-4334-A6E0-9464D6CCA2F5}">
      <dsp:nvSpPr>
        <dsp:cNvPr id="0" name=""/>
        <dsp:cNvSpPr/>
      </dsp:nvSpPr>
      <dsp:spPr>
        <a:xfrm rot="10800000">
          <a:off x="0" y="2247900"/>
          <a:ext cx="4076700" cy="22479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We can control arrivals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Short lines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Specific hours for specific customers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Specials</a:t>
          </a:r>
          <a:endParaRPr lang="en-US" sz="1800" kern="1200" dirty="0"/>
        </a:p>
      </dsp:txBody>
      <dsp:txXfrm rot="10800000">
        <a:off x="0" y="2809875"/>
        <a:ext cx="4076700" cy="1685925"/>
      </dsp:txXfrm>
    </dsp:sp>
    <dsp:sp modelId="{EB65272D-F837-4717-B526-643184CBF260}">
      <dsp:nvSpPr>
        <dsp:cNvPr id="0" name=""/>
        <dsp:cNvSpPr/>
      </dsp:nvSpPr>
      <dsp:spPr>
        <a:xfrm rot="5400000">
          <a:off x="4991099" y="1333500"/>
          <a:ext cx="2247900" cy="40767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We can affect service time by using faster or slower servers</a:t>
          </a:r>
          <a:endParaRPr lang="en-US" sz="2300" kern="1200" dirty="0"/>
        </a:p>
      </dsp:txBody>
      <dsp:txXfrm rot="-5400000">
        <a:off x="4076700" y="2809874"/>
        <a:ext cx="4076700" cy="1685925"/>
      </dsp:txXfrm>
    </dsp:sp>
    <dsp:sp modelId="{B361F5D9-F13A-4E41-B1D1-0E40954C1BE4}">
      <dsp:nvSpPr>
        <dsp:cNvPr id="0" name=""/>
        <dsp:cNvSpPr/>
      </dsp:nvSpPr>
      <dsp:spPr>
        <a:xfrm>
          <a:off x="2853689" y="1685925"/>
          <a:ext cx="2446020" cy="1123950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Waiting Line Factors</a:t>
          </a:r>
          <a:endParaRPr lang="en-US" sz="2300" kern="1200" dirty="0"/>
        </a:p>
      </dsp:txBody>
      <dsp:txXfrm>
        <a:off x="2908556" y="1740792"/>
        <a:ext cx="2336286" cy="10142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BD18EE-F691-499B-8A2B-FC5A362DA860}">
      <dsp:nvSpPr>
        <dsp:cNvPr id="0" name=""/>
        <dsp:cNvSpPr/>
      </dsp:nvSpPr>
      <dsp:spPr>
        <a:xfrm>
          <a:off x="0" y="3860331"/>
          <a:ext cx="8153400" cy="6333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Encourage customers to come during slack periods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0" y="3860331"/>
        <a:ext cx="8153400" cy="633319"/>
      </dsp:txXfrm>
    </dsp:sp>
    <dsp:sp modelId="{37926279-5607-432A-815D-B64AB34CDF3A}">
      <dsp:nvSpPr>
        <dsp:cNvPr id="0" name=""/>
        <dsp:cNvSpPr/>
      </dsp:nvSpPr>
      <dsp:spPr>
        <a:xfrm rot="10800000">
          <a:off x="0" y="2895785"/>
          <a:ext cx="8153400" cy="97404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Try to divert the customer’s attention when waiting</a:t>
          </a:r>
          <a:endParaRPr lang="en-US" sz="1300" kern="1200" dirty="0"/>
        </a:p>
      </dsp:txBody>
      <dsp:txXfrm rot="10800000">
        <a:off x="0" y="2895785"/>
        <a:ext cx="8153400" cy="632905"/>
      </dsp:txXfrm>
    </dsp:sp>
    <dsp:sp modelId="{987A49DF-389D-4933-9A77-C2AAD491AE64}">
      <dsp:nvSpPr>
        <dsp:cNvPr id="0" name=""/>
        <dsp:cNvSpPr/>
      </dsp:nvSpPr>
      <dsp:spPr>
        <a:xfrm rot="10800000">
          <a:off x="0" y="1931240"/>
          <a:ext cx="8153400" cy="97404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Inform your customers of what to expect</a:t>
          </a:r>
          <a:endParaRPr lang="en-US" sz="1300" kern="1200" dirty="0"/>
        </a:p>
      </dsp:txBody>
      <dsp:txXfrm rot="10800000">
        <a:off x="0" y="1931240"/>
        <a:ext cx="8153400" cy="632905"/>
      </dsp:txXfrm>
    </dsp:sp>
    <dsp:sp modelId="{3EF71935-2403-4C1B-9838-ED29C6F2C4A8}">
      <dsp:nvSpPr>
        <dsp:cNvPr id="0" name=""/>
        <dsp:cNvSpPr/>
      </dsp:nvSpPr>
      <dsp:spPr>
        <a:xfrm rot="10800000">
          <a:off x="0" y="966694"/>
          <a:ext cx="8153400" cy="97404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Train your servers to be friendly</a:t>
          </a:r>
          <a:endParaRPr lang="en-US" sz="1300" kern="1200" dirty="0"/>
        </a:p>
      </dsp:txBody>
      <dsp:txXfrm rot="10800000">
        <a:off x="0" y="966694"/>
        <a:ext cx="8153400" cy="632905"/>
      </dsp:txXfrm>
    </dsp:sp>
    <dsp:sp modelId="{5288D651-AB4E-4C02-A61F-AAC472D801CC}">
      <dsp:nvSpPr>
        <dsp:cNvPr id="0" name=""/>
        <dsp:cNvSpPr/>
      </dsp:nvSpPr>
      <dsp:spPr>
        <a:xfrm rot="10800000">
          <a:off x="0" y="2149"/>
          <a:ext cx="8153400" cy="97404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Segment the customers</a:t>
          </a:r>
          <a:endParaRPr lang="en-US" sz="1300" kern="1200" dirty="0"/>
        </a:p>
      </dsp:txBody>
      <dsp:txXfrm rot="10800000">
        <a:off x="0" y="2149"/>
        <a:ext cx="8153400" cy="6329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44E275-D590-41F9-AC4E-5BB8E20BD73D}">
      <dsp:nvSpPr>
        <dsp:cNvPr id="0" name=""/>
        <dsp:cNvSpPr/>
      </dsp:nvSpPr>
      <dsp:spPr>
        <a:xfrm>
          <a:off x="0" y="27237"/>
          <a:ext cx="8153400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Some waiting line problems are very complex</a:t>
          </a:r>
          <a:endParaRPr lang="en-US" sz="2500" kern="1200" dirty="0"/>
        </a:p>
      </dsp:txBody>
      <dsp:txXfrm>
        <a:off x="48481" y="75718"/>
        <a:ext cx="8056438" cy="896166"/>
      </dsp:txXfrm>
    </dsp:sp>
    <dsp:sp modelId="{00D2D339-B002-45CC-9AB4-17C170B55DD3}">
      <dsp:nvSpPr>
        <dsp:cNvPr id="0" name=""/>
        <dsp:cNvSpPr/>
      </dsp:nvSpPr>
      <dsp:spPr>
        <a:xfrm>
          <a:off x="0" y="1020366"/>
          <a:ext cx="81534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1" kern="1200" dirty="0" smtClean="0"/>
            <a:t>Servers with different capabilities, multiple customer types</a:t>
          </a:r>
          <a:endParaRPr lang="en-US" sz="2000" b="1" kern="1200" dirty="0"/>
        </a:p>
      </dsp:txBody>
      <dsp:txXfrm>
        <a:off x="0" y="1020366"/>
        <a:ext cx="8153400" cy="414000"/>
      </dsp:txXfrm>
    </dsp:sp>
    <dsp:sp modelId="{CA4D2A99-2A61-4078-9C6A-6E954F27A5EB}">
      <dsp:nvSpPr>
        <dsp:cNvPr id="0" name=""/>
        <dsp:cNvSpPr/>
      </dsp:nvSpPr>
      <dsp:spPr>
        <a:xfrm>
          <a:off x="0" y="1434366"/>
          <a:ext cx="8153400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Equations assume that waiting lines are independent</a:t>
          </a:r>
          <a:endParaRPr lang="en-US" sz="2500" kern="1200" dirty="0"/>
        </a:p>
      </dsp:txBody>
      <dsp:txXfrm>
        <a:off x="48481" y="1482847"/>
        <a:ext cx="8056438" cy="896166"/>
      </dsp:txXfrm>
    </dsp:sp>
    <dsp:sp modelId="{78294BA4-1495-4555-AF39-7B22D8B9BC64}">
      <dsp:nvSpPr>
        <dsp:cNvPr id="0" name=""/>
        <dsp:cNvSpPr/>
      </dsp:nvSpPr>
      <dsp:spPr>
        <a:xfrm>
          <a:off x="0" y="2427495"/>
          <a:ext cx="8153400" cy="633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1" kern="1200" dirty="0" smtClean="0"/>
            <a:t>When one service is the input to the next, we can no longer use the simple formulas</a:t>
          </a:r>
          <a:endParaRPr lang="en-US" sz="2000" b="1" kern="1200" dirty="0"/>
        </a:p>
      </dsp:txBody>
      <dsp:txXfrm>
        <a:off x="0" y="2427495"/>
        <a:ext cx="8153400" cy="633937"/>
      </dsp:txXfrm>
    </dsp:sp>
    <dsp:sp modelId="{49C76EF5-4B77-4875-9F4D-BDEDCC488A80}">
      <dsp:nvSpPr>
        <dsp:cNvPr id="0" name=""/>
        <dsp:cNvSpPr/>
      </dsp:nvSpPr>
      <dsp:spPr>
        <a:xfrm>
          <a:off x="0" y="3061433"/>
          <a:ext cx="8153400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Some problems have conditions do not meet the requirements of the equations</a:t>
          </a:r>
          <a:endParaRPr lang="en-US" sz="2500" kern="1200" dirty="0"/>
        </a:p>
      </dsp:txBody>
      <dsp:txXfrm>
        <a:off x="48481" y="3109914"/>
        <a:ext cx="8056438" cy="896166"/>
      </dsp:txXfrm>
    </dsp:sp>
    <dsp:sp modelId="{20EB302A-F641-4C2C-B9C3-E3304142F626}">
      <dsp:nvSpPr>
        <dsp:cNvPr id="0" name=""/>
        <dsp:cNvSpPr/>
      </dsp:nvSpPr>
      <dsp:spPr>
        <a:xfrm>
          <a:off x="0" y="4054562"/>
          <a:ext cx="81534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1" kern="1200" dirty="0" smtClean="0"/>
            <a:t>Finite populations, specific arrival/service distributions</a:t>
          </a:r>
          <a:endParaRPr lang="en-US" sz="2000" b="1" kern="1200" dirty="0"/>
        </a:p>
      </dsp:txBody>
      <dsp:txXfrm>
        <a:off x="0" y="4054562"/>
        <a:ext cx="8153400" cy="41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5041A-E5D2-43AF-A4CF-4FF6E25D8E40}" type="datetimeFigureOut">
              <a:rPr lang="en-US" smtClean="0"/>
              <a:t>10/7/2018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11A3A-4244-4C8F-A1A8-CAE405B48D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73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B56FB-B0EA-42B1-A57C-F73605A7F5E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50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B56FB-B0EA-42B1-A57C-F73605A7F5E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34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B56FB-B0EA-42B1-A57C-F73605A7F5E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947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B56FB-B0EA-42B1-A57C-F73605A7F5E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75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B56FB-B0EA-42B1-A57C-F73605A7F5E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38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B56FB-B0EA-42B1-A57C-F73605A7F5E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B56FB-B0EA-42B1-A57C-F73605A7F5E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43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B56FB-B0EA-42B1-A57C-F73605A7F5E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553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B56FB-B0EA-42B1-A57C-F73605A7F5E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67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32A0-E1F4-48AC-A17D-2CD111495655}" type="datetime1">
              <a:rPr lang="en-US" smtClean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6F33-A31E-472E-9000-F390D9C66C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4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9A47-1316-4E40-A70B-80602FBC0202}" type="datetime1">
              <a:rPr lang="en-US" smtClean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6F33-A31E-472E-9000-F390D9C66C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1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E534-880B-4983-8891-EE73BC8DAAF6}" type="datetime1">
              <a:rPr lang="en-US" smtClean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6F33-A31E-472E-9000-F390D9C66C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34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9554-03E1-483F-B6C7-2FC90EBBFA4E}" type="datetime1">
              <a:rPr lang="en-US" smtClean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6F33-A31E-472E-9000-F390D9C66C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9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6929-D868-48BD-8607-BFDC6BBA03D6}" type="datetime1">
              <a:rPr lang="en-US" smtClean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6F33-A31E-472E-9000-F390D9C66C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609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B1746-FC96-44E1-8554-CD1EB7956080}" type="datetime1">
              <a:rPr lang="en-US" smtClean="0"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6F33-A31E-472E-9000-F390D9C66C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49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979C-0F4A-47D4-8B49-3359CDF0068A}" type="datetime1">
              <a:rPr lang="en-US" smtClean="0"/>
              <a:t>10/7/2018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6F33-A31E-472E-9000-F390D9C66C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3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8757-0D05-4F73-8B0D-E86EAB7B6341}" type="datetime1">
              <a:rPr lang="en-US" smtClean="0"/>
              <a:t>10/7/2018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6F33-A31E-472E-9000-F390D9C66C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7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1CBA-20E8-49B3-A563-DFFD51CA000D}" type="datetime1">
              <a:rPr lang="en-US" smtClean="0"/>
              <a:t>10/7/2018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6F33-A31E-472E-9000-F390D9C66C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1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6FEB-BDBA-40F5-8B8D-FA117A884C99}" type="datetime1">
              <a:rPr lang="en-US" smtClean="0"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6F33-A31E-472E-9000-F390D9C66C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02E4-4FAF-44CE-BB3D-42CB1CD347AB}" type="datetime1">
              <a:rPr lang="en-US" smtClean="0"/>
              <a:t>10/7/2018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6F33-A31E-472E-9000-F390D9C66C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7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8A49E-8646-4FAD-819E-290F5DC34894}" type="datetime1">
              <a:rPr lang="en-US" smtClean="0"/>
              <a:t>10/7/2018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76F33-A31E-472E-9000-F390D9C66C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4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Waiting Line Problems (Queues)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 central problem in many service settings is the management of waiting time</a:t>
            </a:r>
          </a:p>
          <a:p>
            <a:pPr lvl="1"/>
            <a:r>
              <a:rPr lang="en-US" sz="2800" b="1" dirty="0"/>
              <a:t>Reducing waiting time costs </a:t>
            </a:r>
            <a:r>
              <a:rPr lang="en-US" sz="2800" b="1" dirty="0" smtClean="0"/>
              <a:t>money, but raises customer satisfaction and throughput</a:t>
            </a:r>
            <a:endParaRPr lang="en-US" sz="2800" b="1" dirty="0"/>
          </a:p>
          <a:p>
            <a:r>
              <a:rPr lang="en-US" b="1" dirty="0"/>
              <a:t>When people waiting are employees, it is easy to value their time</a:t>
            </a:r>
          </a:p>
          <a:p>
            <a:r>
              <a:rPr lang="en-US" b="1" dirty="0"/>
              <a:t>When people waiting are customers, it is more difficult to value their time</a:t>
            </a:r>
          </a:p>
          <a:p>
            <a:pPr lvl="1"/>
            <a:r>
              <a:rPr lang="en-US" sz="2800" b="1" dirty="0"/>
              <a:t>Lost sales is one </a:t>
            </a:r>
            <a:r>
              <a:rPr lang="en-US" sz="2800" b="1" dirty="0" smtClean="0"/>
              <a:t>value (often a low estimate)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6F33-A31E-472E-9000-F390D9C66C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88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Arrival Distributions - Exponential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71800" y="2989760"/>
                <a:ext cx="1581202" cy="3822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 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𝝀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𝝀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989760"/>
                <a:ext cx="1581202" cy="382284"/>
              </a:xfrm>
              <a:prstGeom prst="rect">
                <a:avLst/>
              </a:prstGeom>
              <a:blipFill>
                <a:blip r:embed="rId2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71800" y="3611028"/>
                <a:ext cx="1473737" cy="3822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𝝀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611028"/>
                <a:ext cx="1473737" cy="3822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283" y="2682135"/>
            <a:ext cx="4150717" cy="2240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4445537" y="3802170"/>
            <a:ext cx="1269463" cy="46503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67" y="4114800"/>
            <a:ext cx="4850133" cy="2123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549904"/>
            <a:ext cx="8153400" cy="990600"/>
          </a:xfrm>
        </p:spPr>
        <p:txBody>
          <a:bodyPr/>
          <a:lstStyle/>
          <a:p>
            <a:r>
              <a:rPr lang="en-US" b="1" dirty="0" smtClean="0"/>
              <a:t>Describes the probability that the next arrival will happen within a specified period of time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6F33-A31E-472E-9000-F390D9C66C9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59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Arrival Distributions - </a:t>
            </a:r>
            <a:r>
              <a:rPr lang="en-US" b="1" dirty="0" smtClean="0"/>
              <a:t>Poisson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90600"/>
          </a:xfrm>
        </p:spPr>
        <p:txBody>
          <a:bodyPr/>
          <a:lstStyle/>
          <a:p>
            <a:r>
              <a:rPr lang="en-US" b="1" dirty="0" smtClean="0"/>
              <a:t>Describes the number of arrivals (</a:t>
            </a:r>
            <a:r>
              <a:rPr lang="en-US" b="1" i="1" dirty="0" smtClean="0"/>
              <a:t>n</a:t>
            </a:r>
            <a:r>
              <a:rPr lang="en-US" b="1" dirty="0" smtClean="0"/>
              <a:t>) in some time period (</a:t>
            </a:r>
            <a:r>
              <a:rPr lang="en-US" b="1" i="1" dirty="0" smtClean="0"/>
              <a:t>T</a:t>
            </a:r>
            <a:r>
              <a:rPr lang="en-US" b="1" dirty="0" smtClean="0"/>
              <a:t>)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4800" y="4146772"/>
                <a:ext cx="2817181" cy="849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𝑻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latin typeface="Cambria Math"/>
                                      <a:ea typeface="Cambria Math"/>
                                    </a:rPr>
                                    <m:t>𝝀</m:t>
                                  </m:r>
                                  <m:r>
                                    <a:rPr lang="en-US" sz="2400" b="1" i="1">
                                      <a:latin typeface="Cambria Math"/>
                                      <a:ea typeface="Cambria Math"/>
                                    </a:rPr>
                                    <m:t>𝑻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1" i="1" smtClean="0">
                                  <a:latin typeface="Cambria Math"/>
                                </a:rPr>
                                <m:t>𝒏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/>
                                  <a:ea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400" b="1" i="1">
                                  <a:latin typeface="Cambria Math"/>
                                  <a:ea typeface="Cambria Math"/>
                                </a:rPr>
                                <m:t>𝝀</m:t>
                              </m:r>
                              <m:r>
                                <a:rPr lang="en-US" sz="2400" b="1" i="1"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</m:sup>
                          </m:sSup>
                        </m:num>
                        <m:den>
                          <m:r>
                            <a:rPr lang="en-US" sz="2400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146772"/>
                <a:ext cx="2817181" cy="8490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01987" y="3129638"/>
                <a:ext cx="5418215" cy="659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  <m:t>𝟑</m:t>
                                  </m:r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  <m:t>×</m:t>
                                  </m:r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latin typeface="Cambria Math"/>
                                </a:rPr>
                                <m:t>𝟓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p>
                          </m:sSup>
                        </m:num>
                        <m:den>
                          <m:r>
                            <a:rPr lang="en-US" b="1" i="1" smtClean="0">
                              <a:latin typeface="Cambria Math"/>
                            </a:rPr>
                            <m:t>𝟓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𝟑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/>
                                </a:rPr>
                                <m:t>𝟓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𝟑</m:t>
                              </m:r>
                            </m:sup>
                          </m:sSup>
                        </m:num>
                        <m:den>
                          <m:r>
                            <a:rPr lang="en-US" b="1" i="1" smtClean="0">
                              <a:latin typeface="Cambria Math"/>
                            </a:rPr>
                            <m:t>𝟏𝟐𝟎</m:t>
                          </m:r>
                        </m:den>
                      </m:f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.</m:t>
                      </m:r>
                      <m:r>
                        <a:rPr lang="en-US" b="1" i="1" smtClean="0">
                          <a:latin typeface="Cambria Math"/>
                        </a:rPr>
                        <m:t>𝟏𝟎𝟏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𝟏𝟎</m:t>
                      </m:r>
                      <m:r>
                        <a:rPr lang="en-US" b="1" i="1" smtClean="0">
                          <a:latin typeface="Cambria Math"/>
                        </a:rPr>
                        <m:t>.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%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987" y="3129638"/>
                <a:ext cx="5418215" cy="6593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200205" y="2538289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With a mean arrival rate of three per minute (</a:t>
            </a:r>
            <a:r>
              <a:rPr lang="el-GR" b="1" dirty="0" smtClean="0">
                <a:latin typeface="Calibri"/>
                <a:cs typeface="Calibri"/>
              </a:rPr>
              <a:t>λ</a:t>
            </a:r>
            <a:r>
              <a:rPr lang="en-US" b="1" dirty="0" smtClean="0"/>
              <a:t>), what is the probability of exactly one arrival in the next minute?</a:t>
            </a:r>
            <a:endParaRPr lang="en-US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158256"/>
            <a:ext cx="4779963" cy="2566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6F33-A31E-472E-9000-F390D9C66C9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89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Customer Arrival Factors</a:t>
            </a:r>
            <a:endParaRPr lang="en-US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65564"/>
            <a:ext cx="7685087" cy="4676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72400" y="4267200"/>
            <a:ext cx="1066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Balking</a:t>
            </a:r>
            <a:endParaRPr lang="en-US" b="1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7391400" y="4451866"/>
            <a:ext cx="381000" cy="882134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924800" y="5873037"/>
            <a:ext cx="1066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Reneging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 flipV="1">
            <a:off x="7581900" y="5873037"/>
            <a:ext cx="342900" cy="184666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03886" y="3897868"/>
            <a:ext cx="168751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 jockeying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322885" y="4267200"/>
            <a:ext cx="729123" cy="691299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6F33-A31E-472E-9000-F390D9C66C9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73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Service Time Distribution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28650" y="1357460"/>
            <a:ext cx="7886700" cy="4819503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Constant</a:t>
            </a:r>
          </a:p>
          <a:p>
            <a:pPr lvl="1"/>
            <a:r>
              <a:rPr lang="en-US" sz="3200" b="1" dirty="0" smtClean="0"/>
              <a:t>Service is automated and not customized to individual customers (automatic car wash)</a:t>
            </a:r>
          </a:p>
          <a:p>
            <a:r>
              <a:rPr lang="en-US" sz="3200" b="1" dirty="0" smtClean="0"/>
              <a:t>Variable</a:t>
            </a:r>
          </a:p>
          <a:p>
            <a:pPr lvl="1"/>
            <a:r>
              <a:rPr lang="en-US" sz="3200" b="1" dirty="0" smtClean="0"/>
              <a:t>Service is provided by humans</a:t>
            </a:r>
          </a:p>
          <a:p>
            <a:pPr lvl="1"/>
            <a:r>
              <a:rPr lang="en-US" sz="3200" b="1" dirty="0" smtClean="0"/>
              <a:t>Can be customized to individual customers</a:t>
            </a:r>
          </a:p>
          <a:p>
            <a:pPr lvl="1"/>
            <a:r>
              <a:rPr lang="en-US" sz="3200" b="1" dirty="0" smtClean="0"/>
              <a:t>Described using exponential distribution</a:t>
            </a:r>
            <a:endParaRPr lang="en-US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6F33-A31E-472E-9000-F390D9C66C9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7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Exiting the Queuing System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124200"/>
          </a:xfrm>
        </p:spPr>
        <p:txBody>
          <a:bodyPr/>
          <a:lstStyle/>
          <a:p>
            <a:r>
              <a:rPr lang="en-US" b="1" dirty="0" smtClean="0"/>
              <a:t>Customers who have been served have two possible futures</a:t>
            </a:r>
          </a:p>
          <a:p>
            <a:pPr lvl="1"/>
            <a:r>
              <a:rPr lang="en-US" b="1" dirty="0" smtClean="0"/>
              <a:t>Low probability of reservice (appendectomy patients rarely return for a repeat operation)</a:t>
            </a:r>
          </a:p>
          <a:p>
            <a:pPr lvl="1"/>
            <a:r>
              <a:rPr lang="en-US" b="1" dirty="0" smtClean="0"/>
              <a:t>High probability of reservice (a machine that is prone to breakdowns may require new service immediately after leaving the service center)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4724400"/>
            <a:ext cx="6818313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6F33-A31E-472E-9000-F390D9C66C9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7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252728"/>
          </a:xfrm>
        </p:spPr>
        <p:txBody>
          <a:bodyPr/>
          <a:lstStyle/>
          <a:p>
            <a:pPr algn="ctr"/>
            <a:r>
              <a:rPr lang="en-US" b="1" dirty="0" smtClean="0"/>
              <a:t>Different Queues</a:t>
            </a:r>
            <a:endParaRPr lang="en-US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38912" y="1213104"/>
            <a:ext cx="827206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9062" indent="0">
              <a:buFont typeface="Wingdings 2" pitchFamily="18" charset="2"/>
              <a:buNone/>
            </a:pPr>
            <a:r>
              <a:rPr lang="en-US" b="1" dirty="0" smtClean="0"/>
              <a:t>Single-Server, Single-Phase</a:t>
            </a:r>
          </a:p>
          <a:p>
            <a:pPr marL="119062" indent="0">
              <a:buFont typeface="Wingdings 2" pitchFamily="18" charset="2"/>
              <a:buNone/>
            </a:pPr>
            <a:endParaRPr lang="en-US" b="1" dirty="0"/>
          </a:p>
          <a:p>
            <a:pPr marL="119062" indent="0">
              <a:buFont typeface="Wingdings 2" pitchFamily="18" charset="2"/>
              <a:buNone/>
            </a:pPr>
            <a:endParaRPr lang="en-US" b="1" dirty="0" smtClean="0"/>
          </a:p>
          <a:p>
            <a:pPr marL="119062" indent="0">
              <a:buFont typeface="Wingdings 2" pitchFamily="18" charset="2"/>
              <a:buNone/>
            </a:pPr>
            <a:endParaRPr lang="en-US" b="1" dirty="0" smtClean="0"/>
          </a:p>
          <a:p>
            <a:pPr marL="119062" indent="0">
              <a:buFont typeface="Wingdings 2" pitchFamily="18" charset="2"/>
              <a:buNone/>
            </a:pPr>
            <a:endParaRPr lang="en-US" b="1" dirty="0"/>
          </a:p>
          <a:p>
            <a:pPr marL="119062" indent="0">
              <a:buFont typeface="Wingdings 2" pitchFamily="18" charset="2"/>
              <a:buNone/>
            </a:pPr>
            <a:endParaRPr lang="en-US" b="1" dirty="0" smtClean="0"/>
          </a:p>
          <a:p>
            <a:pPr marL="119062" indent="0">
              <a:buFont typeface="Wingdings 2" pitchFamily="18" charset="2"/>
              <a:buNone/>
            </a:pPr>
            <a:r>
              <a:rPr lang="en-US" b="1" dirty="0" smtClean="0"/>
              <a:t>Examples:</a:t>
            </a:r>
          </a:p>
          <a:p>
            <a:pPr marL="119062" indent="0">
              <a:buFont typeface="Wingdings 2" pitchFamily="18" charset="2"/>
              <a:buNone/>
            </a:pPr>
            <a:r>
              <a:rPr lang="en-US" b="1" dirty="0" smtClean="0"/>
              <a:t>Drive Thru (1 line)</a:t>
            </a:r>
          </a:p>
          <a:p>
            <a:pPr marL="119062" indent="0">
              <a:buFont typeface="Wingdings 2" pitchFamily="18" charset="2"/>
              <a:buNone/>
            </a:pPr>
            <a:r>
              <a:rPr lang="en-US" b="1" dirty="0" smtClean="0"/>
              <a:t>Bank (with 1 teller open)</a:t>
            </a:r>
          </a:p>
          <a:p>
            <a:pPr marL="119062" indent="0">
              <a:buFont typeface="Wingdings 2" pitchFamily="18" charset="2"/>
              <a:buNone/>
            </a:pPr>
            <a:endParaRPr lang="en-US" b="1" dirty="0" smtClean="0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3122873" y="2560637"/>
            <a:ext cx="685800" cy="685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3961073" y="2560637"/>
            <a:ext cx="685800" cy="685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4799273" y="2560637"/>
            <a:ext cx="685800" cy="685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5713673" y="2560637"/>
            <a:ext cx="685800" cy="685800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1903673" y="2903537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6551873" y="2903537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5697798" y="3321050"/>
            <a:ext cx="8643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3259398" y="3321050"/>
            <a:ext cx="14456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Waiting Line</a:t>
            </a:r>
            <a:endParaRPr lang="en-US" dirty="0"/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304800" y="2597611"/>
            <a:ext cx="13644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Customers </a:t>
            </a:r>
            <a:br>
              <a:rPr lang="en-US" dirty="0" smtClean="0"/>
            </a:br>
            <a:r>
              <a:rPr lang="en-US" dirty="0" smtClean="0"/>
              <a:t>Arrive</a:t>
            </a:r>
            <a:endParaRPr lang="en-US" dirty="0"/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7386444" y="2686285"/>
            <a:ext cx="13003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Customers</a:t>
            </a:r>
            <a:br>
              <a:rPr lang="en-US" dirty="0" smtClean="0"/>
            </a:br>
            <a:r>
              <a:rPr lang="en-US" dirty="0" smtClean="0"/>
              <a:t>Leave</a:t>
            </a:r>
            <a:endParaRPr lang="en-US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94773" y="6223254"/>
            <a:ext cx="2133600" cy="476250"/>
          </a:xfrm>
        </p:spPr>
        <p:txBody>
          <a:bodyPr/>
          <a:lstStyle/>
          <a:p>
            <a:pPr algn="r"/>
            <a:fld id="{A52ECF3C-ECA0-43CE-8CE1-5BDC5E69D108}" type="slidenum">
              <a:rPr lang="en-US" smtClean="0">
                <a:solidFill>
                  <a:srgbClr val="000000"/>
                </a:solidFill>
              </a:rPr>
              <a:pPr algn="r"/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68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252728"/>
          </a:xfrm>
        </p:spPr>
        <p:txBody>
          <a:bodyPr/>
          <a:lstStyle/>
          <a:p>
            <a:pPr algn="ctr"/>
            <a:r>
              <a:rPr lang="en-US" b="1" dirty="0" smtClean="0"/>
              <a:t>Different Queues</a:t>
            </a:r>
            <a:endParaRPr lang="en-US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10185" y="1524000"/>
            <a:ext cx="7734302" cy="4428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9062" indent="0">
              <a:buFont typeface="Wingdings 2" pitchFamily="18" charset="2"/>
              <a:buNone/>
            </a:pPr>
            <a:r>
              <a:rPr lang="en-US" b="1" dirty="0" smtClean="0"/>
              <a:t>Single-Server, Multiple-Phase</a:t>
            </a:r>
          </a:p>
          <a:p>
            <a:pPr marL="119062" indent="0">
              <a:buFont typeface="Wingdings 2" pitchFamily="18" charset="2"/>
              <a:buNone/>
            </a:pPr>
            <a:endParaRPr lang="en-US" b="1" dirty="0"/>
          </a:p>
          <a:p>
            <a:pPr marL="119062" indent="0">
              <a:buFont typeface="Wingdings 2" pitchFamily="18" charset="2"/>
              <a:buNone/>
            </a:pPr>
            <a:endParaRPr lang="en-US" b="1" dirty="0" smtClean="0"/>
          </a:p>
          <a:p>
            <a:pPr marL="119062" indent="0">
              <a:buFont typeface="Wingdings 2" pitchFamily="18" charset="2"/>
              <a:buNone/>
            </a:pPr>
            <a:endParaRPr lang="en-US" b="1" dirty="0" smtClean="0"/>
          </a:p>
          <a:p>
            <a:pPr marL="119062" indent="0">
              <a:buFont typeface="Wingdings 2" pitchFamily="18" charset="2"/>
              <a:buNone/>
            </a:pPr>
            <a:endParaRPr lang="en-US" b="1" dirty="0"/>
          </a:p>
          <a:p>
            <a:pPr marL="119062" indent="0">
              <a:buFont typeface="Wingdings 2" pitchFamily="18" charset="2"/>
              <a:buNone/>
            </a:pPr>
            <a:endParaRPr lang="en-US" b="1" dirty="0" smtClean="0"/>
          </a:p>
          <a:p>
            <a:pPr marL="119062" indent="0">
              <a:buFont typeface="Wingdings 2" pitchFamily="18" charset="2"/>
              <a:buNone/>
            </a:pPr>
            <a:r>
              <a:rPr lang="en-US" b="1" dirty="0" smtClean="0"/>
              <a:t>Examples:</a:t>
            </a:r>
          </a:p>
          <a:p>
            <a:pPr marL="119062" indent="0">
              <a:buFont typeface="Wingdings 2" pitchFamily="18" charset="2"/>
              <a:buNone/>
            </a:pPr>
            <a:r>
              <a:rPr lang="en-US" b="1" dirty="0" smtClean="0"/>
              <a:t>2-Phase Drive Thru</a:t>
            </a:r>
          </a:p>
          <a:p>
            <a:pPr marL="119062" indent="0">
              <a:buFont typeface="Wingdings 2" pitchFamily="18" charset="2"/>
              <a:buNone/>
            </a:pPr>
            <a:r>
              <a:rPr lang="en-US" b="1" dirty="0" smtClean="0"/>
              <a:t>Airport (Airline Counter, Security, Boarding)</a:t>
            </a:r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900718" y="2492376"/>
            <a:ext cx="440828" cy="472211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1439508" y="2492376"/>
            <a:ext cx="440828" cy="472211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1978298" y="2492376"/>
            <a:ext cx="440828" cy="472211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2566068" y="2492376"/>
            <a:ext cx="440828" cy="472211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117024" y="2728482"/>
            <a:ext cx="68573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8" name="Line 16"/>
          <p:cNvSpPr>
            <a:spLocks noChangeShapeType="1"/>
          </p:cNvSpPr>
          <p:nvPr/>
        </p:nvSpPr>
        <p:spPr bwMode="auto">
          <a:xfrm>
            <a:off x="3104858" y="2728482"/>
            <a:ext cx="44082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9" name="Text Box 17"/>
          <p:cNvSpPr txBox="1">
            <a:spLocks noChangeArrowheads="1"/>
          </p:cNvSpPr>
          <p:nvPr/>
        </p:nvSpPr>
        <p:spPr bwMode="auto">
          <a:xfrm>
            <a:off x="2555864" y="3015962"/>
            <a:ext cx="864309" cy="36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0" name="Text Box 18"/>
          <p:cNvSpPr txBox="1">
            <a:spLocks noChangeArrowheads="1"/>
          </p:cNvSpPr>
          <p:nvPr/>
        </p:nvSpPr>
        <p:spPr bwMode="auto">
          <a:xfrm>
            <a:off x="988476" y="3015962"/>
            <a:ext cx="1445957" cy="36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Waiting Line</a:t>
            </a:r>
            <a:endParaRPr lang="en-US" dirty="0"/>
          </a:p>
        </p:txBody>
      </p:sp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2860224" y="2492375"/>
            <a:ext cx="3429000" cy="890588"/>
            <a:chOff x="144" y="2016"/>
            <a:chExt cx="3360" cy="815"/>
          </a:xfrm>
        </p:grpSpPr>
        <p:sp>
          <p:nvSpPr>
            <p:cNvPr id="32" name="Oval 22"/>
            <p:cNvSpPr>
              <a:spLocks noChangeArrowheads="1"/>
            </p:cNvSpPr>
            <p:nvPr/>
          </p:nvSpPr>
          <p:spPr bwMode="auto">
            <a:xfrm>
              <a:off x="912" y="2016"/>
              <a:ext cx="432" cy="43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3" name="Oval 23"/>
            <p:cNvSpPr>
              <a:spLocks noChangeArrowheads="1"/>
            </p:cNvSpPr>
            <p:nvPr/>
          </p:nvSpPr>
          <p:spPr bwMode="auto">
            <a:xfrm>
              <a:off x="1440" y="2016"/>
              <a:ext cx="432" cy="43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" name="Oval 24"/>
            <p:cNvSpPr>
              <a:spLocks noChangeArrowheads="1"/>
            </p:cNvSpPr>
            <p:nvPr/>
          </p:nvSpPr>
          <p:spPr bwMode="auto">
            <a:xfrm>
              <a:off x="1968" y="2016"/>
              <a:ext cx="432" cy="43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Rectangle 25"/>
            <p:cNvSpPr>
              <a:spLocks noChangeArrowheads="1"/>
            </p:cNvSpPr>
            <p:nvPr/>
          </p:nvSpPr>
          <p:spPr bwMode="auto">
            <a:xfrm>
              <a:off x="2544" y="2016"/>
              <a:ext cx="432" cy="432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Line 26"/>
            <p:cNvSpPr>
              <a:spLocks noChangeShapeType="1"/>
            </p:cNvSpPr>
            <p:nvPr/>
          </p:nvSpPr>
          <p:spPr bwMode="auto">
            <a:xfrm>
              <a:off x="144" y="2232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Line 27"/>
            <p:cNvSpPr>
              <a:spLocks noChangeShapeType="1"/>
            </p:cNvSpPr>
            <p:nvPr/>
          </p:nvSpPr>
          <p:spPr bwMode="auto">
            <a:xfrm>
              <a:off x="3072" y="2232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Text Box 28"/>
            <p:cNvSpPr txBox="1">
              <a:spLocks noChangeArrowheads="1"/>
            </p:cNvSpPr>
            <p:nvPr/>
          </p:nvSpPr>
          <p:spPr bwMode="auto">
            <a:xfrm>
              <a:off x="2534" y="2495"/>
              <a:ext cx="18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39" name="Text Box 29"/>
            <p:cNvSpPr txBox="1">
              <a:spLocks noChangeArrowheads="1"/>
            </p:cNvSpPr>
            <p:nvPr/>
          </p:nvSpPr>
          <p:spPr bwMode="auto">
            <a:xfrm>
              <a:off x="998" y="2495"/>
              <a:ext cx="181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40" name="Group 30"/>
          <p:cNvGrpSpPr>
            <a:grpSpLocks/>
          </p:cNvGrpSpPr>
          <p:nvPr/>
        </p:nvGrpSpPr>
        <p:grpSpPr bwMode="auto">
          <a:xfrm>
            <a:off x="5584374" y="2492375"/>
            <a:ext cx="3429000" cy="890588"/>
            <a:chOff x="144" y="2016"/>
            <a:chExt cx="3360" cy="815"/>
          </a:xfrm>
        </p:grpSpPr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912" y="2016"/>
              <a:ext cx="432" cy="43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Oval 32"/>
            <p:cNvSpPr>
              <a:spLocks noChangeArrowheads="1"/>
            </p:cNvSpPr>
            <p:nvPr/>
          </p:nvSpPr>
          <p:spPr bwMode="auto">
            <a:xfrm>
              <a:off x="1440" y="2016"/>
              <a:ext cx="432" cy="43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Oval 33"/>
            <p:cNvSpPr>
              <a:spLocks noChangeArrowheads="1"/>
            </p:cNvSpPr>
            <p:nvPr/>
          </p:nvSpPr>
          <p:spPr bwMode="auto">
            <a:xfrm>
              <a:off x="1968" y="2016"/>
              <a:ext cx="432" cy="43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Rectangle 34"/>
            <p:cNvSpPr>
              <a:spLocks noChangeArrowheads="1"/>
            </p:cNvSpPr>
            <p:nvPr/>
          </p:nvSpPr>
          <p:spPr bwMode="auto">
            <a:xfrm>
              <a:off x="2544" y="2016"/>
              <a:ext cx="432" cy="432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Line 35"/>
            <p:cNvSpPr>
              <a:spLocks noChangeShapeType="1"/>
            </p:cNvSpPr>
            <p:nvPr/>
          </p:nvSpPr>
          <p:spPr bwMode="auto">
            <a:xfrm>
              <a:off x="144" y="2232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Line 36"/>
            <p:cNvSpPr>
              <a:spLocks noChangeShapeType="1"/>
            </p:cNvSpPr>
            <p:nvPr/>
          </p:nvSpPr>
          <p:spPr bwMode="auto">
            <a:xfrm>
              <a:off x="3072" y="2232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Text Box 37"/>
            <p:cNvSpPr txBox="1">
              <a:spLocks noChangeArrowheads="1"/>
            </p:cNvSpPr>
            <p:nvPr/>
          </p:nvSpPr>
          <p:spPr bwMode="auto">
            <a:xfrm>
              <a:off x="2534" y="2495"/>
              <a:ext cx="18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48" name="Text Box 38"/>
            <p:cNvSpPr txBox="1">
              <a:spLocks noChangeArrowheads="1"/>
            </p:cNvSpPr>
            <p:nvPr/>
          </p:nvSpPr>
          <p:spPr bwMode="auto">
            <a:xfrm>
              <a:off x="998" y="2495"/>
              <a:ext cx="181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49" name="Text Box 17"/>
          <p:cNvSpPr txBox="1">
            <a:spLocks noChangeArrowheads="1"/>
          </p:cNvSpPr>
          <p:nvPr/>
        </p:nvSpPr>
        <p:spPr bwMode="auto">
          <a:xfrm>
            <a:off x="5231691" y="3048000"/>
            <a:ext cx="864309" cy="36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50" name="Text Box 18"/>
          <p:cNvSpPr txBox="1">
            <a:spLocks noChangeArrowheads="1"/>
          </p:cNvSpPr>
          <p:nvPr/>
        </p:nvSpPr>
        <p:spPr bwMode="auto">
          <a:xfrm>
            <a:off x="3664303" y="3048000"/>
            <a:ext cx="1445957" cy="36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Waiting Line</a:t>
            </a:r>
            <a:endParaRPr lang="en-US" dirty="0"/>
          </a:p>
        </p:txBody>
      </p:sp>
      <p:sp>
        <p:nvSpPr>
          <p:cNvPr id="51" name="Text Box 17"/>
          <p:cNvSpPr txBox="1">
            <a:spLocks noChangeArrowheads="1"/>
          </p:cNvSpPr>
          <p:nvPr/>
        </p:nvSpPr>
        <p:spPr bwMode="auto">
          <a:xfrm>
            <a:off x="7822491" y="3048000"/>
            <a:ext cx="864309" cy="36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52" name="Text Box 18"/>
          <p:cNvSpPr txBox="1">
            <a:spLocks noChangeArrowheads="1"/>
          </p:cNvSpPr>
          <p:nvPr/>
        </p:nvSpPr>
        <p:spPr bwMode="auto">
          <a:xfrm>
            <a:off x="6255103" y="3048000"/>
            <a:ext cx="1445957" cy="36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Waiting Line</a:t>
            </a:r>
            <a:endParaRPr lang="en-US" dirty="0"/>
          </a:p>
        </p:txBody>
      </p:sp>
      <p:sp>
        <p:nvSpPr>
          <p:cNvPr id="5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56654" y="6272335"/>
            <a:ext cx="2133600" cy="476250"/>
          </a:xfrm>
        </p:spPr>
        <p:txBody>
          <a:bodyPr/>
          <a:lstStyle/>
          <a:p>
            <a:pPr algn="r"/>
            <a:fld id="{A52ECF3C-ECA0-43CE-8CE1-5BDC5E69D108}" type="slidenum">
              <a:rPr lang="en-US" smtClean="0">
                <a:solidFill>
                  <a:srgbClr val="000000"/>
                </a:solidFill>
              </a:rPr>
              <a:pPr algn="r"/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55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252728"/>
          </a:xfrm>
        </p:spPr>
        <p:txBody>
          <a:bodyPr/>
          <a:lstStyle/>
          <a:p>
            <a:pPr algn="ctr"/>
            <a:r>
              <a:rPr lang="en-US" b="1" dirty="0" smtClean="0"/>
              <a:t>Different Queues</a:t>
            </a:r>
            <a:endParaRPr lang="en-US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" y="1295400"/>
            <a:ext cx="9114971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9062" indent="0">
              <a:buFont typeface="Wingdings 2" pitchFamily="18" charset="2"/>
              <a:buNone/>
            </a:pPr>
            <a:r>
              <a:rPr lang="en-US" b="1" dirty="0" smtClean="0"/>
              <a:t>3 Single-Server, Single-Phase</a:t>
            </a:r>
          </a:p>
          <a:p>
            <a:pPr marL="119062" indent="0">
              <a:buFont typeface="Wingdings 2" pitchFamily="18" charset="2"/>
              <a:buNone/>
            </a:pPr>
            <a:endParaRPr lang="en-US" b="1" dirty="0"/>
          </a:p>
          <a:p>
            <a:pPr marL="119062" indent="0">
              <a:buFont typeface="Wingdings 2" pitchFamily="18" charset="2"/>
              <a:buNone/>
            </a:pPr>
            <a:endParaRPr lang="en-US" b="1" dirty="0" smtClean="0"/>
          </a:p>
          <a:p>
            <a:pPr marL="119062" indent="0">
              <a:buFont typeface="Wingdings 2" pitchFamily="18" charset="2"/>
              <a:buNone/>
            </a:pPr>
            <a:endParaRPr lang="en-US" b="1" dirty="0" smtClean="0"/>
          </a:p>
          <a:p>
            <a:pPr marL="119062" indent="0">
              <a:buFont typeface="Wingdings 2" pitchFamily="18" charset="2"/>
              <a:buNone/>
            </a:pPr>
            <a:endParaRPr lang="en-US" b="1" dirty="0"/>
          </a:p>
          <a:p>
            <a:pPr marL="119062" indent="0">
              <a:buFont typeface="Wingdings 2" pitchFamily="18" charset="2"/>
              <a:buNone/>
            </a:pPr>
            <a:endParaRPr lang="en-US" b="1" dirty="0" smtClean="0"/>
          </a:p>
          <a:p>
            <a:pPr marL="119062" indent="0">
              <a:buFont typeface="Wingdings 2" pitchFamily="18" charset="2"/>
              <a:buNone/>
            </a:pPr>
            <a:endParaRPr lang="en-US" b="1" dirty="0" smtClean="0"/>
          </a:p>
          <a:p>
            <a:pPr marL="119062" indent="0">
              <a:buFont typeface="Wingdings 2" pitchFamily="18" charset="2"/>
              <a:buNone/>
            </a:pPr>
            <a:endParaRPr lang="en-US" b="1" dirty="0"/>
          </a:p>
          <a:p>
            <a:pPr marL="119062" indent="0">
              <a:buFont typeface="Wingdings 2" pitchFamily="18" charset="2"/>
              <a:buNone/>
            </a:pPr>
            <a:endParaRPr lang="en-US" b="1" dirty="0" smtClean="0"/>
          </a:p>
          <a:p>
            <a:pPr marL="119062" indent="0">
              <a:buFont typeface="Wingdings 2" pitchFamily="18" charset="2"/>
              <a:buNone/>
            </a:pPr>
            <a:r>
              <a:rPr lang="en-US" b="1" dirty="0" smtClean="0"/>
              <a:t>Examples:  Grocery Store, Wal-Mart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04800" y="3213655"/>
            <a:ext cx="8382000" cy="1129745"/>
            <a:chOff x="304800" y="2560637"/>
            <a:chExt cx="8382000" cy="1129745"/>
          </a:xfrm>
        </p:grpSpPr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3122873" y="2560637"/>
              <a:ext cx="685800" cy="6858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3961073" y="2560637"/>
              <a:ext cx="685800" cy="6858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4799273" y="2560637"/>
              <a:ext cx="685800" cy="6858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5713673" y="2560637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1903673" y="2903537"/>
              <a:ext cx="1066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6551873" y="2903537"/>
              <a:ext cx="685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5697798" y="3321050"/>
              <a:ext cx="86433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/>
                <a:t>Server</a:t>
              </a:r>
              <a:endParaRPr lang="en-US" dirty="0"/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3259398" y="3321050"/>
              <a:ext cx="144565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/>
                <a:t>Waiting Line</a:t>
              </a:r>
              <a:endParaRPr lang="en-US" dirty="0"/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304800" y="2597611"/>
              <a:ext cx="1364476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/>
                <a:t>Customers </a:t>
              </a:r>
              <a:br>
                <a:rPr lang="en-US" dirty="0" smtClean="0"/>
              </a:br>
              <a:r>
                <a:rPr lang="en-US" dirty="0" smtClean="0"/>
                <a:t>Arrive</a:t>
              </a:r>
              <a:endParaRPr lang="en-US" dirty="0"/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7386444" y="2686285"/>
              <a:ext cx="1300356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/>
                <a:t>Customers</a:t>
              </a:r>
              <a:br>
                <a:rPr lang="en-US" dirty="0" smtClean="0"/>
              </a:br>
              <a:r>
                <a:rPr lang="en-US" dirty="0" smtClean="0"/>
                <a:t>Leave</a:t>
              </a:r>
              <a:endParaRPr lang="en-US" dirty="0"/>
            </a:p>
          </p:txBody>
        </p:sp>
      </p:grp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47729" y="6305550"/>
            <a:ext cx="2133600" cy="476250"/>
          </a:xfrm>
        </p:spPr>
        <p:txBody>
          <a:bodyPr/>
          <a:lstStyle/>
          <a:p>
            <a:pPr algn="r"/>
            <a:fld id="{A52ECF3C-ECA0-43CE-8CE1-5BDC5E69D108}" type="slidenum">
              <a:rPr lang="en-US" smtClean="0">
                <a:solidFill>
                  <a:srgbClr val="000000"/>
                </a:solidFill>
              </a:rPr>
              <a:pPr algn="r"/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04800" y="1981200"/>
            <a:ext cx="8382000" cy="1129745"/>
            <a:chOff x="304800" y="2560637"/>
            <a:chExt cx="8382000" cy="1129745"/>
          </a:xfrm>
        </p:grpSpPr>
        <p:sp>
          <p:nvSpPr>
            <p:cNvPr id="18" name="Oval 8"/>
            <p:cNvSpPr>
              <a:spLocks noChangeArrowheads="1"/>
            </p:cNvSpPr>
            <p:nvPr/>
          </p:nvSpPr>
          <p:spPr bwMode="auto">
            <a:xfrm>
              <a:off x="3122873" y="2560637"/>
              <a:ext cx="685800" cy="6858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3961073" y="2560637"/>
              <a:ext cx="685800" cy="6858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Oval 10"/>
            <p:cNvSpPr>
              <a:spLocks noChangeArrowheads="1"/>
            </p:cNvSpPr>
            <p:nvPr/>
          </p:nvSpPr>
          <p:spPr bwMode="auto">
            <a:xfrm>
              <a:off x="4799273" y="2560637"/>
              <a:ext cx="685800" cy="6858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5713673" y="2560637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Line 18"/>
            <p:cNvSpPr>
              <a:spLocks noChangeShapeType="1"/>
            </p:cNvSpPr>
            <p:nvPr/>
          </p:nvSpPr>
          <p:spPr bwMode="auto">
            <a:xfrm>
              <a:off x="1903673" y="2903537"/>
              <a:ext cx="1066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Line 19"/>
            <p:cNvSpPr>
              <a:spLocks noChangeShapeType="1"/>
            </p:cNvSpPr>
            <p:nvPr/>
          </p:nvSpPr>
          <p:spPr bwMode="auto">
            <a:xfrm>
              <a:off x="6551873" y="2903537"/>
              <a:ext cx="685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Text Box 20"/>
            <p:cNvSpPr txBox="1">
              <a:spLocks noChangeArrowheads="1"/>
            </p:cNvSpPr>
            <p:nvPr/>
          </p:nvSpPr>
          <p:spPr bwMode="auto">
            <a:xfrm>
              <a:off x="5697798" y="3321050"/>
              <a:ext cx="86433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/>
                <a:t>Server</a:t>
              </a:r>
              <a:endParaRPr lang="en-US" dirty="0"/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3259398" y="3321050"/>
              <a:ext cx="144565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/>
                <a:t>Waiting Line</a:t>
              </a:r>
              <a:endParaRPr lang="en-US" dirty="0"/>
            </a:p>
          </p:txBody>
        </p:sp>
        <p:sp>
          <p:nvSpPr>
            <p:cNvPr id="32" name="Text Box 22"/>
            <p:cNvSpPr txBox="1">
              <a:spLocks noChangeArrowheads="1"/>
            </p:cNvSpPr>
            <p:nvPr/>
          </p:nvSpPr>
          <p:spPr bwMode="auto">
            <a:xfrm>
              <a:off x="304800" y="2597611"/>
              <a:ext cx="1364476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/>
                <a:t>Customers </a:t>
              </a:r>
              <a:br>
                <a:rPr lang="en-US" dirty="0" smtClean="0"/>
              </a:br>
              <a:r>
                <a:rPr lang="en-US" dirty="0" smtClean="0"/>
                <a:t>Arrive</a:t>
              </a:r>
              <a:endParaRPr lang="en-US" dirty="0"/>
            </a:p>
          </p:txBody>
        </p:sp>
        <p:sp>
          <p:nvSpPr>
            <p:cNvPr id="33" name="Text Box 22"/>
            <p:cNvSpPr txBox="1">
              <a:spLocks noChangeArrowheads="1"/>
            </p:cNvSpPr>
            <p:nvPr/>
          </p:nvSpPr>
          <p:spPr bwMode="auto">
            <a:xfrm>
              <a:off x="7386444" y="2686285"/>
              <a:ext cx="1300356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/>
                <a:t>Customers</a:t>
              </a:r>
              <a:br>
                <a:rPr lang="en-US" dirty="0" smtClean="0"/>
              </a:br>
              <a:r>
                <a:rPr lang="en-US" dirty="0" smtClean="0"/>
                <a:t>Leave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4800" y="4509055"/>
            <a:ext cx="8382000" cy="1129745"/>
            <a:chOff x="304800" y="2560637"/>
            <a:chExt cx="8382000" cy="1129745"/>
          </a:xfrm>
        </p:grpSpPr>
        <p:sp>
          <p:nvSpPr>
            <p:cNvPr id="35" name="Oval 8"/>
            <p:cNvSpPr>
              <a:spLocks noChangeArrowheads="1"/>
            </p:cNvSpPr>
            <p:nvPr/>
          </p:nvSpPr>
          <p:spPr bwMode="auto">
            <a:xfrm>
              <a:off x="3122873" y="2560637"/>
              <a:ext cx="685800" cy="6858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Oval 9"/>
            <p:cNvSpPr>
              <a:spLocks noChangeArrowheads="1"/>
            </p:cNvSpPr>
            <p:nvPr/>
          </p:nvSpPr>
          <p:spPr bwMode="auto">
            <a:xfrm>
              <a:off x="3961073" y="2560637"/>
              <a:ext cx="685800" cy="6858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Oval 10"/>
            <p:cNvSpPr>
              <a:spLocks noChangeArrowheads="1"/>
            </p:cNvSpPr>
            <p:nvPr/>
          </p:nvSpPr>
          <p:spPr bwMode="auto">
            <a:xfrm>
              <a:off x="4799273" y="2560637"/>
              <a:ext cx="685800" cy="6858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Rectangle 11"/>
            <p:cNvSpPr>
              <a:spLocks noChangeArrowheads="1"/>
            </p:cNvSpPr>
            <p:nvPr/>
          </p:nvSpPr>
          <p:spPr bwMode="auto">
            <a:xfrm>
              <a:off x="5713673" y="2560637"/>
              <a:ext cx="685800" cy="68580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Line 18"/>
            <p:cNvSpPr>
              <a:spLocks noChangeShapeType="1"/>
            </p:cNvSpPr>
            <p:nvPr/>
          </p:nvSpPr>
          <p:spPr bwMode="auto">
            <a:xfrm>
              <a:off x="1903673" y="2903537"/>
              <a:ext cx="1066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Line 19"/>
            <p:cNvSpPr>
              <a:spLocks noChangeShapeType="1"/>
            </p:cNvSpPr>
            <p:nvPr/>
          </p:nvSpPr>
          <p:spPr bwMode="auto">
            <a:xfrm>
              <a:off x="6551873" y="2903537"/>
              <a:ext cx="685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Text Box 20"/>
            <p:cNvSpPr txBox="1">
              <a:spLocks noChangeArrowheads="1"/>
            </p:cNvSpPr>
            <p:nvPr/>
          </p:nvSpPr>
          <p:spPr bwMode="auto">
            <a:xfrm>
              <a:off x="5697798" y="3321050"/>
              <a:ext cx="86433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/>
                <a:t>Server</a:t>
              </a:r>
              <a:endParaRPr lang="en-US" dirty="0"/>
            </a:p>
          </p:txBody>
        </p:sp>
        <p:sp>
          <p:nvSpPr>
            <p:cNvPr id="42" name="Text Box 21"/>
            <p:cNvSpPr txBox="1">
              <a:spLocks noChangeArrowheads="1"/>
            </p:cNvSpPr>
            <p:nvPr/>
          </p:nvSpPr>
          <p:spPr bwMode="auto">
            <a:xfrm>
              <a:off x="3259398" y="3321050"/>
              <a:ext cx="144565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/>
                <a:t>Waiting Line</a:t>
              </a:r>
              <a:endParaRPr lang="en-US" dirty="0"/>
            </a:p>
          </p:txBody>
        </p:sp>
        <p:sp>
          <p:nvSpPr>
            <p:cNvPr id="43" name="Text Box 22"/>
            <p:cNvSpPr txBox="1">
              <a:spLocks noChangeArrowheads="1"/>
            </p:cNvSpPr>
            <p:nvPr/>
          </p:nvSpPr>
          <p:spPr bwMode="auto">
            <a:xfrm>
              <a:off x="304800" y="2597611"/>
              <a:ext cx="1364476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/>
                <a:t>Customers </a:t>
              </a:r>
              <a:br>
                <a:rPr lang="en-US" dirty="0" smtClean="0"/>
              </a:br>
              <a:r>
                <a:rPr lang="en-US" dirty="0" smtClean="0"/>
                <a:t>Arrive</a:t>
              </a:r>
              <a:endParaRPr lang="en-US" dirty="0"/>
            </a:p>
          </p:txBody>
        </p:sp>
        <p:sp>
          <p:nvSpPr>
            <p:cNvPr id="44" name="Text Box 22"/>
            <p:cNvSpPr txBox="1">
              <a:spLocks noChangeArrowheads="1"/>
            </p:cNvSpPr>
            <p:nvPr/>
          </p:nvSpPr>
          <p:spPr bwMode="auto">
            <a:xfrm>
              <a:off x="7386444" y="2686285"/>
              <a:ext cx="1300356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/>
                <a:t>Customers</a:t>
              </a:r>
              <a:br>
                <a:rPr lang="en-US" dirty="0" smtClean="0"/>
              </a:br>
              <a:r>
                <a:rPr lang="en-US" dirty="0" smtClean="0"/>
                <a:t>Leave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8223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252728"/>
          </a:xfrm>
        </p:spPr>
        <p:txBody>
          <a:bodyPr/>
          <a:lstStyle/>
          <a:p>
            <a:pPr algn="ctr"/>
            <a:r>
              <a:rPr lang="en-US" b="1" dirty="0" smtClean="0"/>
              <a:t>Different Queues</a:t>
            </a:r>
            <a:endParaRPr lang="en-US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" y="1524000"/>
            <a:ext cx="9114971" cy="4675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9062" indent="0">
              <a:buFont typeface="Wingdings 2" pitchFamily="18" charset="2"/>
              <a:buNone/>
            </a:pPr>
            <a:r>
              <a:rPr lang="en-US" b="1" dirty="0" smtClean="0"/>
              <a:t>Multiple-Server, Single-Phase</a:t>
            </a:r>
          </a:p>
          <a:p>
            <a:pPr marL="119062" indent="0">
              <a:buFont typeface="Wingdings 2" pitchFamily="18" charset="2"/>
              <a:buNone/>
            </a:pPr>
            <a:endParaRPr lang="en-US" b="1" dirty="0"/>
          </a:p>
          <a:p>
            <a:pPr marL="119062" indent="0">
              <a:buFont typeface="Wingdings 2" pitchFamily="18" charset="2"/>
              <a:buNone/>
            </a:pPr>
            <a:endParaRPr lang="en-US" b="1" dirty="0" smtClean="0"/>
          </a:p>
          <a:p>
            <a:pPr marL="119062" indent="0">
              <a:buFont typeface="Wingdings 2" pitchFamily="18" charset="2"/>
              <a:buNone/>
            </a:pPr>
            <a:endParaRPr lang="en-US" b="1" dirty="0" smtClean="0"/>
          </a:p>
          <a:p>
            <a:pPr marL="119062" indent="0">
              <a:buFont typeface="Wingdings 2" pitchFamily="18" charset="2"/>
              <a:buNone/>
            </a:pPr>
            <a:endParaRPr lang="en-US" b="1" dirty="0"/>
          </a:p>
          <a:p>
            <a:pPr marL="119062" indent="0">
              <a:buFont typeface="Wingdings 2" pitchFamily="18" charset="2"/>
              <a:buNone/>
            </a:pPr>
            <a:endParaRPr lang="en-US" b="1" dirty="0" smtClean="0"/>
          </a:p>
          <a:p>
            <a:pPr marL="119062" indent="0">
              <a:buFont typeface="Wingdings 2" pitchFamily="18" charset="2"/>
              <a:buNone/>
            </a:pPr>
            <a:r>
              <a:rPr lang="en-US" b="1" dirty="0" smtClean="0"/>
              <a:t>Examples:</a:t>
            </a:r>
          </a:p>
          <a:p>
            <a:pPr marL="119062" indent="0">
              <a:buFont typeface="Wingdings 2" pitchFamily="18" charset="2"/>
              <a:buNone/>
            </a:pPr>
            <a:r>
              <a:rPr lang="en-US" b="1" dirty="0" smtClean="0"/>
              <a:t>Bank (with 3 tellers)</a:t>
            </a:r>
          </a:p>
        </p:txBody>
      </p:sp>
      <p:grpSp>
        <p:nvGrpSpPr>
          <p:cNvPr id="28" name="Group 40"/>
          <p:cNvGrpSpPr>
            <a:grpSpLocks/>
          </p:cNvGrpSpPr>
          <p:nvPr/>
        </p:nvGrpSpPr>
        <p:grpSpPr bwMode="auto">
          <a:xfrm>
            <a:off x="1524000" y="2286000"/>
            <a:ext cx="6172200" cy="2585476"/>
            <a:chOff x="480" y="816"/>
            <a:chExt cx="4560" cy="2072"/>
          </a:xfrm>
        </p:grpSpPr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1248" y="1440"/>
              <a:ext cx="432" cy="43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Oval 6"/>
            <p:cNvSpPr>
              <a:spLocks noChangeArrowheads="1"/>
            </p:cNvSpPr>
            <p:nvPr/>
          </p:nvSpPr>
          <p:spPr bwMode="auto">
            <a:xfrm>
              <a:off x="1968" y="1440"/>
              <a:ext cx="432" cy="43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2688" y="1440"/>
              <a:ext cx="432" cy="43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2" name="Line 15"/>
            <p:cNvSpPr>
              <a:spLocks noChangeShapeType="1"/>
            </p:cNvSpPr>
            <p:nvPr/>
          </p:nvSpPr>
          <p:spPr bwMode="auto">
            <a:xfrm>
              <a:off x="480" y="1656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Text Box 17"/>
            <p:cNvSpPr txBox="1">
              <a:spLocks noChangeArrowheads="1"/>
            </p:cNvSpPr>
            <p:nvPr/>
          </p:nvSpPr>
          <p:spPr bwMode="auto">
            <a:xfrm>
              <a:off x="3744" y="2592"/>
              <a:ext cx="724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/>
                <a:t>Servers</a:t>
              </a:r>
              <a:endParaRPr lang="en-US" dirty="0"/>
            </a:p>
          </p:txBody>
        </p:sp>
        <p:sp>
          <p:nvSpPr>
            <p:cNvPr id="34" name="Text Box 18"/>
            <p:cNvSpPr txBox="1">
              <a:spLocks noChangeArrowheads="1"/>
            </p:cNvSpPr>
            <p:nvPr/>
          </p:nvSpPr>
          <p:spPr bwMode="auto">
            <a:xfrm>
              <a:off x="1680" y="1969"/>
              <a:ext cx="1068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/>
                <a:t>Waiting Line</a:t>
              </a:r>
              <a:endParaRPr lang="en-US" dirty="0"/>
            </a:p>
          </p:txBody>
        </p:sp>
        <p:sp>
          <p:nvSpPr>
            <p:cNvPr id="35" name="Rectangle 20"/>
            <p:cNvSpPr>
              <a:spLocks noChangeArrowheads="1"/>
            </p:cNvSpPr>
            <p:nvPr/>
          </p:nvSpPr>
          <p:spPr bwMode="auto">
            <a:xfrm>
              <a:off x="3936" y="816"/>
              <a:ext cx="432" cy="432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Line 21"/>
            <p:cNvSpPr>
              <a:spLocks noChangeShapeType="1"/>
            </p:cNvSpPr>
            <p:nvPr/>
          </p:nvSpPr>
          <p:spPr bwMode="auto">
            <a:xfrm flipV="1">
              <a:off x="4368" y="1032"/>
              <a:ext cx="67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Line 25"/>
            <p:cNvSpPr>
              <a:spLocks noChangeShapeType="1"/>
            </p:cNvSpPr>
            <p:nvPr/>
          </p:nvSpPr>
          <p:spPr bwMode="auto">
            <a:xfrm>
              <a:off x="3504" y="1032"/>
              <a:ext cx="4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Rectangle 29"/>
            <p:cNvSpPr>
              <a:spLocks noChangeArrowheads="1"/>
            </p:cNvSpPr>
            <p:nvPr/>
          </p:nvSpPr>
          <p:spPr bwMode="auto">
            <a:xfrm>
              <a:off x="3936" y="1416"/>
              <a:ext cx="432" cy="432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Line 30"/>
            <p:cNvSpPr>
              <a:spLocks noChangeShapeType="1"/>
            </p:cNvSpPr>
            <p:nvPr/>
          </p:nvSpPr>
          <p:spPr bwMode="auto">
            <a:xfrm flipV="1">
              <a:off x="4368" y="1632"/>
              <a:ext cx="67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Line 31"/>
            <p:cNvSpPr>
              <a:spLocks noChangeShapeType="1"/>
            </p:cNvSpPr>
            <p:nvPr/>
          </p:nvSpPr>
          <p:spPr bwMode="auto">
            <a:xfrm>
              <a:off x="3504" y="1632"/>
              <a:ext cx="4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Rectangle 32"/>
            <p:cNvSpPr>
              <a:spLocks noChangeArrowheads="1"/>
            </p:cNvSpPr>
            <p:nvPr/>
          </p:nvSpPr>
          <p:spPr bwMode="auto">
            <a:xfrm>
              <a:off x="3936" y="2016"/>
              <a:ext cx="432" cy="432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Line 33"/>
            <p:cNvSpPr>
              <a:spLocks noChangeShapeType="1"/>
            </p:cNvSpPr>
            <p:nvPr/>
          </p:nvSpPr>
          <p:spPr bwMode="auto">
            <a:xfrm flipV="1">
              <a:off x="4368" y="2232"/>
              <a:ext cx="67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Line 34"/>
            <p:cNvSpPr>
              <a:spLocks noChangeShapeType="1"/>
            </p:cNvSpPr>
            <p:nvPr/>
          </p:nvSpPr>
          <p:spPr bwMode="auto">
            <a:xfrm>
              <a:off x="3504" y="2232"/>
              <a:ext cx="4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Line 35"/>
            <p:cNvSpPr>
              <a:spLocks noChangeShapeType="1"/>
            </p:cNvSpPr>
            <p:nvPr/>
          </p:nvSpPr>
          <p:spPr bwMode="auto">
            <a:xfrm>
              <a:off x="3504" y="1008"/>
              <a:ext cx="0" cy="124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5" name="Text Box 22"/>
          <p:cNvSpPr txBox="1">
            <a:spLocks noChangeArrowheads="1"/>
          </p:cNvSpPr>
          <p:nvPr/>
        </p:nvSpPr>
        <p:spPr bwMode="auto">
          <a:xfrm>
            <a:off x="304800" y="2998795"/>
            <a:ext cx="13644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Customers </a:t>
            </a:r>
            <a:br>
              <a:rPr lang="en-US" dirty="0" smtClean="0"/>
            </a:br>
            <a:r>
              <a:rPr lang="en-US" dirty="0" smtClean="0"/>
              <a:t>Arrive</a:t>
            </a:r>
            <a:endParaRPr lang="en-US" dirty="0"/>
          </a:p>
        </p:txBody>
      </p:sp>
      <p:sp>
        <p:nvSpPr>
          <p:cNvPr id="46" name="Text Box 22"/>
          <p:cNvSpPr txBox="1">
            <a:spLocks noChangeArrowheads="1"/>
          </p:cNvSpPr>
          <p:nvPr/>
        </p:nvSpPr>
        <p:spPr bwMode="auto">
          <a:xfrm>
            <a:off x="7767444" y="2935069"/>
            <a:ext cx="13003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Customers</a:t>
            </a:r>
            <a:br>
              <a:rPr lang="en-US" dirty="0" smtClean="0"/>
            </a:br>
            <a:r>
              <a:rPr lang="en-US" dirty="0" smtClean="0"/>
              <a:t>Leave</a:t>
            </a:r>
            <a:endParaRPr lang="en-US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34200" y="6231035"/>
            <a:ext cx="2133600" cy="476250"/>
          </a:xfrm>
        </p:spPr>
        <p:txBody>
          <a:bodyPr/>
          <a:lstStyle/>
          <a:p>
            <a:pPr algn="r"/>
            <a:fld id="{A52ECF3C-ECA0-43CE-8CE1-5BDC5E69D108}" type="slidenum">
              <a:rPr lang="en-US" smtClean="0">
                <a:solidFill>
                  <a:srgbClr val="000000"/>
                </a:solidFill>
              </a:rPr>
              <a:pPr algn="r"/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77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252728"/>
          </a:xfrm>
        </p:spPr>
        <p:txBody>
          <a:bodyPr/>
          <a:lstStyle/>
          <a:p>
            <a:r>
              <a:rPr lang="en-US" b="1" dirty="0" smtClean="0"/>
              <a:t>Different Queues</a:t>
            </a:r>
            <a:endParaRPr lang="en-US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" y="1524000"/>
            <a:ext cx="9114971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9062" indent="0">
              <a:buFont typeface="Wingdings 2" pitchFamily="18" charset="2"/>
              <a:buNone/>
            </a:pPr>
            <a:r>
              <a:rPr lang="en-US" b="1" dirty="0" smtClean="0"/>
              <a:t>Multiple-Server, Multiple-Phase</a:t>
            </a:r>
          </a:p>
          <a:p>
            <a:pPr marL="119062" indent="0">
              <a:buFont typeface="Wingdings 2" pitchFamily="18" charset="2"/>
              <a:buNone/>
            </a:pPr>
            <a:endParaRPr lang="en-US" b="1" dirty="0"/>
          </a:p>
          <a:p>
            <a:pPr marL="119062" indent="0">
              <a:buFont typeface="Wingdings 2" pitchFamily="18" charset="2"/>
              <a:buNone/>
            </a:pPr>
            <a:endParaRPr lang="en-US" b="1" dirty="0" smtClean="0"/>
          </a:p>
          <a:p>
            <a:pPr marL="119062" indent="0">
              <a:buFont typeface="Wingdings 2" pitchFamily="18" charset="2"/>
              <a:buNone/>
            </a:pPr>
            <a:endParaRPr lang="en-US" b="1" dirty="0" smtClean="0"/>
          </a:p>
          <a:p>
            <a:pPr marL="119062" indent="0">
              <a:buFont typeface="Wingdings 2" pitchFamily="18" charset="2"/>
              <a:buNone/>
            </a:pPr>
            <a:endParaRPr lang="en-US" b="1" dirty="0"/>
          </a:p>
          <a:p>
            <a:pPr marL="119062" indent="0">
              <a:buFont typeface="Wingdings 2" pitchFamily="18" charset="2"/>
              <a:buNone/>
            </a:pPr>
            <a:endParaRPr lang="en-US" b="1" dirty="0" smtClean="0"/>
          </a:p>
          <a:p>
            <a:pPr marL="119062" indent="0">
              <a:buFont typeface="Wingdings 2" pitchFamily="18" charset="2"/>
              <a:buNone/>
            </a:pPr>
            <a:endParaRPr lang="en-US" b="1" dirty="0" smtClean="0"/>
          </a:p>
          <a:p>
            <a:pPr marL="119062" indent="0">
              <a:buFont typeface="Wingdings 2" pitchFamily="18" charset="2"/>
              <a:buNone/>
            </a:pPr>
            <a:endParaRPr lang="en-US" b="1" dirty="0" smtClean="0"/>
          </a:p>
          <a:p>
            <a:pPr marL="119062" indent="0">
              <a:buFont typeface="Wingdings 2" pitchFamily="18" charset="2"/>
              <a:buNone/>
            </a:pPr>
            <a:r>
              <a:rPr lang="en-US" b="1" dirty="0" smtClean="0"/>
              <a:t>Example:</a:t>
            </a:r>
          </a:p>
          <a:p>
            <a:pPr marL="119062" indent="0">
              <a:buFont typeface="Wingdings 2" pitchFamily="18" charset="2"/>
              <a:buNone/>
            </a:pPr>
            <a:r>
              <a:rPr lang="en-US" b="1" dirty="0" smtClean="0"/>
              <a:t>DMV</a:t>
            </a:r>
          </a:p>
        </p:txBody>
      </p:sp>
      <p:sp>
        <p:nvSpPr>
          <p:cNvPr id="53" name="Oval 3"/>
          <p:cNvSpPr>
            <a:spLocks noChangeArrowheads="1"/>
          </p:cNvSpPr>
          <p:nvPr/>
        </p:nvSpPr>
        <p:spPr bwMode="auto">
          <a:xfrm>
            <a:off x="762000" y="30480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" name="Oval 4"/>
          <p:cNvSpPr>
            <a:spLocks noChangeArrowheads="1"/>
          </p:cNvSpPr>
          <p:nvPr/>
        </p:nvSpPr>
        <p:spPr bwMode="auto">
          <a:xfrm>
            <a:off x="1295400" y="30480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" name="Line 6"/>
          <p:cNvSpPr>
            <a:spLocks noChangeShapeType="1"/>
          </p:cNvSpPr>
          <p:nvPr/>
        </p:nvSpPr>
        <p:spPr bwMode="auto">
          <a:xfrm>
            <a:off x="228600" y="32766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" name="Rectangle 12"/>
          <p:cNvSpPr>
            <a:spLocks noChangeArrowheads="1"/>
          </p:cNvSpPr>
          <p:nvPr/>
        </p:nvSpPr>
        <p:spPr bwMode="auto">
          <a:xfrm>
            <a:off x="2286000" y="3048000"/>
            <a:ext cx="457200" cy="457200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7" name="Line 14"/>
          <p:cNvSpPr>
            <a:spLocks noChangeShapeType="1"/>
          </p:cNvSpPr>
          <p:nvPr/>
        </p:nvSpPr>
        <p:spPr bwMode="auto">
          <a:xfrm>
            <a:off x="1905000" y="32766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8" name="Line 18"/>
          <p:cNvSpPr>
            <a:spLocks noChangeShapeType="1"/>
          </p:cNvSpPr>
          <p:nvPr/>
        </p:nvSpPr>
        <p:spPr bwMode="auto">
          <a:xfrm>
            <a:off x="1905000" y="2514600"/>
            <a:ext cx="0" cy="1600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" name="Line 19"/>
          <p:cNvSpPr>
            <a:spLocks noChangeShapeType="1"/>
          </p:cNvSpPr>
          <p:nvPr/>
        </p:nvSpPr>
        <p:spPr bwMode="auto">
          <a:xfrm>
            <a:off x="3048000" y="2514600"/>
            <a:ext cx="0" cy="1600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" name="Line 20"/>
          <p:cNvSpPr>
            <a:spLocks noChangeShapeType="1"/>
          </p:cNvSpPr>
          <p:nvPr/>
        </p:nvSpPr>
        <p:spPr bwMode="auto">
          <a:xfrm>
            <a:off x="1905000" y="25146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" name="Line 21"/>
          <p:cNvSpPr>
            <a:spLocks noChangeShapeType="1"/>
          </p:cNvSpPr>
          <p:nvPr/>
        </p:nvSpPr>
        <p:spPr bwMode="auto">
          <a:xfrm>
            <a:off x="1905000" y="41148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286000" y="2286000"/>
            <a:ext cx="457200" cy="457200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3" name="Rectangle 23"/>
          <p:cNvSpPr>
            <a:spLocks noChangeArrowheads="1"/>
          </p:cNvSpPr>
          <p:nvPr/>
        </p:nvSpPr>
        <p:spPr bwMode="auto">
          <a:xfrm>
            <a:off x="2286000" y="3886200"/>
            <a:ext cx="457200" cy="457200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64" name="Line 24"/>
          <p:cNvSpPr>
            <a:spLocks noChangeShapeType="1"/>
          </p:cNvSpPr>
          <p:nvPr/>
        </p:nvSpPr>
        <p:spPr bwMode="auto">
          <a:xfrm>
            <a:off x="3048000" y="32766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>
            <a:off x="2743200" y="4114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6" name="Line 27"/>
          <p:cNvSpPr>
            <a:spLocks noChangeShapeType="1"/>
          </p:cNvSpPr>
          <p:nvPr/>
        </p:nvSpPr>
        <p:spPr bwMode="auto">
          <a:xfrm>
            <a:off x="2743200" y="2514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7" name="Oval 28"/>
          <p:cNvSpPr>
            <a:spLocks noChangeArrowheads="1"/>
          </p:cNvSpPr>
          <p:nvPr/>
        </p:nvSpPr>
        <p:spPr bwMode="auto">
          <a:xfrm>
            <a:off x="3962400" y="30480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8" name="Oval 29"/>
          <p:cNvSpPr>
            <a:spLocks noChangeArrowheads="1"/>
          </p:cNvSpPr>
          <p:nvPr/>
        </p:nvSpPr>
        <p:spPr bwMode="auto">
          <a:xfrm>
            <a:off x="6553200" y="30480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9" name="Oval 31"/>
          <p:cNvSpPr>
            <a:spLocks noChangeArrowheads="1"/>
          </p:cNvSpPr>
          <p:nvPr/>
        </p:nvSpPr>
        <p:spPr bwMode="auto">
          <a:xfrm>
            <a:off x="3429000" y="30480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0" name="Oval 32"/>
          <p:cNvSpPr>
            <a:spLocks noChangeArrowheads="1"/>
          </p:cNvSpPr>
          <p:nvPr/>
        </p:nvSpPr>
        <p:spPr bwMode="auto">
          <a:xfrm>
            <a:off x="6019800" y="304800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1" name="Rectangle 33"/>
          <p:cNvSpPr>
            <a:spLocks noChangeArrowheads="1"/>
          </p:cNvSpPr>
          <p:nvPr/>
        </p:nvSpPr>
        <p:spPr bwMode="auto">
          <a:xfrm>
            <a:off x="4876800" y="2667000"/>
            <a:ext cx="457200" cy="457200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2" name="Rectangle 34"/>
          <p:cNvSpPr>
            <a:spLocks noChangeArrowheads="1"/>
          </p:cNvSpPr>
          <p:nvPr/>
        </p:nvSpPr>
        <p:spPr bwMode="auto">
          <a:xfrm>
            <a:off x="4876800" y="3505200"/>
            <a:ext cx="457200" cy="457200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3" name="Line 35"/>
          <p:cNvSpPr>
            <a:spLocks noChangeShapeType="1"/>
          </p:cNvSpPr>
          <p:nvPr/>
        </p:nvSpPr>
        <p:spPr bwMode="auto">
          <a:xfrm>
            <a:off x="4495800" y="37338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4" name="Line 36"/>
          <p:cNvSpPr>
            <a:spLocks noChangeShapeType="1"/>
          </p:cNvSpPr>
          <p:nvPr/>
        </p:nvSpPr>
        <p:spPr bwMode="auto">
          <a:xfrm>
            <a:off x="4495800" y="28956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5" name="Line 37"/>
          <p:cNvSpPr>
            <a:spLocks noChangeShapeType="1"/>
          </p:cNvSpPr>
          <p:nvPr/>
        </p:nvSpPr>
        <p:spPr bwMode="auto">
          <a:xfrm>
            <a:off x="4495800" y="2895600"/>
            <a:ext cx="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6" name="Line 38"/>
          <p:cNvSpPr>
            <a:spLocks noChangeShapeType="1"/>
          </p:cNvSpPr>
          <p:nvPr/>
        </p:nvSpPr>
        <p:spPr bwMode="auto">
          <a:xfrm>
            <a:off x="5638800" y="2895600"/>
            <a:ext cx="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7" name="Line 39"/>
          <p:cNvSpPr>
            <a:spLocks noChangeShapeType="1"/>
          </p:cNvSpPr>
          <p:nvPr/>
        </p:nvSpPr>
        <p:spPr bwMode="auto">
          <a:xfrm flipH="1">
            <a:off x="5334000" y="2895600"/>
            <a:ext cx="304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8" name="Line 40"/>
          <p:cNvSpPr>
            <a:spLocks noChangeShapeType="1"/>
          </p:cNvSpPr>
          <p:nvPr/>
        </p:nvSpPr>
        <p:spPr bwMode="auto">
          <a:xfrm flipH="1">
            <a:off x="5334000" y="3733800"/>
            <a:ext cx="304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9" name="Line 41"/>
          <p:cNvSpPr>
            <a:spLocks noChangeShapeType="1"/>
          </p:cNvSpPr>
          <p:nvPr/>
        </p:nvSpPr>
        <p:spPr bwMode="auto">
          <a:xfrm>
            <a:off x="5638800" y="32766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0" name="Rectangle 42"/>
          <p:cNvSpPr>
            <a:spLocks noChangeArrowheads="1"/>
          </p:cNvSpPr>
          <p:nvPr/>
        </p:nvSpPr>
        <p:spPr bwMode="auto">
          <a:xfrm>
            <a:off x="7543800" y="1828800"/>
            <a:ext cx="457200" cy="457200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1" name="Rectangle 43"/>
          <p:cNvSpPr>
            <a:spLocks noChangeArrowheads="1"/>
          </p:cNvSpPr>
          <p:nvPr/>
        </p:nvSpPr>
        <p:spPr bwMode="auto">
          <a:xfrm>
            <a:off x="7543800" y="2667000"/>
            <a:ext cx="457200" cy="457200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82" name="Line 44"/>
          <p:cNvSpPr>
            <a:spLocks noChangeShapeType="1"/>
          </p:cNvSpPr>
          <p:nvPr/>
        </p:nvSpPr>
        <p:spPr bwMode="auto">
          <a:xfrm>
            <a:off x="7162800" y="28956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3" name="Line 45"/>
          <p:cNvSpPr>
            <a:spLocks noChangeShapeType="1"/>
          </p:cNvSpPr>
          <p:nvPr/>
        </p:nvSpPr>
        <p:spPr bwMode="auto">
          <a:xfrm>
            <a:off x="7162800" y="20574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4" name="Line 46"/>
          <p:cNvSpPr>
            <a:spLocks noChangeShapeType="1"/>
          </p:cNvSpPr>
          <p:nvPr/>
        </p:nvSpPr>
        <p:spPr bwMode="auto">
          <a:xfrm>
            <a:off x="7162800" y="2057400"/>
            <a:ext cx="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5" name="Rectangle 47"/>
          <p:cNvSpPr>
            <a:spLocks noChangeArrowheads="1"/>
          </p:cNvSpPr>
          <p:nvPr/>
        </p:nvSpPr>
        <p:spPr bwMode="auto">
          <a:xfrm>
            <a:off x="7543800" y="3429000"/>
            <a:ext cx="457200" cy="457200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6" name="Rectangle 48"/>
          <p:cNvSpPr>
            <a:spLocks noChangeArrowheads="1"/>
          </p:cNvSpPr>
          <p:nvPr/>
        </p:nvSpPr>
        <p:spPr bwMode="auto">
          <a:xfrm>
            <a:off x="7543800" y="4267200"/>
            <a:ext cx="457200" cy="457200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87" name="Line 49"/>
          <p:cNvSpPr>
            <a:spLocks noChangeShapeType="1"/>
          </p:cNvSpPr>
          <p:nvPr/>
        </p:nvSpPr>
        <p:spPr bwMode="auto">
          <a:xfrm>
            <a:off x="7162800" y="44958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8" name="Line 50"/>
          <p:cNvSpPr>
            <a:spLocks noChangeShapeType="1"/>
          </p:cNvSpPr>
          <p:nvPr/>
        </p:nvSpPr>
        <p:spPr bwMode="auto">
          <a:xfrm>
            <a:off x="7162800" y="36576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9" name="Line 51"/>
          <p:cNvSpPr>
            <a:spLocks noChangeShapeType="1"/>
          </p:cNvSpPr>
          <p:nvPr/>
        </p:nvSpPr>
        <p:spPr bwMode="auto">
          <a:xfrm>
            <a:off x="7162800" y="2819400"/>
            <a:ext cx="0" cy="1676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0" name="Line 52"/>
          <p:cNvSpPr>
            <a:spLocks noChangeShapeType="1"/>
          </p:cNvSpPr>
          <p:nvPr/>
        </p:nvSpPr>
        <p:spPr bwMode="auto">
          <a:xfrm>
            <a:off x="8001000" y="2895600"/>
            <a:ext cx="533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1" name="Line 53"/>
          <p:cNvSpPr>
            <a:spLocks noChangeShapeType="1"/>
          </p:cNvSpPr>
          <p:nvPr/>
        </p:nvSpPr>
        <p:spPr bwMode="auto">
          <a:xfrm>
            <a:off x="8001000" y="2057400"/>
            <a:ext cx="533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" name="Line 54"/>
          <p:cNvSpPr>
            <a:spLocks noChangeShapeType="1"/>
          </p:cNvSpPr>
          <p:nvPr/>
        </p:nvSpPr>
        <p:spPr bwMode="auto">
          <a:xfrm>
            <a:off x="8001000" y="4495800"/>
            <a:ext cx="533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3" name="Line 55"/>
          <p:cNvSpPr>
            <a:spLocks noChangeShapeType="1"/>
          </p:cNvSpPr>
          <p:nvPr/>
        </p:nvSpPr>
        <p:spPr bwMode="auto">
          <a:xfrm>
            <a:off x="8001000" y="3657600"/>
            <a:ext cx="533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4" name="Text Box 17"/>
          <p:cNvSpPr txBox="1">
            <a:spLocks noChangeArrowheads="1"/>
          </p:cNvSpPr>
          <p:nvPr/>
        </p:nvSpPr>
        <p:spPr bwMode="auto">
          <a:xfrm>
            <a:off x="2024588" y="4495800"/>
            <a:ext cx="9797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Servers</a:t>
            </a:r>
            <a:endParaRPr lang="en-US" dirty="0"/>
          </a:p>
        </p:txBody>
      </p:sp>
      <p:sp>
        <p:nvSpPr>
          <p:cNvPr id="95" name="Text Box 18"/>
          <p:cNvSpPr txBox="1">
            <a:spLocks noChangeArrowheads="1"/>
          </p:cNvSpPr>
          <p:nvPr/>
        </p:nvSpPr>
        <p:spPr bwMode="auto">
          <a:xfrm>
            <a:off x="457200" y="4495800"/>
            <a:ext cx="1445957" cy="36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Waiting Line</a:t>
            </a:r>
            <a:endParaRPr lang="en-US" dirty="0"/>
          </a:p>
        </p:txBody>
      </p:sp>
      <p:sp>
        <p:nvSpPr>
          <p:cNvPr id="96" name="Text Box 17"/>
          <p:cNvSpPr txBox="1">
            <a:spLocks noChangeArrowheads="1"/>
          </p:cNvSpPr>
          <p:nvPr/>
        </p:nvSpPr>
        <p:spPr bwMode="auto">
          <a:xfrm>
            <a:off x="4709885" y="4495930"/>
            <a:ext cx="9797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Servers</a:t>
            </a:r>
            <a:endParaRPr lang="en-US" dirty="0"/>
          </a:p>
        </p:txBody>
      </p:sp>
      <p:sp>
        <p:nvSpPr>
          <p:cNvPr id="97" name="Text Box 18"/>
          <p:cNvSpPr txBox="1">
            <a:spLocks noChangeArrowheads="1"/>
          </p:cNvSpPr>
          <p:nvPr/>
        </p:nvSpPr>
        <p:spPr bwMode="auto">
          <a:xfrm>
            <a:off x="3142497" y="4495930"/>
            <a:ext cx="1445957" cy="36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Waiting Line</a:t>
            </a:r>
            <a:endParaRPr lang="en-US" dirty="0"/>
          </a:p>
        </p:txBody>
      </p:sp>
      <p:sp>
        <p:nvSpPr>
          <p:cNvPr id="98" name="Text Box 17"/>
          <p:cNvSpPr txBox="1">
            <a:spLocks noChangeArrowheads="1"/>
          </p:cNvSpPr>
          <p:nvPr/>
        </p:nvSpPr>
        <p:spPr bwMode="auto">
          <a:xfrm>
            <a:off x="7353300" y="4865392"/>
            <a:ext cx="9797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Servers</a:t>
            </a:r>
            <a:endParaRPr lang="en-US" dirty="0"/>
          </a:p>
        </p:txBody>
      </p:sp>
      <p:sp>
        <p:nvSpPr>
          <p:cNvPr id="99" name="Text Box 18"/>
          <p:cNvSpPr txBox="1">
            <a:spLocks noChangeArrowheads="1"/>
          </p:cNvSpPr>
          <p:nvPr/>
        </p:nvSpPr>
        <p:spPr bwMode="auto">
          <a:xfrm>
            <a:off x="5785912" y="4865392"/>
            <a:ext cx="1445957" cy="36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Waiting Line</a:t>
            </a:r>
            <a:endParaRPr lang="en-US" dirty="0"/>
          </a:p>
        </p:txBody>
      </p:sp>
      <p:sp>
        <p:nvSpPr>
          <p:cNvPr id="5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34200" y="6295646"/>
            <a:ext cx="2133600" cy="476250"/>
          </a:xfrm>
        </p:spPr>
        <p:txBody>
          <a:bodyPr/>
          <a:lstStyle/>
          <a:p>
            <a:pPr algn="r"/>
            <a:fld id="{A52ECF3C-ECA0-43CE-8CE1-5BDC5E69D108}" type="slidenum">
              <a:rPr lang="en-US" smtClean="0">
                <a:solidFill>
                  <a:srgbClr val="000000"/>
                </a:solidFill>
              </a:rPr>
              <a:pPr algn="r"/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29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29938"/>
            <a:ext cx="7886700" cy="5847025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Queuing Systems</a:t>
            </a:r>
          </a:p>
          <a:p>
            <a:pPr lvl="1"/>
            <a:r>
              <a:rPr lang="en-US" sz="3000" b="1" dirty="0" smtClean="0"/>
              <a:t>Components</a:t>
            </a:r>
          </a:p>
          <a:p>
            <a:pPr lvl="1"/>
            <a:r>
              <a:rPr lang="en-US" sz="3000" b="1" dirty="0" smtClean="0"/>
              <a:t>Definitions</a:t>
            </a:r>
          </a:p>
          <a:p>
            <a:pPr lvl="1"/>
            <a:r>
              <a:rPr lang="en-US" sz="3000" b="1" dirty="0"/>
              <a:t>Examples</a:t>
            </a:r>
          </a:p>
          <a:p>
            <a:pPr lvl="1"/>
            <a:r>
              <a:rPr lang="en-US" sz="3000" b="1" dirty="0" smtClean="0"/>
              <a:t>Assumptions, etc.</a:t>
            </a:r>
          </a:p>
          <a:p>
            <a:pPr lvl="1"/>
            <a:r>
              <a:rPr lang="en-US" sz="3000" b="1" dirty="0" smtClean="0"/>
              <a:t>Models</a:t>
            </a:r>
          </a:p>
          <a:p>
            <a:pPr lvl="1"/>
            <a:r>
              <a:rPr lang="en-US" sz="3000" b="1" dirty="0" smtClean="0"/>
              <a:t>Little’s Law (Again!)</a:t>
            </a:r>
          </a:p>
          <a:p>
            <a:pPr lvl="1"/>
            <a:r>
              <a:rPr lang="en-US" sz="3000" b="1" dirty="0" smtClean="0"/>
              <a:t>Queue Template</a:t>
            </a:r>
            <a:endParaRPr lang="en-US" sz="3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65442" y="6348476"/>
            <a:ext cx="2057400" cy="365125"/>
          </a:xfrm>
        </p:spPr>
        <p:txBody>
          <a:bodyPr/>
          <a:lstStyle/>
          <a:p>
            <a:pPr algn="r"/>
            <a:fld id="{A52ECF3C-ECA0-43CE-8CE1-5BDC5E69D108}" type="slidenum">
              <a:rPr lang="en-US" smtClean="0">
                <a:solidFill>
                  <a:srgbClr val="000000"/>
                </a:solidFill>
              </a:rPr>
              <a:pPr algn="r"/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96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5" y="120650"/>
            <a:ext cx="5784850" cy="1143000"/>
          </a:xfrm>
        </p:spPr>
        <p:txBody>
          <a:bodyPr/>
          <a:lstStyle/>
          <a:p>
            <a:pPr algn="ctr"/>
            <a:r>
              <a:rPr lang="en-US" b="1" dirty="0" smtClean="0"/>
              <a:t>Queuing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299854"/>
            <a:ext cx="3047999" cy="4324350"/>
          </a:xfrm>
        </p:spPr>
        <p:txBody>
          <a:bodyPr/>
          <a:lstStyle/>
          <a:p>
            <a:pPr marL="0" indent="0">
              <a:buNone/>
            </a:pPr>
            <a:r>
              <a:rPr lang="en-US" sz="2200" b="1" u="sng" dirty="0" smtClean="0"/>
              <a:t>Inputs:</a:t>
            </a:r>
          </a:p>
          <a:p>
            <a:r>
              <a:rPr lang="en-US" sz="2200" b="1" dirty="0" smtClean="0"/>
              <a:t>Arrival Rate = </a:t>
            </a:r>
            <a:r>
              <a:rPr lang="el-GR" sz="2200" b="1" dirty="0" smtClean="0"/>
              <a:t>λ</a:t>
            </a:r>
            <a:endParaRPr lang="en-US" sz="2200" b="1" dirty="0" smtClean="0"/>
          </a:p>
          <a:p>
            <a:r>
              <a:rPr lang="en-US" sz="2200" b="1" dirty="0" smtClean="0"/>
              <a:t>Service Rate = </a:t>
            </a:r>
            <a:r>
              <a:rPr lang="el-GR" sz="2200" b="1" dirty="0" smtClean="0"/>
              <a:t>μ</a:t>
            </a:r>
            <a:endParaRPr lang="en-US" sz="2200" b="1" dirty="0" smtClean="0"/>
          </a:p>
          <a:p>
            <a:r>
              <a:rPr lang="en-US" sz="2200" b="1" dirty="0" smtClean="0"/>
              <a:t># of Servers = s</a:t>
            </a:r>
          </a:p>
          <a:p>
            <a:r>
              <a:rPr lang="en-US" sz="2200" b="1" dirty="0" smtClean="0"/>
              <a:t>Cost</a:t>
            </a:r>
          </a:p>
          <a:p>
            <a:pPr lvl="1"/>
            <a:r>
              <a:rPr lang="en-US" sz="2200" b="1" dirty="0" smtClean="0"/>
              <a:t>Service</a:t>
            </a:r>
          </a:p>
          <a:p>
            <a:pPr lvl="1"/>
            <a:r>
              <a:rPr lang="en-US" sz="2200" b="1" dirty="0" smtClean="0"/>
              <a:t>Waiting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95024" y="6339332"/>
            <a:ext cx="2057400" cy="365125"/>
          </a:xfrm>
        </p:spPr>
        <p:txBody>
          <a:bodyPr/>
          <a:lstStyle/>
          <a:p>
            <a:pPr algn="r"/>
            <a:fld id="{A52ECF3C-ECA0-43CE-8CE1-5BDC5E69D108}" type="slidenum">
              <a:rPr lang="en-US" smtClean="0">
                <a:solidFill>
                  <a:srgbClr val="000000"/>
                </a:solidFill>
              </a:rPr>
              <a:pPr algn="r"/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971801" y="1295400"/>
            <a:ext cx="2590799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 marL="285721" indent="-28572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04" indent="-28254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2pPr>
            <a:lvl3pPr marL="1027009" indent="-22381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037" indent="-228577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190" indent="-228577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344" indent="-228577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497" indent="-228577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8650" indent="-228577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5804" indent="-228577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200" u="sng" kern="0" dirty="0" smtClean="0"/>
              <a:t>Outputs:</a:t>
            </a:r>
          </a:p>
          <a:p>
            <a:r>
              <a:rPr lang="en-US" sz="2200" kern="0" dirty="0" smtClean="0"/>
              <a:t>Total Cost</a:t>
            </a:r>
          </a:p>
          <a:p>
            <a:r>
              <a:rPr lang="en-US" sz="2200" kern="0" dirty="0" smtClean="0"/>
              <a:t>Wait Time</a:t>
            </a:r>
          </a:p>
          <a:p>
            <a:pPr lvl="1"/>
            <a:r>
              <a:rPr lang="en-US" sz="2200" kern="0" dirty="0" smtClean="0"/>
              <a:t>System</a:t>
            </a:r>
          </a:p>
          <a:p>
            <a:pPr lvl="1"/>
            <a:r>
              <a:rPr lang="en-US" sz="2200" kern="0" dirty="0" smtClean="0"/>
              <a:t>Queue</a:t>
            </a:r>
          </a:p>
          <a:p>
            <a:r>
              <a:rPr lang="en-US" sz="2200" kern="0" dirty="0" smtClean="0"/>
              <a:t>Length of Line</a:t>
            </a:r>
          </a:p>
          <a:p>
            <a:pPr lvl="1"/>
            <a:r>
              <a:rPr lang="en-US" sz="2200" kern="0" dirty="0" smtClean="0"/>
              <a:t>System</a:t>
            </a:r>
          </a:p>
          <a:p>
            <a:pPr lvl="1"/>
            <a:r>
              <a:rPr lang="en-US" sz="2200" kern="0" dirty="0" smtClean="0"/>
              <a:t>Queue</a:t>
            </a:r>
          </a:p>
          <a:p>
            <a:r>
              <a:rPr lang="en-US" sz="2200" kern="0" dirty="0" smtClean="0"/>
              <a:t>Utilization = </a:t>
            </a:r>
            <a:r>
              <a:rPr lang="el-GR" sz="2200" kern="0" dirty="0" smtClean="0"/>
              <a:t>ρ</a:t>
            </a:r>
            <a:endParaRPr lang="en-US" sz="2200" kern="0" dirty="0" smtClean="0"/>
          </a:p>
          <a:p>
            <a:pPr lvl="1"/>
            <a:r>
              <a:rPr lang="el-GR" sz="2200" kern="0" dirty="0" smtClean="0"/>
              <a:t>ρ</a:t>
            </a:r>
            <a:r>
              <a:rPr lang="en-US" sz="2200" kern="0" dirty="0" smtClean="0"/>
              <a:t> = </a:t>
            </a:r>
            <a:r>
              <a:rPr lang="el-GR" sz="2200" dirty="0" smtClean="0"/>
              <a:t>λ</a:t>
            </a:r>
            <a:r>
              <a:rPr lang="en-US" sz="2200" dirty="0" smtClean="0"/>
              <a:t>/(s</a:t>
            </a:r>
            <a:r>
              <a:rPr lang="el-GR" sz="2200" dirty="0" smtClean="0"/>
              <a:t>μ</a:t>
            </a:r>
            <a:r>
              <a:rPr lang="en-US" sz="2200" dirty="0" smtClean="0"/>
              <a:t>)</a:t>
            </a:r>
            <a:endParaRPr lang="en-US" sz="2200" kern="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61296" y="1295400"/>
            <a:ext cx="37338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 marL="285721" indent="-28572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04" indent="-28254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2pPr>
            <a:lvl3pPr marL="1027009" indent="-22381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037" indent="-228577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190" indent="-228577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344" indent="-228577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497" indent="-228577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8650" indent="-228577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5804" indent="-228577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200" u="sng" kern="0" dirty="0" smtClean="0"/>
              <a:t>Assumptions:</a:t>
            </a:r>
          </a:p>
          <a:p>
            <a:r>
              <a:rPr lang="en-US" sz="2200" kern="0" dirty="0" smtClean="0"/>
              <a:t>First In, First Out (FIFO)</a:t>
            </a:r>
          </a:p>
          <a:p>
            <a:r>
              <a:rPr lang="en-US" sz="2200" kern="0" dirty="0" smtClean="0"/>
              <a:t>Stable and independent arrival and service rates</a:t>
            </a:r>
          </a:p>
          <a:p>
            <a:r>
              <a:rPr lang="en-US" sz="2200" kern="0" dirty="0" smtClean="0"/>
              <a:t>Distribution</a:t>
            </a:r>
          </a:p>
          <a:p>
            <a:pPr lvl="1"/>
            <a:r>
              <a:rPr lang="en-US" sz="2200" kern="0" dirty="0" smtClean="0"/>
              <a:t>Poisson (rates)</a:t>
            </a:r>
          </a:p>
          <a:p>
            <a:pPr lvl="1"/>
            <a:r>
              <a:rPr lang="en-US" sz="2200" kern="0" dirty="0" smtClean="0"/>
              <a:t>Exponential (interarrival times)</a:t>
            </a:r>
          </a:p>
          <a:p>
            <a:r>
              <a:rPr lang="en-US" sz="2200" kern="0" dirty="0" smtClean="0"/>
              <a:t>Infinite population and queue length</a:t>
            </a:r>
          </a:p>
          <a:p>
            <a:r>
              <a:rPr lang="en-US" sz="2200" kern="0" dirty="0" smtClean="0"/>
              <a:t>No balking, reneging, nor jockeying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8600" y="5410200"/>
            <a:ext cx="502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 marL="285721" indent="-28572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04" indent="-28254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2pPr>
            <a:lvl3pPr marL="1027009" indent="-22381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037" indent="-228577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190" indent="-228577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344" indent="-228577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497" indent="-228577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8650" indent="-228577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5804" indent="-228577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200" i="1" kern="0" dirty="0" smtClean="0">
                <a:solidFill>
                  <a:srgbClr val="FF0000"/>
                </a:solidFill>
              </a:rPr>
              <a:t>Trade Off:  	Service Cost versus 		Waiting Cost</a:t>
            </a:r>
            <a:endParaRPr lang="en-US" i="1" kern="0" dirty="0" smtClean="0">
              <a:solidFill>
                <a:srgbClr val="FF0000"/>
              </a:solidFill>
            </a:endParaRPr>
          </a:p>
        </p:txBody>
      </p:sp>
      <p:cxnSp>
        <p:nvCxnSpPr>
          <p:cNvPr id="11" name="Curved Connector 10"/>
          <p:cNvCxnSpPr/>
          <p:nvPr/>
        </p:nvCxnSpPr>
        <p:spPr bwMode="auto">
          <a:xfrm rot="16200000" flipH="1">
            <a:off x="57150" y="4514850"/>
            <a:ext cx="1600200" cy="1905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7366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5" y="104267"/>
            <a:ext cx="5784850" cy="1143000"/>
          </a:xfrm>
        </p:spPr>
        <p:txBody>
          <a:bodyPr/>
          <a:lstStyle/>
          <a:p>
            <a:pPr algn="ctr"/>
            <a:r>
              <a:rPr lang="en-US" b="1" dirty="0" smtClean="0"/>
              <a:t>Arrival and Service Rates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92874" y="6348476"/>
            <a:ext cx="2057400" cy="365125"/>
          </a:xfrm>
        </p:spPr>
        <p:txBody>
          <a:bodyPr/>
          <a:lstStyle/>
          <a:p>
            <a:pPr algn="r"/>
            <a:fld id="{A52ECF3C-ECA0-43CE-8CE1-5BDC5E69D108}" type="slidenum">
              <a:rPr lang="en-US" smtClean="0">
                <a:solidFill>
                  <a:srgbClr val="000000"/>
                </a:solidFill>
              </a:rPr>
              <a:pPr algn="r"/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04801" y="1295400"/>
            <a:ext cx="8382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 marL="285721" indent="-28572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04" indent="-28254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2pPr>
            <a:lvl3pPr marL="1027009" indent="-22381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037" indent="-228577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190" indent="-228577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344" indent="-228577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497" indent="-228577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8650" indent="-228577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5804" indent="-228577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19062" indent="0">
              <a:buFont typeface="Wingdings" pitchFamily="2" charset="2"/>
              <a:buNone/>
            </a:pPr>
            <a:r>
              <a:rPr lang="en-US" kern="0" dirty="0" smtClean="0"/>
              <a:t>Arrival rate (</a:t>
            </a:r>
            <a:r>
              <a:rPr lang="el-GR" kern="0" dirty="0" smtClean="0"/>
              <a:t>λ</a:t>
            </a:r>
            <a:r>
              <a:rPr lang="en-US" kern="0" dirty="0" smtClean="0"/>
              <a:t>) – average number of arrivals in a given interval of time</a:t>
            </a:r>
          </a:p>
          <a:p>
            <a:pPr marL="119062" indent="0">
              <a:buFont typeface="Wingdings" pitchFamily="2" charset="2"/>
              <a:buNone/>
            </a:pPr>
            <a:endParaRPr lang="en-US" kern="0" dirty="0" smtClean="0"/>
          </a:p>
          <a:p>
            <a:pPr marL="119062" indent="0">
              <a:buFont typeface="Wingdings" pitchFamily="2" charset="2"/>
              <a:buNone/>
            </a:pPr>
            <a:r>
              <a:rPr lang="en-US" kern="0" dirty="0" smtClean="0"/>
              <a:t>Service rate (</a:t>
            </a:r>
            <a:r>
              <a:rPr lang="el-GR" kern="0" dirty="0" smtClean="0"/>
              <a:t>μ</a:t>
            </a:r>
            <a:r>
              <a:rPr lang="en-US" kern="0" dirty="0" smtClean="0"/>
              <a:t>) – average number of customers that can be served by a single server in a given interval of time</a:t>
            </a:r>
          </a:p>
          <a:p>
            <a:pPr marL="119062" indent="0">
              <a:buNone/>
            </a:pPr>
            <a:endParaRPr lang="en-US" kern="0" dirty="0"/>
          </a:p>
          <a:p>
            <a:pPr marL="119062" indent="0">
              <a:buNone/>
            </a:pPr>
            <a:r>
              <a:rPr lang="en-US" kern="0" dirty="0"/>
              <a:t>Units:  (unit/time); for example (</a:t>
            </a:r>
            <a:r>
              <a:rPr lang="en-US" kern="0" dirty="0" smtClean="0"/>
              <a:t>customers/hour)</a:t>
            </a:r>
          </a:p>
          <a:p>
            <a:pPr marL="119062" indent="0">
              <a:buFont typeface="Wingdings" pitchFamily="2" charset="2"/>
              <a:buNone/>
            </a:pPr>
            <a:endParaRPr lang="en-US" kern="0" dirty="0" smtClean="0"/>
          </a:p>
          <a:p>
            <a:pPr marL="119062" indent="0">
              <a:buFont typeface="Wingdings" pitchFamily="2" charset="2"/>
              <a:buNone/>
            </a:pPr>
            <a:r>
              <a:rPr lang="en-US" kern="0" dirty="0" smtClean="0"/>
              <a:t>Note: </a:t>
            </a:r>
          </a:p>
          <a:p>
            <a:pPr marL="119062" indent="0">
              <a:buFont typeface="Wingdings" pitchFamily="2" charset="2"/>
              <a:buNone/>
            </a:pPr>
            <a:r>
              <a:rPr lang="en-US" kern="0" dirty="0" smtClean="0"/>
              <a:t>Average time between arrivals = 1/</a:t>
            </a:r>
            <a:r>
              <a:rPr lang="el-GR" kern="0" dirty="0" smtClean="0"/>
              <a:t>λ</a:t>
            </a:r>
            <a:endParaRPr lang="en-US" kern="0" dirty="0" smtClean="0"/>
          </a:p>
          <a:p>
            <a:pPr marL="119062" indent="0">
              <a:buFont typeface="Wingdings" pitchFamily="2" charset="2"/>
              <a:buNone/>
            </a:pPr>
            <a:r>
              <a:rPr lang="en-US" kern="0" dirty="0" smtClean="0"/>
              <a:t>Average service time = 1/</a:t>
            </a:r>
            <a:r>
              <a:rPr lang="el-GR" kern="0" dirty="0" smtClean="0"/>
              <a:t>μ</a:t>
            </a: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323033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5" y="176784"/>
            <a:ext cx="5784850" cy="1143000"/>
          </a:xfrm>
        </p:spPr>
        <p:txBody>
          <a:bodyPr/>
          <a:lstStyle/>
          <a:p>
            <a:pPr algn="ctr"/>
            <a:r>
              <a:rPr lang="en-US" b="1" dirty="0" smtClean="0"/>
              <a:t>Utilization</a:t>
            </a:r>
            <a:endParaRPr lang="en-US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04801" y="1295400"/>
            <a:ext cx="8382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 marL="285721" indent="-28572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04" indent="-28254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2pPr>
            <a:lvl3pPr marL="1027009" indent="-22381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037" indent="-228577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190" indent="-228577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344" indent="-228577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497" indent="-228577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8650" indent="-228577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5804" indent="-228577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200" kern="0" dirty="0"/>
              <a:t>Utilization = </a:t>
            </a:r>
            <a:r>
              <a:rPr lang="el-GR" sz="2200" kern="0" dirty="0"/>
              <a:t>ρ</a:t>
            </a:r>
            <a:endParaRPr lang="en-US" sz="2200" kern="0" dirty="0"/>
          </a:p>
          <a:p>
            <a:pPr lvl="1"/>
            <a:r>
              <a:rPr lang="el-GR" sz="2200" kern="0" dirty="0"/>
              <a:t>ρ</a:t>
            </a:r>
            <a:r>
              <a:rPr lang="en-US" sz="2200" kern="0" dirty="0"/>
              <a:t> = </a:t>
            </a:r>
            <a:r>
              <a:rPr lang="el-GR" sz="2200" dirty="0"/>
              <a:t>λ</a:t>
            </a:r>
            <a:r>
              <a:rPr lang="en-US" sz="2200" dirty="0"/>
              <a:t>/(s</a:t>
            </a:r>
            <a:r>
              <a:rPr lang="el-GR" sz="2200" dirty="0"/>
              <a:t>μ</a:t>
            </a:r>
            <a:r>
              <a:rPr lang="en-US" sz="2200" dirty="0"/>
              <a:t>)</a:t>
            </a:r>
            <a:endParaRPr lang="en-US" sz="2200" kern="0" dirty="0"/>
          </a:p>
          <a:p>
            <a:pPr marL="119062" indent="0">
              <a:buFont typeface="Wingdings" pitchFamily="2" charset="2"/>
              <a:buNone/>
            </a:pPr>
            <a:endParaRPr lang="en-US" kern="0" dirty="0" smtClean="0"/>
          </a:p>
          <a:p>
            <a:pPr marL="119062" indent="0">
              <a:buFont typeface="Wingdings" pitchFamily="2" charset="2"/>
              <a:buNone/>
            </a:pPr>
            <a:r>
              <a:rPr lang="en-US" kern="0" dirty="0" smtClean="0"/>
              <a:t>Think about it …</a:t>
            </a:r>
          </a:p>
          <a:p>
            <a:pPr marL="119062" indent="0">
              <a:buNone/>
            </a:pPr>
            <a:r>
              <a:rPr lang="en-US" kern="0" dirty="0" smtClean="0"/>
              <a:t>Need </a:t>
            </a:r>
            <a:r>
              <a:rPr lang="el-GR" dirty="0" smtClean="0"/>
              <a:t>λ</a:t>
            </a:r>
            <a:r>
              <a:rPr lang="en-US" dirty="0" smtClean="0"/>
              <a:t> &lt; s</a:t>
            </a:r>
            <a:r>
              <a:rPr lang="el-GR" dirty="0" smtClean="0"/>
              <a:t>μ</a:t>
            </a:r>
            <a:r>
              <a:rPr lang="en-US" dirty="0" smtClean="0"/>
              <a:t> (arrival rate to be slower than service rate); otherwise,</a:t>
            </a:r>
          </a:p>
          <a:p>
            <a:pPr marL="119062" indent="0">
              <a:buNone/>
            </a:pPr>
            <a:endParaRPr lang="en-US" dirty="0" smtClean="0"/>
          </a:p>
          <a:p>
            <a:pPr marL="461962" indent="-342900"/>
            <a:r>
              <a:rPr lang="en-US" kern="0" dirty="0" smtClean="0"/>
              <a:t>Utilization is over 100%</a:t>
            </a:r>
          </a:p>
          <a:p>
            <a:pPr marL="461962" indent="-342900"/>
            <a:r>
              <a:rPr lang="en-US" kern="0" dirty="0" smtClean="0"/>
              <a:t>Queue would become infinitely long (i.e., blows up)</a:t>
            </a:r>
          </a:p>
          <a:p>
            <a:pPr marL="119062" indent="0">
              <a:buNone/>
            </a:pPr>
            <a:endParaRPr lang="en-US" kern="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1E0B-ADFB-4DFA-8A14-ED33A44C60E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5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2527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Queuing Models/Notation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313" y="1447800"/>
            <a:ext cx="7211568" cy="3886200"/>
          </a:xfrm>
        </p:spPr>
        <p:txBody>
          <a:bodyPr>
            <a:normAutofit fontScale="70000" lnSpcReduction="20000"/>
          </a:bodyPr>
          <a:lstStyle/>
          <a:p>
            <a:pPr marL="119062" indent="0">
              <a:buNone/>
            </a:pPr>
            <a:r>
              <a:rPr lang="en-US" b="1" dirty="0" smtClean="0"/>
              <a:t>Kendall Notation:</a:t>
            </a:r>
          </a:p>
          <a:p>
            <a:pPr marL="119062" indent="0">
              <a:buNone/>
            </a:pPr>
            <a:r>
              <a:rPr lang="en-US" i="1" dirty="0" smtClean="0"/>
              <a:t>A / B / s</a:t>
            </a:r>
          </a:p>
          <a:p>
            <a:pPr marL="119062" indent="0">
              <a:buNone/>
            </a:pPr>
            <a:r>
              <a:rPr lang="en-US" b="1" i="1" dirty="0" smtClean="0"/>
              <a:t>Inter-Arrival Distribution / Service Distribution / # of servers</a:t>
            </a:r>
          </a:p>
          <a:p>
            <a:pPr marL="119062" indent="0">
              <a:buNone/>
            </a:pPr>
            <a:endParaRPr lang="en-US" dirty="0"/>
          </a:p>
          <a:p>
            <a:pPr marL="119062" indent="0">
              <a:buNone/>
            </a:pPr>
            <a:r>
              <a:rPr lang="en-US" b="1" dirty="0" smtClean="0"/>
              <a:t>Inter-Arrival times  </a:t>
            </a:r>
            <a:r>
              <a:rPr lang="en-US" dirty="0" smtClean="0"/>
              <a:t>are </a:t>
            </a:r>
            <a:r>
              <a:rPr lang="en-US" b="1" dirty="0" smtClean="0"/>
              <a:t>exponentially</a:t>
            </a:r>
            <a:r>
              <a:rPr lang="en-US" dirty="0" smtClean="0"/>
              <a:t> distributed</a:t>
            </a:r>
          </a:p>
          <a:p>
            <a:pPr marL="119062" indent="0">
              <a:buNone/>
            </a:pPr>
            <a:r>
              <a:rPr lang="en-US" dirty="0" smtClean="0"/>
              <a:t>(exponential is displayed as “M” </a:t>
            </a:r>
            <a:r>
              <a:rPr lang="en-US" dirty="0"/>
              <a:t>honoring </a:t>
            </a:r>
            <a:r>
              <a:rPr lang="en-US" dirty="0" smtClean="0"/>
              <a:t>Markov)</a:t>
            </a:r>
          </a:p>
          <a:p>
            <a:pPr marL="119062" indent="0">
              <a:buNone/>
            </a:pPr>
            <a:endParaRPr lang="en-US" dirty="0"/>
          </a:p>
          <a:p>
            <a:pPr marL="119062" indent="0">
              <a:buNone/>
            </a:pPr>
            <a:r>
              <a:rPr lang="en-US" b="1" dirty="0" smtClean="0"/>
              <a:t>Service times </a:t>
            </a:r>
            <a:r>
              <a:rPr lang="en-US" dirty="0" smtClean="0"/>
              <a:t>are </a:t>
            </a:r>
            <a:r>
              <a:rPr lang="en-US" b="1" dirty="0" smtClean="0"/>
              <a:t>exponential</a:t>
            </a:r>
            <a:r>
              <a:rPr lang="en-US" dirty="0" smtClean="0"/>
              <a:t>, </a:t>
            </a:r>
            <a:r>
              <a:rPr lang="en-US" b="1" dirty="0" smtClean="0"/>
              <a:t>general</a:t>
            </a:r>
            <a:r>
              <a:rPr lang="en-US" dirty="0" smtClean="0"/>
              <a:t>, or </a:t>
            </a:r>
            <a:r>
              <a:rPr lang="en-US" b="1" dirty="0" smtClean="0"/>
              <a:t>constant</a:t>
            </a:r>
          </a:p>
          <a:p>
            <a:pPr marL="119062" indent="0">
              <a:buNone/>
            </a:pPr>
            <a:r>
              <a:rPr lang="en-US" dirty="0" smtClean="0"/>
              <a:t>(M = exponential, G = general, D = Constant)</a:t>
            </a:r>
          </a:p>
          <a:p>
            <a:pPr marL="119062" indent="0">
              <a:buNone/>
            </a:pPr>
            <a:endParaRPr lang="en-US" dirty="0" smtClean="0"/>
          </a:p>
          <a:p>
            <a:pPr marL="119062" indent="0">
              <a:buNone/>
            </a:pPr>
            <a:r>
              <a:rPr lang="en-US" b="1" dirty="0" smtClean="0"/>
              <a:t>Number of Servers: </a:t>
            </a:r>
            <a:r>
              <a:rPr lang="en-US" dirty="0" smtClean="0"/>
              <a:t>s = integer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93052" y="6263260"/>
            <a:ext cx="2133600" cy="476250"/>
          </a:xfrm>
        </p:spPr>
        <p:txBody>
          <a:bodyPr/>
          <a:lstStyle/>
          <a:p>
            <a:pPr algn="r"/>
            <a:fld id="{A52ECF3C-ECA0-43CE-8CE1-5BDC5E69D108}" type="slidenum">
              <a:rPr lang="en-US" smtClean="0">
                <a:solidFill>
                  <a:srgbClr val="000000"/>
                </a:solidFill>
              </a:rPr>
              <a:pPr algn="r"/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49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27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Queuing Models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3999" cy="5486400"/>
          </a:xfrm>
        </p:spPr>
        <p:txBody>
          <a:bodyPr/>
          <a:lstStyle/>
          <a:p>
            <a:pPr marL="119062" indent="0">
              <a:buNone/>
            </a:pPr>
            <a:r>
              <a:rPr lang="en-US" sz="2000" b="1" dirty="0" smtClean="0"/>
              <a:t>M / M / 1  </a:t>
            </a:r>
            <a:r>
              <a:rPr lang="en-US" sz="2000" b="1" dirty="0"/>
              <a:t>(</a:t>
            </a:r>
            <a:r>
              <a:rPr lang="en-US" sz="2000" dirty="0" smtClean="0"/>
              <a:t>arrival &amp; service rates = Poisson, server=1)</a:t>
            </a:r>
          </a:p>
          <a:p>
            <a:pPr marL="119062" indent="0">
              <a:buNone/>
            </a:pPr>
            <a:r>
              <a:rPr lang="en-US" sz="2000" b="1" dirty="0" smtClean="0"/>
              <a:t>M / M / s   </a:t>
            </a:r>
            <a:r>
              <a:rPr lang="en-US" sz="2000" dirty="0" smtClean="0"/>
              <a:t>(arrival &amp; service = Poisson, servers &gt;= 1)</a:t>
            </a:r>
          </a:p>
          <a:p>
            <a:pPr marL="119062" indent="0">
              <a:buNone/>
            </a:pPr>
            <a:r>
              <a:rPr lang="en-US" sz="2000" b="1" dirty="0" smtClean="0"/>
              <a:t>M / G / 1  </a:t>
            </a:r>
            <a:r>
              <a:rPr lang="en-US" sz="2000" dirty="0" smtClean="0"/>
              <a:t>(arrivals=Poisson, service=general, s=1)</a:t>
            </a:r>
          </a:p>
          <a:p>
            <a:pPr marL="119062" indent="0">
              <a:buNone/>
            </a:pPr>
            <a:r>
              <a:rPr lang="en-US" sz="2000" b="1" dirty="0" smtClean="0"/>
              <a:t>M / D / 1   </a:t>
            </a:r>
            <a:r>
              <a:rPr lang="en-US" sz="2000" dirty="0" smtClean="0"/>
              <a:t>(arrivals=Poisson, service=constant, s=1)</a:t>
            </a:r>
          </a:p>
          <a:p>
            <a:pPr marL="119062" indent="0">
              <a:buNone/>
            </a:pPr>
            <a:endParaRPr lang="en-US" sz="2000" dirty="0" smtClean="0"/>
          </a:p>
          <a:p>
            <a:pPr marL="119062" indent="0">
              <a:buNone/>
            </a:pPr>
            <a:r>
              <a:rPr lang="en-US" sz="2000" b="1" dirty="0" smtClean="0"/>
              <a:t>Little’s Law</a:t>
            </a:r>
          </a:p>
          <a:p>
            <a:pPr marL="119062" indent="0">
              <a:buNone/>
            </a:pPr>
            <a:r>
              <a:rPr lang="en-US" sz="2000" dirty="0" smtClean="0"/>
              <a:t>Avg # in system = 	Arrival rate   	*   Avg wait in system</a:t>
            </a:r>
          </a:p>
          <a:p>
            <a:pPr marL="119062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</a:t>
            </a:r>
            <a:r>
              <a:rPr lang="en-US" sz="2000" b="1" dirty="0" smtClean="0"/>
              <a:t>L  </a:t>
            </a:r>
            <a:r>
              <a:rPr lang="en-US" sz="2000" dirty="0" smtClean="0"/>
              <a:t>            =        </a:t>
            </a:r>
            <a:r>
              <a:rPr lang="el-GR" sz="2000" b="1" dirty="0" smtClean="0"/>
              <a:t>λ</a:t>
            </a:r>
            <a:r>
              <a:rPr lang="en-US" sz="2000" b="1" dirty="0" smtClean="0"/>
              <a:t>   </a:t>
            </a:r>
            <a:r>
              <a:rPr lang="en-US" sz="2000" dirty="0" smtClean="0"/>
              <a:t>              	*              </a:t>
            </a:r>
            <a:r>
              <a:rPr lang="en-US" sz="2000" b="1" dirty="0" smtClean="0"/>
              <a:t>   W</a:t>
            </a:r>
          </a:p>
          <a:p>
            <a:pPr marL="119062" indent="0">
              <a:buNone/>
            </a:pPr>
            <a:endParaRPr lang="en-US" sz="2000" b="1" dirty="0"/>
          </a:p>
          <a:p>
            <a:pPr marL="119062" indent="0">
              <a:buNone/>
            </a:pPr>
            <a:r>
              <a:rPr lang="en-US" sz="2000" b="1" dirty="0" smtClean="0"/>
              <a:t>True for all queuing models!</a:t>
            </a:r>
          </a:p>
          <a:p>
            <a:pPr marL="119062" indent="0">
              <a:buNone/>
            </a:pPr>
            <a:endParaRPr lang="en-US" sz="2000" b="1" dirty="0" smtClean="0"/>
          </a:p>
          <a:p>
            <a:pPr marL="119062" indent="0">
              <a:buNone/>
            </a:pPr>
            <a:r>
              <a:rPr lang="en-US" sz="2000" dirty="0" smtClean="0"/>
              <a:t>» Examples…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20484" y="6254116"/>
            <a:ext cx="2133600" cy="476250"/>
          </a:xfrm>
        </p:spPr>
        <p:txBody>
          <a:bodyPr/>
          <a:lstStyle/>
          <a:p>
            <a:pPr algn="r"/>
            <a:fld id="{A52ECF3C-ECA0-43CE-8CE1-5BDC5E69D108}" type="slidenum">
              <a:rPr lang="en-US" smtClean="0">
                <a:solidFill>
                  <a:srgbClr val="000000"/>
                </a:solidFill>
              </a:rPr>
              <a:pPr algn="r"/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22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2527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Email Response Rate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512" y="1033272"/>
            <a:ext cx="8577071" cy="5486400"/>
          </a:xfrm>
        </p:spPr>
        <p:txBody>
          <a:bodyPr/>
          <a:lstStyle/>
          <a:p>
            <a:pPr marL="119062" indent="0">
              <a:buNone/>
            </a:pPr>
            <a:r>
              <a:rPr lang="en-US" sz="2600" dirty="0" smtClean="0"/>
              <a:t>Joe receives </a:t>
            </a:r>
            <a:r>
              <a:rPr lang="en-US" sz="2600" b="1" dirty="0" smtClean="0"/>
              <a:t>50 emails </a:t>
            </a:r>
            <a:r>
              <a:rPr lang="en-US" sz="2600" dirty="0" smtClean="0"/>
              <a:t>each day to which he must generate a response.  Over the last semester, the average size of his email Inbox was </a:t>
            </a:r>
            <a:r>
              <a:rPr lang="en-US" sz="2600" b="1" dirty="0" smtClean="0"/>
              <a:t>150 emails</a:t>
            </a:r>
            <a:r>
              <a:rPr lang="en-US" sz="2600" dirty="0" smtClean="0"/>
              <a:t>.  </a:t>
            </a:r>
          </a:p>
          <a:p>
            <a:pPr marL="119062" indent="0">
              <a:buNone/>
            </a:pPr>
            <a:endParaRPr lang="en-US" sz="2600" dirty="0"/>
          </a:p>
          <a:p>
            <a:pPr marL="119062" indent="0">
              <a:buNone/>
            </a:pPr>
            <a:r>
              <a:rPr lang="en-US" sz="2600" dirty="0" smtClean="0"/>
              <a:t>On average, how long does it take Joe to respond to an email?</a:t>
            </a:r>
          </a:p>
          <a:p>
            <a:pPr marL="119062" indent="0">
              <a:buNone/>
            </a:pPr>
            <a:endParaRPr lang="en-US" sz="2600" dirty="0"/>
          </a:p>
          <a:p>
            <a:pPr marL="119062" indent="0">
              <a:buNone/>
            </a:pPr>
            <a:r>
              <a:rPr lang="el-GR" sz="2600" b="1" dirty="0" smtClean="0"/>
              <a:t>λ</a:t>
            </a:r>
            <a:r>
              <a:rPr lang="en-US" sz="2600" b="1" dirty="0" smtClean="0"/>
              <a:t> = 50 emails / day</a:t>
            </a:r>
          </a:p>
          <a:p>
            <a:pPr marL="119062" indent="0">
              <a:buNone/>
            </a:pPr>
            <a:r>
              <a:rPr lang="en-US" sz="2600" b="1" dirty="0" smtClean="0"/>
              <a:t>L = 150 emails</a:t>
            </a:r>
          </a:p>
          <a:p>
            <a:pPr marL="119062" indent="0">
              <a:buNone/>
            </a:pPr>
            <a:endParaRPr lang="en-US" sz="2600" b="1" dirty="0"/>
          </a:p>
          <a:p>
            <a:pPr marL="119062" indent="0">
              <a:buNone/>
            </a:pPr>
            <a:r>
              <a:rPr lang="en-US" sz="2600" b="1" dirty="0" smtClean="0"/>
              <a:t>W = L / </a:t>
            </a:r>
            <a:r>
              <a:rPr lang="el-GR" sz="2600" b="1" dirty="0" smtClean="0"/>
              <a:t>λ</a:t>
            </a:r>
            <a:r>
              <a:rPr lang="en-US" sz="2600" b="1" dirty="0" smtClean="0"/>
              <a:t> = 3 days!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1E0B-ADFB-4DFA-8A14-ED33A44C60E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7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3" y="152400"/>
            <a:ext cx="8229600" cy="12527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Main Gate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" y="987552"/>
            <a:ext cx="9143999" cy="5486400"/>
          </a:xfrm>
        </p:spPr>
        <p:txBody>
          <a:bodyPr>
            <a:normAutofit/>
          </a:bodyPr>
          <a:lstStyle/>
          <a:p>
            <a:pPr marL="119062" indent="0">
              <a:buNone/>
            </a:pPr>
            <a:r>
              <a:rPr lang="en-US" b="1" dirty="0" smtClean="0"/>
              <a:t>Suppose that during the course of each day, on average cars wait in line for 1 minute at the base’s main gate.  Assuming that cars arrive to the gate at a stable rate of 60 cars per hour each day.</a:t>
            </a:r>
          </a:p>
          <a:p>
            <a:pPr marL="119062" indent="0">
              <a:buNone/>
            </a:pPr>
            <a:endParaRPr lang="en-US" b="1" dirty="0" smtClean="0"/>
          </a:p>
          <a:p>
            <a:pPr marL="119062" indent="0">
              <a:buNone/>
            </a:pPr>
            <a:r>
              <a:rPr lang="en-US" b="1" dirty="0" smtClean="0"/>
              <a:t>On average, how long is the line of cars waiting at the gate?</a:t>
            </a:r>
          </a:p>
          <a:p>
            <a:pPr marL="119062" indent="0">
              <a:buNone/>
            </a:pPr>
            <a:endParaRPr lang="en-US" b="1" dirty="0" smtClean="0"/>
          </a:p>
          <a:p>
            <a:pPr marL="119062" indent="0">
              <a:buNone/>
            </a:pPr>
            <a:r>
              <a:rPr lang="el-GR" b="1" dirty="0" smtClean="0"/>
              <a:t>λ</a:t>
            </a:r>
            <a:r>
              <a:rPr lang="en-US" b="1" dirty="0" smtClean="0"/>
              <a:t> = 60 cars / h</a:t>
            </a:r>
          </a:p>
          <a:p>
            <a:pPr marL="119062" indent="0">
              <a:buNone/>
            </a:pPr>
            <a:r>
              <a:rPr lang="en-US" b="1" dirty="0" smtClean="0"/>
              <a:t>W = 1 min</a:t>
            </a:r>
          </a:p>
          <a:p>
            <a:pPr marL="119062" indent="0">
              <a:buNone/>
            </a:pPr>
            <a:endParaRPr lang="en-US" b="1" dirty="0" smtClean="0"/>
          </a:p>
          <a:p>
            <a:pPr marL="119062" indent="0">
              <a:buNone/>
            </a:pPr>
            <a:r>
              <a:rPr lang="en-US" b="1" dirty="0" smtClean="0"/>
              <a:t>L = </a:t>
            </a:r>
            <a:r>
              <a:rPr lang="el-GR" b="1" dirty="0" smtClean="0"/>
              <a:t>λ</a:t>
            </a:r>
            <a:r>
              <a:rPr lang="en-US" b="1" dirty="0" smtClean="0"/>
              <a:t> * W = 1 car!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61733" y="4210797"/>
            <a:ext cx="73917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+mn-lt"/>
              </a:rPr>
              <a:t>               </a:t>
            </a:r>
          </a:p>
          <a:p>
            <a:r>
              <a:rPr lang="en-US" sz="2800" b="1" dirty="0">
                <a:latin typeface="+mn-lt"/>
              </a:rPr>
              <a:t> </a:t>
            </a:r>
            <a:r>
              <a:rPr lang="en-US" sz="2800" b="1" dirty="0" smtClean="0">
                <a:latin typeface="+mn-lt"/>
              </a:rPr>
              <a:t>=  1/60 h       </a:t>
            </a:r>
            <a:r>
              <a:rPr lang="en-US" sz="28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Units </a:t>
            </a:r>
            <a:r>
              <a:rPr lang="en-US" sz="2800" b="1" dirty="0">
                <a:solidFill>
                  <a:srgbClr val="FF0000"/>
                </a:solidFill>
              </a:rPr>
              <a:t>have to be consistent</a:t>
            </a:r>
            <a:r>
              <a:rPr lang="en-US" sz="2800" b="1" dirty="0" smtClean="0">
                <a:solidFill>
                  <a:srgbClr val="FF0000"/>
                </a:solidFill>
              </a:rPr>
              <a:t>!!!</a:t>
            </a:r>
            <a:endParaRPr lang="en-US" sz="2800" b="1" dirty="0">
              <a:latin typeface="+mn-lt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1340" y="6308980"/>
            <a:ext cx="2133600" cy="476250"/>
          </a:xfrm>
        </p:spPr>
        <p:txBody>
          <a:bodyPr/>
          <a:lstStyle/>
          <a:p>
            <a:pPr algn="r"/>
            <a:fld id="{A52ECF3C-ECA0-43CE-8CE1-5BDC5E69D108}" type="slidenum">
              <a:rPr lang="en-US" smtClean="0">
                <a:solidFill>
                  <a:srgbClr val="000000"/>
                </a:solidFill>
              </a:rPr>
              <a:pPr algn="r"/>
              <a:t>26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28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8895"/>
            <a:ext cx="7886700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The “Queue Template”</a:t>
            </a:r>
            <a:br>
              <a:rPr lang="en-US" b="1" dirty="0" smtClean="0"/>
            </a:br>
            <a:r>
              <a:rPr lang="en-US" sz="2200" b="1" i="1" dirty="0" smtClean="0"/>
              <a:t>Note, this template only works for up to 30 servers.  And must be an M/M/s queuing system.</a:t>
            </a:r>
            <a:endParaRPr lang="en-US" sz="22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19900" y="6619876"/>
            <a:ext cx="2133600" cy="476250"/>
          </a:xfrm>
        </p:spPr>
        <p:txBody>
          <a:bodyPr/>
          <a:lstStyle/>
          <a:p>
            <a:fld id="{A52ECF3C-ECA0-43CE-8CE1-5BDC5E69D108}" type="slidenum">
              <a:rPr lang="en-US" smtClean="0">
                <a:solidFill>
                  <a:srgbClr val="000000"/>
                </a:solidFill>
              </a:rPr>
              <a:t>27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30" r="12836" b="29687"/>
          <a:stretch/>
        </p:blipFill>
        <p:spPr bwMode="auto">
          <a:xfrm>
            <a:off x="337572" y="1430229"/>
            <a:ext cx="8501628" cy="405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344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Computer Simulation of Waiting Lines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6F33-A31E-472E-9000-F390D9C66C99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37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278"/>
            <a:ext cx="7886700" cy="776997"/>
          </a:xfrm>
        </p:spPr>
        <p:txBody>
          <a:bodyPr/>
          <a:lstStyle/>
          <a:p>
            <a:pPr algn="ctr"/>
            <a:r>
              <a:rPr lang="en-US" b="1" dirty="0" smtClean="0"/>
              <a:t>Additional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804" y="697578"/>
            <a:ext cx="8597245" cy="485481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2600" b="1" dirty="0" smtClean="0"/>
              <a:t>Additional slides with some various model formulas, etc. if you are interested.</a:t>
            </a:r>
          </a:p>
          <a:p>
            <a:pPr>
              <a:spcBef>
                <a:spcPts val="0"/>
              </a:spcBef>
              <a:defRPr/>
            </a:pPr>
            <a:endParaRPr lang="en-US" sz="2600" b="1" dirty="0"/>
          </a:p>
          <a:p>
            <a:pPr>
              <a:spcBef>
                <a:spcPts val="0"/>
              </a:spcBef>
              <a:defRPr/>
            </a:pPr>
            <a:endParaRPr 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6F33-A31E-472E-9000-F390D9C66C99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66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Queuing System Components</a:t>
            </a:r>
            <a:endParaRPr lang="en-US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828800"/>
            <a:ext cx="7980363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04655" y="6158055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Service System</a:t>
            </a:r>
            <a:endParaRPr lang="en-US" sz="3200" dirty="0"/>
          </a:p>
        </p:txBody>
      </p:sp>
      <p:sp>
        <p:nvSpPr>
          <p:cNvPr id="6" name="Left Brace 5"/>
          <p:cNvSpPr/>
          <p:nvPr/>
        </p:nvSpPr>
        <p:spPr>
          <a:xfrm rot="16200000">
            <a:off x="3918094" y="3229405"/>
            <a:ext cx="622012" cy="5257801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6F33-A31E-472E-9000-F390D9C66C9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8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 Line Models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45" y="1828800"/>
            <a:ext cx="8151813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6F33-A31E-472E-9000-F390D9C66C99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92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 Line Model Notation</a:t>
            </a: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8" y="1752600"/>
            <a:ext cx="9013839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6F33-A31E-472E-9000-F390D9C66C99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17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 Line Model Equations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7894791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6F33-A31E-472E-9000-F390D9C66C99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23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Queuing System Factors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349752" cy="4495800"/>
          </a:xfrm>
        </p:spPr>
        <p:txBody>
          <a:bodyPr/>
          <a:lstStyle/>
          <a:p>
            <a:r>
              <a:rPr lang="en-US" b="1" dirty="0" smtClean="0"/>
              <a:t>Length</a:t>
            </a:r>
          </a:p>
          <a:p>
            <a:r>
              <a:rPr lang="en-US" b="1" dirty="0" smtClean="0"/>
              <a:t>Number of lines</a:t>
            </a:r>
          </a:p>
          <a:p>
            <a:r>
              <a:rPr lang="en-US" b="1" dirty="0" smtClean="0"/>
              <a:t>Queue discipline – priority rule or set of rules that determine the order of service for customers who are waiting in line</a:t>
            </a:r>
            <a:endParaRPr lang="en-US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0200"/>
            <a:ext cx="3419475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6F33-A31E-472E-9000-F390D9C66C9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48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5415"/>
            <a:ext cx="7886700" cy="725864"/>
          </a:xfrm>
        </p:spPr>
        <p:txBody>
          <a:bodyPr/>
          <a:lstStyle/>
          <a:p>
            <a:pPr algn="ctr"/>
            <a:r>
              <a:rPr lang="en-US" b="1" dirty="0" smtClean="0"/>
              <a:t>Queuing System Analysis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28650" y="801279"/>
            <a:ext cx="7886700" cy="5375684"/>
          </a:xfrm>
        </p:spPr>
        <p:txBody>
          <a:bodyPr>
            <a:noAutofit/>
          </a:bodyPr>
          <a:lstStyle/>
          <a:p>
            <a:r>
              <a:rPr lang="en-US" b="1" dirty="0" smtClean="0"/>
              <a:t>The source population – who are your customers?</a:t>
            </a:r>
          </a:p>
          <a:p>
            <a:pPr lvl="1"/>
            <a:r>
              <a:rPr lang="en-US" sz="2800" b="1" dirty="0"/>
              <a:t>Population size – finite or infinite?</a:t>
            </a:r>
          </a:p>
          <a:p>
            <a:pPr lvl="1"/>
            <a:r>
              <a:rPr lang="en-US" sz="2800" b="1" dirty="0" smtClean="0"/>
              <a:t>Customer arrival rates</a:t>
            </a:r>
          </a:p>
          <a:p>
            <a:pPr lvl="2"/>
            <a:r>
              <a:rPr lang="en-US" sz="2800" b="1" dirty="0" smtClean="0"/>
              <a:t>Exponential</a:t>
            </a:r>
          </a:p>
          <a:p>
            <a:pPr lvl="2"/>
            <a:r>
              <a:rPr lang="en-US" sz="2800" b="1" dirty="0" smtClean="0"/>
              <a:t>Poisson</a:t>
            </a:r>
          </a:p>
          <a:p>
            <a:pPr lvl="2"/>
            <a:r>
              <a:rPr lang="en-US" sz="2800" b="1" dirty="0" smtClean="0"/>
              <a:t>Constant</a:t>
            </a:r>
          </a:p>
          <a:p>
            <a:pPr lvl="1"/>
            <a:r>
              <a:rPr lang="en-US" sz="2800" b="1" dirty="0" smtClean="0"/>
              <a:t>Customer arrival characteristics</a:t>
            </a:r>
          </a:p>
          <a:p>
            <a:pPr lvl="2"/>
            <a:r>
              <a:rPr lang="en-US" sz="2800" b="1" dirty="0" smtClean="0"/>
              <a:t>Arrival patterns (steady or seasonal)</a:t>
            </a:r>
          </a:p>
          <a:p>
            <a:pPr lvl="2"/>
            <a:r>
              <a:rPr lang="en-US" sz="2800" b="1" dirty="0" smtClean="0"/>
              <a:t>Size or arrival rates (individuals or groups)</a:t>
            </a:r>
          </a:p>
          <a:p>
            <a:pPr lvl="2"/>
            <a:r>
              <a:rPr lang="en-US" sz="2800" b="1" dirty="0" smtClean="0"/>
              <a:t>Degree of patience (will they wait?)</a:t>
            </a:r>
          </a:p>
          <a:p>
            <a:pPr lvl="1"/>
            <a:r>
              <a:rPr lang="en-US" sz="2800" b="1" dirty="0" smtClean="0"/>
              <a:t>Service rate distribution</a:t>
            </a:r>
          </a:p>
          <a:p>
            <a:pPr lvl="2"/>
            <a:r>
              <a:rPr lang="en-US" sz="2800" b="1" dirty="0" smtClean="0"/>
              <a:t>Exponential</a:t>
            </a:r>
          </a:p>
          <a:p>
            <a:pPr lvl="1"/>
            <a:endParaRPr lang="en-US" sz="2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6F33-A31E-472E-9000-F390D9C66C9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2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Arrival and Service Profiles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363855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764" y="1752600"/>
            <a:ext cx="363855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3819525"/>
            <a:ext cx="14478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Arrivals often vary greatly over a time period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4419689"/>
            <a:ext cx="14478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Service capacity is usually 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6F33-A31E-472E-9000-F390D9C66C9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25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View of Waiting Lines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6F33-A31E-472E-9000-F390D9C66C9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Queues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6F33-A31E-472E-9000-F390D9C66C9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8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Queuing System Factors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Length of queue – how much waiting room space is available?</a:t>
            </a:r>
          </a:p>
          <a:p>
            <a:r>
              <a:rPr lang="en-US" dirty="0" smtClean="0"/>
              <a:t>Number of lines – how many servers are working?</a:t>
            </a:r>
          </a:p>
          <a:p>
            <a:r>
              <a:rPr lang="en-US" dirty="0" smtClean="0"/>
              <a:t>Queue discipline – how do new arrivals enter the line? How do you decide which customer to serve next?</a:t>
            </a:r>
          </a:p>
          <a:p>
            <a:r>
              <a:rPr lang="en-US" dirty="0" smtClean="0"/>
              <a:t>Service time distribution – what is the service rate and how much does it vary?</a:t>
            </a:r>
          </a:p>
          <a:p>
            <a:r>
              <a:rPr lang="en-US" dirty="0" smtClean="0"/>
              <a:t>Line structure – what does the process look like?</a:t>
            </a:r>
          </a:p>
          <a:p>
            <a:pPr lvl="1"/>
            <a:r>
              <a:rPr lang="en-US" dirty="0" smtClean="0"/>
              <a:t>Single channel, single phase</a:t>
            </a:r>
          </a:p>
          <a:p>
            <a:pPr lvl="1"/>
            <a:r>
              <a:rPr lang="en-US" dirty="0" smtClean="0"/>
              <a:t>Single channel, multiphase</a:t>
            </a:r>
          </a:p>
          <a:p>
            <a:pPr lvl="1"/>
            <a:r>
              <a:rPr lang="en-US" dirty="0" smtClean="0"/>
              <a:t>Multichannel, single phase</a:t>
            </a:r>
          </a:p>
          <a:p>
            <a:pPr lvl="1"/>
            <a:r>
              <a:rPr lang="en-US" dirty="0" smtClean="0"/>
              <a:t>Multichannel, multiphase</a:t>
            </a:r>
          </a:p>
          <a:p>
            <a:pPr lvl="1"/>
            <a:r>
              <a:rPr lang="en-US" dirty="0" smtClean="0"/>
              <a:t>Mixed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6F33-A31E-472E-9000-F390D9C66C9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7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1665</TotalTime>
  <Words>1265</Words>
  <Application>Microsoft Office PowerPoint</Application>
  <PresentationFormat>On-screen Show (4:3)</PresentationFormat>
  <Paragraphs>314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Wingdings</vt:lpstr>
      <vt:lpstr>Wingdings 2</vt:lpstr>
      <vt:lpstr>Office Theme</vt:lpstr>
      <vt:lpstr>Waiting Line Problems (Queues)</vt:lpstr>
      <vt:lpstr>PowerPoint Presentation</vt:lpstr>
      <vt:lpstr>Queuing System Components</vt:lpstr>
      <vt:lpstr>Queuing System Factors</vt:lpstr>
      <vt:lpstr>Queuing System Analysis</vt:lpstr>
      <vt:lpstr>Arrival and Service Profiles</vt:lpstr>
      <vt:lpstr>Practical View of Waiting Lines</vt:lpstr>
      <vt:lpstr>Managing Queues</vt:lpstr>
      <vt:lpstr>Queuing System Factors</vt:lpstr>
      <vt:lpstr>Arrival Distributions - Exponential</vt:lpstr>
      <vt:lpstr>Arrival Distributions - Poisson</vt:lpstr>
      <vt:lpstr>Customer Arrival Factors</vt:lpstr>
      <vt:lpstr>Service Time Distribution</vt:lpstr>
      <vt:lpstr>Exiting the Queuing System</vt:lpstr>
      <vt:lpstr>Different Queues</vt:lpstr>
      <vt:lpstr>Different Queues</vt:lpstr>
      <vt:lpstr>Different Queues</vt:lpstr>
      <vt:lpstr>Different Queues</vt:lpstr>
      <vt:lpstr>Different Queues</vt:lpstr>
      <vt:lpstr>Queuing System</vt:lpstr>
      <vt:lpstr>Arrival and Service Rates</vt:lpstr>
      <vt:lpstr>Utilization</vt:lpstr>
      <vt:lpstr>Queuing Models/Notation </vt:lpstr>
      <vt:lpstr>Queuing Models </vt:lpstr>
      <vt:lpstr>Email Response Rate </vt:lpstr>
      <vt:lpstr>Main Gate </vt:lpstr>
      <vt:lpstr>The “Queue Template” Note, this template only works for up to 30 servers.  And must be an M/M/s queuing system.</vt:lpstr>
      <vt:lpstr>Computer Simulation of Waiting Lines</vt:lpstr>
      <vt:lpstr>Additional Models</vt:lpstr>
      <vt:lpstr>Waiting Line Models</vt:lpstr>
      <vt:lpstr>Waiting Line Model Notation</vt:lpstr>
      <vt:lpstr>Waiting Line Model Equations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BUAD 5603, Lesson 5</dc:title>
  <cp:lastModifiedBy>Wilck, Joseph</cp:lastModifiedBy>
  <cp:revision>23</cp:revision>
  <dcterms:created xsi:type="dcterms:W3CDTF">2017-02-20T01:17:37Z</dcterms:created>
  <dcterms:modified xsi:type="dcterms:W3CDTF">2018-10-07T17:41:22Z</dcterms:modified>
</cp:coreProperties>
</file>