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30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94660"/>
  </p:normalViewPr>
  <p:slideViewPr>
    <p:cSldViewPr showGuides="1">
      <p:cViewPr varScale="1">
        <p:scale>
          <a:sx n="105" d="100"/>
          <a:sy n="105" d="100"/>
        </p:scale>
        <p:origin x="13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09DEDE68-4247-4D68-9EA4-48888CDE32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C4D9D98-84A6-42DA-9A18-824ED650BB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479F0EE-E513-4ACE-9CEA-B2153119C5A7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3B7AE9B-CB4C-4385-9827-DA4BC1421FA7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28F6D51-EAEE-4C48-808E-313BFD1AEE3D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2B432C3-8F13-4C7D-8789-768EA2FE2EBA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2BF4F12-B3A0-41FD-9168-BF114133DC7B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609A189-F8DD-450D-A41A-3CADE3C70413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90AE953-ACF9-4F8B-9BE6-7B4B1314B63E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0B1875F-232B-479F-B9D4-291CA795B617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FB09CEB-FE1A-4E80-BCE6-2324A9624F74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F90B9D-50F2-49E1-9F20-94B7F32586E9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FBC83C6-93B2-4C54-B03E-F83AF7EA801B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BC62181-1285-4A05-9357-C36E5CB6BB85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8790524-1530-490A-98D1-CC094BCAEE97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B2A543F-529F-45AD-9B68-5858EDD5A38B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7125F14-A869-44B0-BB55-F0C165CE3450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D3916D2-468F-4712-9F57-55E7C956312D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06B30EA-591B-4C45-8CF7-C26C439B929E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086B3AA-4EA7-4A06-92D9-6E929FE1B25B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A4A1D9C-B50A-455F-9065-FBE457E183B7}" type="slidenum">
              <a:rPr lang="en-US" altLang="en-US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978111C-0BF8-4AE2-8697-A33176ED78A2}" type="slidenum">
              <a:rPr lang="en-US" altLang="en-US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938D274-223D-4638-B82E-123C3C55A8DA}" type="slidenum">
              <a:rPr lang="en-US" altLang="en-US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766560D-6D8D-4F73-BFE3-77BB8A55F251}" type="slidenum">
              <a:rPr lang="en-US" altLang="en-US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5E8110E-BF34-4F91-A844-AF306215CCC3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CD41E1B-828D-4444-A181-6084FAB94E78}" type="slidenum">
              <a:rPr lang="en-US" altLang="en-US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6665878-DF72-4BDC-A167-F1803695C76D}" type="slidenum">
              <a:rPr lang="en-US" altLang="en-US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4349609-40FD-47CD-B0D4-2DA9F8287B51}" type="slidenum">
              <a:rPr lang="en-US" altLang="en-US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8970308-61D6-4AB5-9D03-E1E79387A7D1}" type="slidenum">
              <a:rPr lang="en-US" altLang="en-US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A2B0B54-46B9-42BD-86BE-370F84F1D042}" type="slidenum">
              <a:rPr lang="en-US" altLang="en-US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DF172B3-E87F-428A-A2DC-BDB41B75C245}" type="slidenum">
              <a:rPr lang="en-US" altLang="en-US">
                <a:latin typeface="Arial" panose="020B0604020202020204" pitchFamily="34" charset="0"/>
              </a:rPr>
              <a:pPr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9D69911-A1D2-4E37-BC3C-38E2DA94C70B}" type="slidenum">
              <a:rPr lang="en-US" altLang="en-US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7362CC2-ED2C-48C6-A1E2-E6E511C2ACD2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84EC186-3D18-4B5B-9E46-9F4061AC4731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62CE92B-7595-4196-87BF-9B3639DD87BE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DDCA19C-B13F-4CA3-8FE7-0F83805955C9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F67863B-F1DD-4365-B984-F385A9BAB390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2A7E9A4-B62B-4764-A6F5-753467830A2E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81534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429000"/>
            <a:ext cx="84582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852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228600"/>
            <a:ext cx="200183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47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92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5240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44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89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09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28600"/>
            <a:ext cx="8001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24000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2620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6294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8610600" y="6356350"/>
            <a:ext cx="485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D32FECC-614B-4B66-86AA-B0FEA2B75AA0}" type="slidenum">
              <a:rPr lang="en-US" altLang="en-US" sz="1200"/>
              <a:pPr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2500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2500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25000"/>
        </a:spcAft>
        <a:buClr>
          <a:schemeClr val="accent2"/>
        </a:buClr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25000"/>
        </a:spcAft>
        <a:buClr>
          <a:schemeClr val="accent2"/>
        </a:buClr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25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25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25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25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25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Markov Chains:  Description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74725" y="1393825"/>
            <a:ext cx="7712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Sometimes we are interested in how a random variable changes over time.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The study of how a random variable evolves over time includes stochastic processes.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An explanation of stochastic processes – in particular, a type of stochastic process known as a Markov chain is included.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We begin by defining the concept of a stochastic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Cola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4724400"/>
          </a:xfrm>
        </p:spPr>
        <p:txBody>
          <a:bodyPr/>
          <a:lstStyle/>
          <a:p>
            <a:pPr marL="533400" indent="-533400" eaLnBrk="1" hangingPunct="1"/>
            <a:r>
              <a:rPr lang="en-US" altLang="en-US" smtClean="0"/>
              <a:t>Suppose the entire cola industry produces only two colas.</a:t>
            </a:r>
          </a:p>
          <a:p>
            <a:pPr marL="533400" indent="-533400" eaLnBrk="1" hangingPunct="1"/>
            <a:r>
              <a:rPr lang="en-US" altLang="en-US" smtClean="0"/>
              <a:t>Given that a person last purchased cola 1, there is a 90% chance that her next purchase will be cola 1.</a:t>
            </a:r>
          </a:p>
          <a:p>
            <a:pPr marL="533400" indent="-533400" eaLnBrk="1" hangingPunct="1"/>
            <a:r>
              <a:rPr lang="en-US" altLang="en-US" smtClean="0"/>
              <a:t>Given that a person last purchased cola 2, there is an 80% chance that her next purchase will be cola 2.</a:t>
            </a:r>
          </a:p>
          <a:p>
            <a:pPr marL="1295400" lvl="2" indent="-381000" eaLnBrk="1" hangingPunct="1">
              <a:buFontTx/>
              <a:buAutoNum type="arabicPeriod"/>
            </a:pPr>
            <a:r>
              <a:rPr lang="en-US" altLang="en-US" smtClean="0"/>
              <a:t>If a person is currently a cola 2 purchaser, what is the probability that she will purchase cola 1 two purchases from now?</a:t>
            </a:r>
          </a:p>
          <a:p>
            <a:pPr marL="1295400" lvl="2" indent="-381000" eaLnBrk="1" hangingPunct="1">
              <a:buFontTx/>
              <a:buAutoNum type="arabicPeriod"/>
            </a:pPr>
            <a:r>
              <a:rPr lang="en-US" altLang="en-US" smtClean="0"/>
              <a:t>If a person is currently a cola 1 purchaser, what is the probability that she will purchase cola 1 three purchases from now?</a:t>
            </a:r>
          </a:p>
          <a:p>
            <a:pPr marL="1295400" lvl="2" indent="-3810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Cola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view each person’s purchases as a Markov chain with the state at any given time being the type of cola the person last purchased.</a:t>
            </a:r>
          </a:p>
          <a:p>
            <a:pPr eaLnBrk="1" hangingPunct="1"/>
            <a:r>
              <a:rPr lang="en-US" altLang="en-US" smtClean="0"/>
              <a:t>Hence, each person’s cola purchases may be represented by a two-state Markov chain, where</a:t>
            </a:r>
          </a:p>
          <a:p>
            <a:pPr lvl="1" eaLnBrk="1" hangingPunct="1"/>
            <a:r>
              <a:rPr lang="en-US" altLang="en-US" smtClean="0"/>
              <a:t>State 1 = person has last purchased cola 1</a:t>
            </a:r>
          </a:p>
          <a:p>
            <a:pPr lvl="1" eaLnBrk="1" hangingPunct="1"/>
            <a:r>
              <a:rPr lang="en-US" altLang="en-US" smtClean="0"/>
              <a:t>State 2 = person has last purchased cola 2</a:t>
            </a:r>
          </a:p>
          <a:p>
            <a:pPr eaLnBrk="1" hangingPunct="1"/>
            <a:r>
              <a:rPr lang="en-US" altLang="en-US" smtClean="0"/>
              <a:t>If we define 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> to be the type of cola purchased by a person on her </a:t>
            </a:r>
            <a:r>
              <a:rPr lang="en-US" altLang="en-US" i="1" smtClean="0"/>
              <a:t>n</a:t>
            </a:r>
            <a:r>
              <a:rPr lang="en-US" altLang="en-US" smtClean="0"/>
              <a:t>th future cola purchase, then </a:t>
            </a:r>
            <a:r>
              <a:rPr lang="en-US" altLang="en-US" b="1" smtClean="0"/>
              <a:t>X</a:t>
            </a:r>
            <a:r>
              <a:rPr lang="en-US" altLang="en-US" baseline="-25000" smtClean="0"/>
              <a:t>0</a:t>
            </a:r>
            <a:r>
              <a:rPr lang="en-US" altLang="en-US" smtClean="0"/>
              <a:t>, </a:t>
            </a:r>
            <a:r>
              <a:rPr lang="en-US" altLang="en-US" b="1" smtClean="0"/>
              <a:t>X</a:t>
            </a:r>
            <a:r>
              <a:rPr lang="en-US" altLang="en-US" baseline="-25000" smtClean="0"/>
              <a:t>1</a:t>
            </a:r>
            <a:r>
              <a:rPr lang="en-US" altLang="en-US" smtClean="0"/>
              <a:t>, … may be described as the Markov chain with the following transition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Cola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3962400"/>
            <a:ext cx="8001000" cy="24384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We can now answer questions 1 and 2.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We seek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b="1" smtClean="0"/>
              <a:t>X</a:t>
            </a:r>
            <a:r>
              <a:rPr lang="en-US" altLang="en-US" baseline="-25000" smtClean="0"/>
              <a:t>2</a:t>
            </a:r>
            <a:r>
              <a:rPr lang="en-US" altLang="en-US" smtClean="0"/>
              <a:t> = 1|</a:t>
            </a:r>
            <a:r>
              <a:rPr lang="en-US" altLang="en-US" b="1" smtClean="0"/>
              <a:t>X</a:t>
            </a:r>
            <a:r>
              <a:rPr lang="en-US" altLang="en-US" baseline="-25000" smtClean="0"/>
              <a:t>0</a:t>
            </a:r>
            <a:r>
              <a:rPr lang="en-US" altLang="en-US" smtClean="0"/>
              <a:t> = 2) =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21</a:t>
            </a:r>
            <a:r>
              <a:rPr lang="en-US" altLang="en-US" smtClean="0"/>
              <a:t>(2) = element 21 of </a:t>
            </a:r>
            <a:r>
              <a:rPr lang="en-US" altLang="en-US" i="1" smtClean="0"/>
              <a:t>P</a:t>
            </a:r>
            <a:r>
              <a:rPr lang="en-US" altLang="en-US" baseline="30000" smtClean="0"/>
              <a:t>2</a:t>
            </a:r>
            <a:r>
              <a:rPr lang="en-US" altLang="en-US" smtClean="0"/>
              <a:t>: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48000" y="2057400"/>
          <a:ext cx="29083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4" imgW="1397000" imgH="660400" progId="Equation.3">
                  <p:embed/>
                </p:oleObj>
              </mc:Choice>
              <mc:Fallback>
                <p:oleObj name="Equation" r:id="rId4" imgW="13970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57400"/>
                        <a:ext cx="29083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743200" y="4953000"/>
          <a:ext cx="4800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6" imgW="2387600" imgH="457200" progId="Equation.3">
                  <p:embed/>
                </p:oleObj>
              </mc:Choice>
              <mc:Fallback>
                <p:oleObj name="Equation" r:id="rId6" imgW="2387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4800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Cola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eaLnBrk="1" hangingPunct="1"/>
            <a:r>
              <a:rPr lang="en-US" altLang="en-US" smtClean="0"/>
              <a:t>Hence,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21</a:t>
            </a:r>
            <a:r>
              <a:rPr lang="en-US" altLang="en-US" smtClean="0"/>
              <a:t>(2) =.34. This means that the probability is .34 that two purchases in the future a cola 2 drinker will purchase cola 1.</a:t>
            </a:r>
          </a:p>
          <a:p>
            <a:pPr marL="914400" lvl="1" indent="-457200" eaLnBrk="1" hangingPunct="1"/>
            <a:r>
              <a:rPr lang="en-US" altLang="en-US" smtClean="0"/>
              <a:t>By using basic probability theory, we may obtain this answer in a different way.</a:t>
            </a:r>
          </a:p>
          <a:p>
            <a:pPr marL="533400" indent="-53340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altLang="en-US" smtClean="0"/>
              <a:t>We seek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11</a:t>
            </a:r>
            <a:r>
              <a:rPr lang="en-US" altLang="en-US" smtClean="0"/>
              <a:t>(3) = element 11 of </a:t>
            </a:r>
            <a:r>
              <a:rPr lang="en-US" altLang="en-US" i="1" smtClean="0"/>
              <a:t>P</a:t>
            </a:r>
            <a:r>
              <a:rPr lang="en-US" altLang="en-US" baseline="30000" smtClean="0"/>
              <a:t>3</a:t>
            </a:r>
            <a:r>
              <a:rPr lang="en-US" altLang="en-US" smtClean="0"/>
              <a:t>: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Therefore, </a:t>
            </a:r>
            <a:r>
              <a:rPr lang="en-US" altLang="en-US" i="1" smtClean="0"/>
              <a:t>P</a:t>
            </a:r>
            <a:r>
              <a:rPr lang="en-US" altLang="en-US" baseline="-25000" smtClean="0"/>
              <a:t>11</a:t>
            </a:r>
            <a:r>
              <a:rPr lang="en-US" altLang="en-US" smtClean="0"/>
              <a:t>(3) = .781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3962400"/>
            <a:ext cx="8001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5000"/>
              </a:spcAft>
              <a:buClr>
                <a:schemeClr val="tx1"/>
              </a:buClr>
              <a:buFontTx/>
              <a:buAutoNum type="arabicPeriod" startAt="2"/>
            </a:pPr>
            <a:endParaRPr lang="en-US" altLang="en-US" sz="2400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33400" y="4495800"/>
          <a:ext cx="830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3022600" imgH="457200" progId="Equation.3">
                  <p:embed/>
                </p:oleObj>
              </mc:Choice>
              <mc:Fallback>
                <p:oleObj name="Equation" r:id="rId4" imgW="3022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8305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24000"/>
            <a:ext cx="8001000" cy="2044700"/>
          </a:xfrm>
        </p:spPr>
        <p:txBody>
          <a:bodyPr/>
          <a:lstStyle/>
          <a:p>
            <a:pPr eaLnBrk="1" hangingPunct="1"/>
            <a:r>
              <a:rPr lang="en-US" altLang="en-US" smtClean="0"/>
              <a:t>Many times we do not know the state of the Markov chain at time 0. Then we can determine the probability that the system is in state </a:t>
            </a:r>
            <a:r>
              <a:rPr lang="en-US" altLang="en-US" i="1" smtClean="0"/>
              <a:t>i</a:t>
            </a:r>
            <a:r>
              <a:rPr lang="en-US" altLang="en-US" smtClean="0"/>
              <a:t> at time </a:t>
            </a:r>
            <a:r>
              <a:rPr lang="en-US" altLang="en-US" i="1" smtClean="0"/>
              <a:t>n</a:t>
            </a:r>
            <a:r>
              <a:rPr lang="en-US" altLang="en-US" smtClean="0"/>
              <a:t> by using the reasoning.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Probability of being in state </a:t>
            </a:r>
            <a:r>
              <a:rPr lang="en-US" altLang="en-US" i="1" smtClean="0"/>
              <a:t>j </a:t>
            </a:r>
            <a:r>
              <a:rPr lang="en-US" altLang="en-US" smtClean="0"/>
              <a:t>at time </a:t>
            </a:r>
            <a:r>
              <a:rPr lang="en-US" altLang="en-US" i="1" smtClean="0"/>
              <a:t>n </a:t>
            </a:r>
            <a:br>
              <a:rPr lang="en-US" altLang="en-US" i="1" smtClean="0"/>
            </a:b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/>
            </a:r>
            <a:br>
              <a:rPr lang="en-US" altLang="en-US" i="1" smtClean="0"/>
            </a:br>
            <a:endParaRPr lang="en-US" altLang="en-US" i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where </a:t>
            </a:r>
            <a:r>
              <a:rPr lang="en-US" altLang="en-US" b="1" smtClean="0"/>
              <a:t>q</a:t>
            </a:r>
            <a:r>
              <a:rPr lang="en-US" altLang="en-US" smtClean="0"/>
              <a:t>=[q</a:t>
            </a:r>
            <a:r>
              <a:rPr lang="en-US" altLang="en-US" baseline="-25000" smtClean="0"/>
              <a:t>1</a:t>
            </a:r>
            <a:r>
              <a:rPr lang="en-US" altLang="en-US" smtClean="0"/>
              <a:t>, q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 q</a:t>
            </a:r>
            <a:r>
              <a:rPr lang="en-US" altLang="en-US" baseline="-25000" smtClean="0"/>
              <a:t>3</a:t>
            </a:r>
            <a:r>
              <a:rPr lang="en-US" altLang="en-US" smtClean="0"/>
              <a:t>].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657600" y="4267200"/>
          <a:ext cx="1676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4" imgW="774364" imgH="431613" progId="Equation.3">
                  <p:embed/>
                </p:oleObj>
              </mc:Choice>
              <mc:Fallback>
                <p:oleObj name="Equation" r:id="rId4" imgW="774364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16764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illustrate the behavior of the </a:t>
            </a:r>
            <a:r>
              <a:rPr lang="en-US" altLang="en-US" i="1" smtClean="0"/>
              <a:t>n</a:t>
            </a:r>
            <a:r>
              <a:rPr lang="en-US" altLang="en-US" smtClean="0"/>
              <a:t>-step transition probabilities for large values of </a:t>
            </a:r>
            <a:r>
              <a:rPr lang="en-US" altLang="en-US" i="1" smtClean="0"/>
              <a:t>n</a:t>
            </a:r>
            <a:r>
              <a:rPr lang="en-US" altLang="en-US" smtClean="0"/>
              <a:t>, we have computed several of the </a:t>
            </a:r>
            <a:r>
              <a:rPr lang="en-US" altLang="en-US" i="1" smtClean="0"/>
              <a:t>n</a:t>
            </a:r>
            <a:r>
              <a:rPr lang="en-US" altLang="en-US" smtClean="0"/>
              <a:t>-step transition probabilities for the Cola example.</a:t>
            </a:r>
          </a:p>
          <a:p>
            <a:pPr eaLnBrk="1" hangingPunct="1"/>
            <a:r>
              <a:rPr lang="en-US" altLang="en-US" smtClean="0"/>
              <a:t>This means that for large </a:t>
            </a:r>
            <a:r>
              <a:rPr lang="en-US" altLang="en-US" i="1" smtClean="0"/>
              <a:t>n, </a:t>
            </a:r>
            <a:r>
              <a:rPr lang="en-US" altLang="en-US" smtClean="0"/>
              <a:t>no matter what the initial state, there is a .67 chance that a person will be a cola 1 purchaser.</a:t>
            </a:r>
          </a:p>
          <a:p>
            <a:pPr eaLnBrk="1" hangingPunct="1"/>
            <a:r>
              <a:rPr lang="en-US" altLang="en-US" smtClean="0"/>
              <a:t>We can easily multiply matrices on a spreadsheet using the MMULT command.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808038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Questions so far?</a:t>
            </a:r>
            <a:endParaRPr lang="en-US" altLang="en-US" smtClean="0"/>
          </a:p>
        </p:txBody>
      </p:sp>
      <p:pic>
        <p:nvPicPr>
          <p:cNvPr id="19459" name="Picture 6" descr="Dilbert_PowerPoint_Pois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233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4297363"/>
            <a:ext cx="8229600" cy="8080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ea typeface="+mj-ea"/>
                <a:cs typeface="+mj-cs"/>
              </a:rPr>
              <a:t>Next topic … states of M.C.</a:t>
            </a:r>
            <a:endParaRPr lang="en-US" sz="44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228600"/>
            <a:ext cx="8915400" cy="9874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Classification of States in a Markov Chain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 understand the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-step transition in more detail, we need to study how mathematicians classify the states of a Markov chain.</a:t>
            </a:r>
          </a:p>
          <a:p>
            <a:pPr eaLnBrk="1" hangingPunct="1"/>
            <a:r>
              <a:rPr lang="en-US" altLang="en-US" dirty="0" smtClean="0"/>
              <a:t>The following transition matrix illustrates most of the following definitions. A graphical representation is </a:t>
            </a:r>
            <a:r>
              <a:rPr lang="en-US" altLang="en-US" dirty="0" smtClean="0"/>
              <a:t>shown.</a:t>
            </a:r>
            <a:endParaRPr lang="en-US" altLang="en-US" dirty="0" smtClean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525574"/>
              </p:ext>
            </p:extLst>
          </p:nvPr>
        </p:nvGraphicFramePr>
        <p:xfrm>
          <a:off x="838200" y="4191000"/>
          <a:ext cx="266700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4" imgW="1498600" imgH="1143000" progId="Equation.3">
                  <p:embed/>
                </p:oleObj>
              </mc:Choice>
              <mc:Fallback>
                <p:oleObj name="Equation" r:id="rId4" imgW="14986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2667000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394716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itchFamily="34" charset="0"/>
              </a:rPr>
              <a:t>1</a:t>
            </a:r>
            <a:endParaRPr kumimoji="0" lang="en-US" sz="18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9530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itchFamily="34" charset="0"/>
              </a:rPr>
              <a:t>2</a:t>
            </a:r>
            <a:endParaRPr kumimoji="0" lang="en-US" sz="18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949601" y="4926139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itchFamily="34" charset="0"/>
              </a:rPr>
              <a:t>3</a:t>
            </a:r>
            <a:endParaRPr kumimoji="0" lang="en-US" sz="18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955441" y="4926139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itchFamily="34" charset="0"/>
              </a:rPr>
              <a:t>4</a:t>
            </a:r>
            <a:endParaRPr kumimoji="0" lang="en-US" sz="18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83001" y="587375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itchFamily="34" charset="0"/>
              </a:rPr>
              <a:t>5</a:t>
            </a:r>
            <a:endParaRPr kumimoji="0" lang="en-US" sz="1800" i="0" u="none" strike="noStrike" normalizeH="0" baseline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itchFamily="34" charset="0"/>
            </a:endParaRPr>
          </a:p>
        </p:txBody>
      </p:sp>
      <p:cxnSp>
        <p:nvCxnSpPr>
          <p:cNvPr id="4" name="Curved Connector 3"/>
          <p:cNvCxnSpPr>
            <a:stCxn id="2" idx="0"/>
            <a:endCxn id="6" idx="0"/>
          </p:cNvCxnSpPr>
          <p:nvPr/>
        </p:nvCxnSpPr>
        <p:spPr bwMode="auto">
          <a:xfrm rot="5400000" flipH="1" flipV="1">
            <a:off x="4716780" y="3688080"/>
            <a:ext cx="12700" cy="100584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urved Connector 12"/>
          <p:cNvCxnSpPr>
            <a:stCxn id="6" idx="4"/>
            <a:endCxn id="2" idx="4"/>
          </p:cNvCxnSpPr>
          <p:nvPr/>
        </p:nvCxnSpPr>
        <p:spPr bwMode="auto">
          <a:xfrm rot="5400000">
            <a:off x="4716780" y="4221480"/>
            <a:ext cx="12700" cy="100584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urved Connector 15"/>
          <p:cNvCxnSpPr>
            <a:stCxn id="7" idx="0"/>
            <a:endCxn id="8" idx="0"/>
          </p:cNvCxnSpPr>
          <p:nvPr/>
        </p:nvCxnSpPr>
        <p:spPr bwMode="auto">
          <a:xfrm rot="5400000" flipH="1" flipV="1">
            <a:off x="6719221" y="4423219"/>
            <a:ext cx="12700" cy="100584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urved Connector 20"/>
          <p:cNvCxnSpPr>
            <a:stCxn id="8" idx="4"/>
            <a:endCxn id="7" idx="4"/>
          </p:cNvCxnSpPr>
          <p:nvPr/>
        </p:nvCxnSpPr>
        <p:spPr bwMode="auto">
          <a:xfrm rot="5400000">
            <a:off x="6719221" y="4956619"/>
            <a:ext cx="12700" cy="100584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urved Connector 23"/>
          <p:cNvCxnSpPr>
            <a:stCxn id="9" idx="6"/>
            <a:endCxn id="8" idx="6"/>
          </p:cNvCxnSpPr>
          <p:nvPr/>
        </p:nvCxnSpPr>
        <p:spPr bwMode="auto">
          <a:xfrm flipV="1">
            <a:off x="7016401" y="5192839"/>
            <a:ext cx="472440" cy="947611"/>
          </a:xfrm>
          <a:prstGeom prst="curvedConnector3">
            <a:avLst>
              <a:gd name="adj1" fmla="val 1483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Curved Connector 29"/>
          <p:cNvCxnSpPr>
            <a:stCxn id="8" idx="2"/>
            <a:endCxn id="9" idx="0"/>
          </p:cNvCxnSpPr>
          <p:nvPr/>
        </p:nvCxnSpPr>
        <p:spPr bwMode="auto">
          <a:xfrm rot="10800000" flipV="1">
            <a:off x="6749701" y="5192838"/>
            <a:ext cx="205740" cy="68091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urved Connector 33"/>
          <p:cNvCxnSpPr>
            <a:stCxn id="2" idx="3"/>
            <a:endCxn id="2" idx="2"/>
          </p:cNvCxnSpPr>
          <p:nvPr/>
        </p:nvCxnSpPr>
        <p:spPr bwMode="auto">
          <a:xfrm rot="5400000" flipH="1">
            <a:off x="3891925" y="4512936"/>
            <a:ext cx="188585" cy="78115"/>
          </a:xfrm>
          <a:prstGeom prst="curvedConnector4">
            <a:avLst>
              <a:gd name="adj1" fmla="val -162640"/>
              <a:gd name="adj2" fmla="val 3926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Curved Connector 36"/>
          <p:cNvCxnSpPr>
            <a:stCxn id="7" idx="3"/>
            <a:endCxn id="7" idx="2"/>
          </p:cNvCxnSpPr>
          <p:nvPr/>
        </p:nvCxnSpPr>
        <p:spPr bwMode="auto">
          <a:xfrm rot="5400000" flipH="1">
            <a:off x="5894366" y="5248075"/>
            <a:ext cx="188585" cy="78115"/>
          </a:xfrm>
          <a:prstGeom prst="curvedConnector4">
            <a:avLst>
              <a:gd name="adj1" fmla="val -162640"/>
              <a:gd name="adj2" fmla="val 3926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9" idx="3"/>
            <a:endCxn id="9" idx="2"/>
          </p:cNvCxnSpPr>
          <p:nvPr/>
        </p:nvCxnSpPr>
        <p:spPr bwMode="auto">
          <a:xfrm rot="5400000" flipH="1">
            <a:off x="6427766" y="6195686"/>
            <a:ext cx="188585" cy="78115"/>
          </a:xfrm>
          <a:prstGeom prst="curvedConnector4">
            <a:avLst>
              <a:gd name="adj1" fmla="val -162640"/>
              <a:gd name="adj2" fmla="val 3926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urved Connector 43"/>
          <p:cNvCxnSpPr>
            <a:stCxn id="8" idx="6"/>
            <a:endCxn id="8" idx="7"/>
          </p:cNvCxnSpPr>
          <p:nvPr/>
        </p:nvCxnSpPr>
        <p:spPr bwMode="auto">
          <a:xfrm flipH="1" flipV="1">
            <a:off x="7410726" y="5004254"/>
            <a:ext cx="78115" cy="188585"/>
          </a:xfrm>
          <a:prstGeom prst="curvedConnector4">
            <a:avLst>
              <a:gd name="adj1" fmla="val -292645"/>
              <a:gd name="adj2" fmla="val 262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urved Connector 46"/>
          <p:cNvCxnSpPr>
            <a:stCxn id="6" idx="6"/>
            <a:endCxn id="6" idx="7"/>
          </p:cNvCxnSpPr>
          <p:nvPr/>
        </p:nvCxnSpPr>
        <p:spPr bwMode="auto">
          <a:xfrm flipH="1" flipV="1">
            <a:off x="5408285" y="4269115"/>
            <a:ext cx="78115" cy="188585"/>
          </a:xfrm>
          <a:prstGeom prst="curvedConnector4">
            <a:avLst>
              <a:gd name="adj1" fmla="val -292645"/>
              <a:gd name="adj2" fmla="val 262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2000" b="1" smtClean="0"/>
              <a:t>Definition:</a:t>
            </a:r>
            <a:r>
              <a:rPr lang="en-US" altLang="en-US" sz="2000" smtClean="0"/>
              <a:t> Given two states of </a:t>
            </a:r>
            <a:r>
              <a:rPr lang="en-US" altLang="en-US" sz="2000" i="1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j</a:t>
            </a:r>
            <a:r>
              <a:rPr lang="en-US" altLang="en-US" sz="2000" smtClean="0"/>
              <a:t>, a </a:t>
            </a:r>
            <a:r>
              <a:rPr lang="en-US" altLang="en-US" sz="2000" b="1" smtClean="0"/>
              <a:t>path </a:t>
            </a:r>
            <a:r>
              <a:rPr lang="en-US" altLang="en-US" sz="2000" smtClean="0"/>
              <a:t>from </a:t>
            </a:r>
            <a:r>
              <a:rPr lang="en-US" altLang="en-US" sz="2000" i="1" smtClean="0"/>
              <a:t>i </a:t>
            </a:r>
            <a:r>
              <a:rPr lang="en-US" altLang="en-US" sz="2000" smtClean="0"/>
              <a:t>to </a:t>
            </a:r>
            <a:r>
              <a:rPr lang="en-US" altLang="en-US" sz="2000" i="1" smtClean="0"/>
              <a:t>j</a:t>
            </a:r>
            <a:r>
              <a:rPr lang="en-US" altLang="en-US" sz="2000" smtClean="0"/>
              <a:t> is a sequence of transitions that beings in </a:t>
            </a:r>
            <a:r>
              <a:rPr lang="en-US" altLang="en-US" sz="2000" i="1" smtClean="0"/>
              <a:t>i</a:t>
            </a:r>
            <a:r>
              <a:rPr lang="en-US" altLang="en-US" sz="2000" smtClean="0"/>
              <a:t> and ends in </a:t>
            </a:r>
            <a:r>
              <a:rPr lang="en-US" altLang="en-US" sz="2000" i="1" smtClean="0"/>
              <a:t>j</a:t>
            </a:r>
            <a:r>
              <a:rPr lang="en-US" altLang="en-US" sz="2000" smtClean="0"/>
              <a:t>, such that each transition in the sequence has a positive probability of occurring. </a:t>
            </a:r>
          </a:p>
          <a:p>
            <a:pPr eaLnBrk="1" hangingPunct="1"/>
            <a:r>
              <a:rPr lang="en-US" altLang="en-US" sz="2000" b="1" smtClean="0"/>
              <a:t>Definition: </a:t>
            </a:r>
            <a:r>
              <a:rPr lang="en-US" altLang="en-US" sz="2000" smtClean="0"/>
              <a:t>A state </a:t>
            </a:r>
            <a:r>
              <a:rPr lang="en-US" altLang="en-US" sz="2000" i="1" smtClean="0"/>
              <a:t>j</a:t>
            </a:r>
            <a:r>
              <a:rPr lang="en-US" altLang="en-US" sz="2000" smtClean="0"/>
              <a:t> is </a:t>
            </a:r>
            <a:r>
              <a:rPr lang="en-US" altLang="en-US" sz="2000" b="1" smtClean="0"/>
              <a:t>reachable</a:t>
            </a:r>
            <a:r>
              <a:rPr lang="en-US" altLang="en-US" sz="2000" smtClean="0"/>
              <a:t> from state </a:t>
            </a:r>
            <a:r>
              <a:rPr lang="en-US" altLang="en-US" sz="2000" i="1" smtClean="0"/>
              <a:t>i</a:t>
            </a:r>
            <a:r>
              <a:rPr lang="en-US" altLang="en-US" sz="2000" smtClean="0"/>
              <a:t> if there is a path leading from </a:t>
            </a:r>
            <a:r>
              <a:rPr lang="en-US" altLang="en-US" sz="2000" i="1" smtClean="0"/>
              <a:t>i</a:t>
            </a:r>
            <a:r>
              <a:rPr lang="en-US" altLang="en-US" sz="2000" smtClean="0"/>
              <a:t> to </a:t>
            </a:r>
            <a:r>
              <a:rPr lang="en-US" altLang="en-US" sz="2000" i="1" smtClean="0"/>
              <a:t>j</a:t>
            </a:r>
            <a:r>
              <a:rPr lang="en-US" altLang="en-US" sz="2000" smtClean="0"/>
              <a:t>.</a:t>
            </a:r>
          </a:p>
          <a:p>
            <a:pPr eaLnBrk="1" hangingPunct="1"/>
            <a:r>
              <a:rPr lang="en-US" altLang="en-US" sz="2000" b="1" smtClean="0"/>
              <a:t>Definition: </a:t>
            </a:r>
            <a:r>
              <a:rPr lang="en-US" altLang="en-US" sz="2000" smtClean="0"/>
              <a:t>Two states </a:t>
            </a:r>
            <a:r>
              <a:rPr lang="en-US" altLang="en-US" sz="2000" i="1" smtClean="0"/>
              <a:t>i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j </a:t>
            </a:r>
            <a:r>
              <a:rPr lang="en-US" altLang="en-US" sz="2000" smtClean="0"/>
              <a:t>are said to </a:t>
            </a:r>
            <a:r>
              <a:rPr lang="en-US" altLang="en-US" sz="2000" b="1" smtClean="0"/>
              <a:t>communicate</a:t>
            </a:r>
            <a:r>
              <a:rPr lang="en-US" altLang="en-US" sz="2000" smtClean="0"/>
              <a:t> if </a:t>
            </a:r>
            <a:r>
              <a:rPr lang="en-US" altLang="en-US" sz="2000" i="1" smtClean="0"/>
              <a:t>j</a:t>
            </a:r>
            <a:r>
              <a:rPr lang="en-US" altLang="en-US" sz="2000" smtClean="0"/>
              <a:t> is reachable from </a:t>
            </a:r>
            <a:r>
              <a:rPr lang="en-US" altLang="en-US" sz="2000" i="1" smtClean="0"/>
              <a:t>i</a:t>
            </a:r>
            <a:r>
              <a:rPr lang="en-US" altLang="en-US" sz="2000" smtClean="0"/>
              <a:t>, and </a:t>
            </a:r>
            <a:r>
              <a:rPr lang="en-US" altLang="en-US" sz="2000" i="1" smtClean="0"/>
              <a:t>i</a:t>
            </a:r>
            <a:r>
              <a:rPr lang="en-US" altLang="en-US" sz="2000" smtClean="0"/>
              <a:t> is reachable from </a:t>
            </a:r>
            <a:r>
              <a:rPr lang="en-US" altLang="en-US" sz="2000" i="1" smtClean="0"/>
              <a:t>j</a:t>
            </a:r>
            <a:r>
              <a:rPr lang="en-US" altLang="en-US" sz="2000" smtClean="0"/>
              <a:t>.</a:t>
            </a:r>
          </a:p>
          <a:p>
            <a:pPr eaLnBrk="1" hangingPunct="1"/>
            <a:r>
              <a:rPr lang="en-US" altLang="en-US" sz="2000" b="1" smtClean="0"/>
              <a:t>Definition: </a:t>
            </a:r>
            <a:r>
              <a:rPr lang="en-US" altLang="en-US" sz="2000" smtClean="0"/>
              <a:t>A set of states </a:t>
            </a:r>
            <a:r>
              <a:rPr lang="en-US" altLang="en-US" sz="2000" i="1" smtClean="0"/>
              <a:t>S</a:t>
            </a:r>
            <a:r>
              <a:rPr lang="en-US" altLang="en-US" sz="2000" smtClean="0"/>
              <a:t> in a Markov chain is a </a:t>
            </a:r>
            <a:r>
              <a:rPr lang="en-US" altLang="en-US" sz="2000" b="1" smtClean="0"/>
              <a:t>closed set</a:t>
            </a:r>
            <a:r>
              <a:rPr lang="en-US" altLang="en-US" sz="2000" smtClean="0"/>
              <a:t> if no state outside of </a:t>
            </a:r>
            <a:r>
              <a:rPr lang="en-US" altLang="en-US" sz="2000" i="1" smtClean="0"/>
              <a:t>S</a:t>
            </a:r>
            <a:r>
              <a:rPr lang="en-US" altLang="en-US" sz="2000" smtClean="0"/>
              <a:t> is reachable from any state in </a:t>
            </a:r>
            <a:r>
              <a:rPr lang="en-US" altLang="en-US" sz="2000" i="1" smtClean="0"/>
              <a:t>S</a:t>
            </a:r>
            <a:r>
              <a:rPr lang="en-US" altLang="en-US" sz="2000" smtClean="0"/>
              <a:t>.</a:t>
            </a:r>
            <a:endParaRPr lang="en-US" alt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Definition: </a:t>
            </a:r>
            <a:r>
              <a:rPr lang="en-US" altLang="en-US" smtClean="0"/>
              <a:t>A state </a:t>
            </a:r>
            <a:r>
              <a:rPr lang="en-US" altLang="en-US" i="1" smtClean="0"/>
              <a:t>i</a:t>
            </a:r>
            <a:r>
              <a:rPr lang="en-US" altLang="en-US" smtClean="0"/>
              <a:t> is an </a:t>
            </a:r>
            <a:r>
              <a:rPr lang="en-US" altLang="en-US" b="1" smtClean="0"/>
              <a:t>absorbing state</a:t>
            </a:r>
            <a:r>
              <a:rPr lang="en-US" altLang="en-US" smtClean="0"/>
              <a:t> if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=1.</a:t>
            </a:r>
          </a:p>
          <a:p>
            <a:pPr eaLnBrk="1" hangingPunct="1"/>
            <a:r>
              <a:rPr lang="en-US" altLang="en-US" b="1" smtClean="0"/>
              <a:t>Definition: </a:t>
            </a:r>
            <a:r>
              <a:rPr lang="en-US" altLang="en-US" smtClean="0"/>
              <a:t>A state </a:t>
            </a:r>
            <a:r>
              <a:rPr lang="en-US" altLang="en-US" i="1" smtClean="0"/>
              <a:t>i</a:t>
            </a:r>
            <a:r>
              <a:rPr lang="en-US" altLang="en-US" smtClean="0"/>
              <a:t> is a </a:t>
            </a:r>
            <a:r>
              <a:rPr lang="en-US" altLang="en-US" b="1" smtClean="0"/>
              <a:t>transient state</a:t>
            </a:r>
            <a:r>
              <a:rPr lang="en-US" altLang="en-US" smtClean="0"/>
              <a:t> if there exists a state </a:t>
            </a:r>
            <a:r>
              <a:rPr lang="en-US" altLang="en-US" i="1" smtClean="0"/>
              <a:t>j</a:t>
            </a:r>
            <a:r>
              <a:rPr lang="en-US" altLang="en-US" smtClean="0"/>
              <a:t> that is reachable from </a:t>
            </a:r>
            <a:r>
              <a:rPr lang="en-US" altLang="en-US" i="1" smtClean="0"/>
              <a:t>i</a:t>
            </a:r>
            <a:r>
              <a:rPr lang="en-US" altLang="en-US" smtClean="0"/>
              <a:t>, but the state </a:t>
            </a:r>
            <a:r>
              <a:rPr lang="en-US" altLang="en-US" i="1" smtClean="0"/>
              <a:t>i</a:t>
            </a:r>
            <a:r>
              <a:rPr lang="en-US" altLang="en-US" smtClean="0"/>
              <a:t> is not reachable from state </a:t>
            </a:r>
            <a:r>
              <a:rPr lang="en-US" altLang="en-US" i="1" smtClean="0"/>
              <a:t>j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importance of these concepts will become clear after the next two sections.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 Stochastic Process?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Suppose we observe some characteristic of a system at discrete points in time.</a:t>
            </a:r>
          </a:p>
          <a:p>
            <a:pPr eaLnBrk="1" hangingPunct="1"/>
            <a:r>
              <a:rPr lang="en-US" altLang="en-US" smtClean="0"/>
              <a:t>Let 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be the value of the system characteristic at time </a:t>
            </a:r>
            <a:r>
              <a:rPr lang="en-US" altLang="en-US" i="1" smtClean="0"/>
              <a:t>t</a:t>
            </a:r>
            <a:r>
              <a:rPr lang="en-US" altLang="en-US" smtClean="0"/>
              <a:t>. In most situations, 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is not known with certainty before time </a:t>
            </a:r>
            <a:r>
              <a:rPr lang="en-US" altLang="en-US" i="1" smtClean="0"/>
              <a:t>t</a:t>
            </a:r>
            <a:r>
              <a:rPr lang="en-US" altLang="en-US" smtClean="0"/>
              <a:t> and may be viewed as a random variable.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discrete-time stochastic process</a:t>
            </a:r>
            <a:r>
              <a:rPr lang="en-US" altLang="en-US" smtClean="0"/>
              <a:t> is simply a description of the relation between the random variables 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0, 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1, 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Steady-State Probabilities and Mean First Passage Times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Steady-state probabilities are used to describe the long-run behavior of a Markov chain.</a:t>
            </a:r>
          </a:p>
          <a:p>
            <a:pPr eaLnBrk="1" hangingPunct="1"/>
            <a:r>
              <a:rPr lang="en-US" altLang="en-US" b="1" smtClean="0"/>
              <a:t>Theorem 1:</a:t>
            </a:r>
            <a:r>
              <a:rPr lang="en-US" altLang="en-US" smtClean="0"/>
              <a:t> Let </a:t>
            </a:r>
            <a:r>
              <a:rPr lang="en-US" altLang="en-US" i="1" smtClean="0"/>
              <a:t>P</a:t>
            </a:r>
            <a:r>
              <a:rPr lang="en-US" altLang="en-US" smtClean="0"/>
              <a:t> be the transition matrix for an </a:t>
            </a:r>
            <a:r>
              <a:rPr lang="en-US" altLang="en-US" i="1" smtClean="0"/>
              <a:t>s</a:t>
            </a:r>
            <a:r>
              <a:rPr lang="en-US" altLang="en-US" smtClean="0"/>
              <a:t>-state ergodic chain. Then there exists a vector </a:t>
            </a:r>
            <a:br>
              <a:rPr lang="en-US" altLang="en-US" smtClean="0"/>
            </a:b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smtClean="0">
                <a:cs typeface="Times New Roman" panose="02020603050405020304" pitchFamily="18" charset="0"/>
              </a:rPr>
              <a:t> = [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>  …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s</a:t>
            </a:r>
            <a:r>
              <a:rPr lang="en-US" altLang="en-US" smtClean="0">
                <a:cs typeface="Times New Roman" panose="02020603050405020304" pitchFamily="18" charset="0"/>
              </a:rPr>
              <a:t>] such that</a:t>
            </a:r>
            <a:endParaRPr lang="el-GR" altLang="en-US" smtClean="0">
              <a:cs typeface="Times New Roman" panose="02020603050405020304" pitchFamily="18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819400" y="4368800"/>
          <a:ext cx="37338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4" imgW="1727200" imgH="939800" progId="Equation.3">
                  <p:embed/>
                </p:oleObj>
              </mc:Choice>
              <mc:Fallback>
                <p:oleObj name="Equation" r:id="rId4" imgW="17272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68800"/>
                        <a:ext cx="37338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Theorem 1 tells us that for any initial state </a:t>
            </a:r>
            <a:r>
              <a:rPr lang="en-US" altLang="en-US" i="1" smtClean="0"/>
              <a:t>i</a:t>
            </a:r>
            <a:r>
              <a:rPr lang="en-US" altLang="en-US" smtClean="0"/>
              <a:t>,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vector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smtClean="0">
                <a:cs typeface="Times New Roman" panose="02020603050405020304" pitchFamily="18" charset="0"/>
              </a:rPr>
              <a:t> = [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>  …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s</a:t>
            </a:r>
            <a:r>
              <a:rPr lang="en-US" altLang="en-US" smtClean="0">
                <a:cs typeface="Times New Roman" panose="02020603050405020304" pitchFamily="18" charset="0"/>
              </a:rPr>
              <a:t>]  is often called the </a:t>
            </a:r>
            <a:r>
              <a:rPr lang="en-US" altLang="en-US" b="1" smtClean="0">
                <a:cs typeface="Times New Roman" panose="02020603050405020304" pitchFamily="18" charset="0"/>
              </a:rPr>
              <a:t>steady-state distribution</a:t>
            </a:r>
            <a:r>
              <a:rPr lang="en-US" altLang="en-US" smtClean="0">
                <a:cs typeface="Times New Roman" panose="02020603050405020304" pitchFamily="18" charset="0"/>
              </a:rPr>
              <a:t>, or </a:t>
            </a:r>
            <a:r>
              <a:rPr lang="en-US" altLang="en-US" b="1" smtClean="0">
                <a:cs typeface="Times New Roman" panose="02020603050405020304" pitchFamily="18" charset="0"/>
              </a:rPr>
              <a:t>equilibrium distribution</a:t>
            </a:r>
            <a:r>
              <a:rPr lang="en-US" altLang="en-US" smtClean="0">
                <a:cs typeface="Times New Roman" panose="02020603050405020304" pitchFamily="18" charset="0"/>
              </a:rPr>
              <a:t>, for the Markov chain.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581400" y="1905000"/>
          <a:ext cx="19494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4" imgW="901309" imgH="279279" progId="Equation.3">
                  <p:embed/>
                </p:oleObj>
              </mc:Choice>
              <mc:Fallback>
                <p:oleObj name="Equation" r:id="rId4" imgW="901309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19494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Transient Analysis &amp; Intuitive Interpretation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behavior of a Markov chain before the steady state is reached is often call </a:t>
            </a:r>
            <a:r>
              <a:rPr lang="en-US" altLang="en-US" b="1" smtClean="0"/>
              <a:t>transient </a:t>
            </a:r>
            <a:r>
              <a:rPr lang="en-US" altLang="en-US" smtClean="0"/>
              <a:t>(or short-run) </a:t>
            </a:r>
            <a:r>
              <a:rPr lang="en-US" altLang="en-US" b="1" smtClean="0"/>
              <a:t>behavior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An intuitive interpretation can be given to the steady-state probability equations.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equation may be viewed as saying that in the steady-state, the “flow” of probability into each state must equal the flow of probability out of each state.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200400" y="3886200"/>
          <a:ext cx="35433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4" imgW="1294838" imgH="355446" progId="Equation.3">
                  <p:embed/>
                </p:oleObj>
              </mc:Choice>
              <mc:Fallback>
                <p:oleObj name="Equation" r:id="rId4" imgW="1294838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86200"/>
                        <a:ext cx="35433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Use of Steady-State Probabilities in Decision Making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 Cola Example, suppose that each customer makes a purchase of cola once a week. </a:t>
            </a:r>
          </a:p>
          <a:p>
            <a:pPr eaLnBrk="1" hangingPunct="1"/>
            <a:r>
              <a:rPr lang="en-US" altLang="en-US" smtClean="0"/>
              <a:t>Suppose there are 100 million cola customers. </a:t>
            </a:r>
          </a:p>
          <a:p>
            <a:pPr eaLnBrk="1" hangingPunct="1"/>
            <a:r>
              <a:rPr lang="en-US" altLang="en-US" smtClean="0"/>
              <a:t>One selling unit of cola costs the company $1 to produce and is sold for $2.</a:t>
            </a:r>
          </a:p>
          <a:p>
            <a:pPr eaLnBrk="1" hangingPunct="1"/>
            <a:r>
              <a:rPr lang="en-US" altLang="en-US" smtClean="0"/>
              <a:t>For $500 million/year, an advertising firm guarantees to decrease from 10% to 5% the fraction of cola 1 customers who switch after a purchase.</a:t>
            </a:r>
          </a:p>
          <a:p>
            <a:pPr eaLnBrk="1" hangingPunct="1"/>
            <a:r>
              <a:rPr lang="en-US" altLang="en-US" smtClean="0"/>
              <a:t>Should the company that makes cola 1 hire the firm?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 present, a fraction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 = ⅔ of all purchases are cola 1 purchases.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Each purchase of cola 1 earns the company a $1 profit. We can calculate the annual profit as 100 Million * 52 * 1 * 2/3 = $3,466,666,667.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The advertising firm is offering to change the </a:t>
            </a:r>
            <a:r>
              <a:rPr lang="en-US" altLang="en-US" i="1" smtClean="0">
                <a:cs typeface="Times New Roman" panose="02020603050405020304" pitchFamily="18" charset="0"/>
              </a:rPr>
              <a:t>P</a:t>
            </a:r>
            <a:r>
              <a:rPr lang="en-US" altLang="en-US" smtClean="0">
                <a:cs typeface="Times New Roman" panose="02020603050405020304" pitchFamily="18" charset="0"/>
              </a:rPr>
              <a:t> matrix to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810000" y="4724400"/>
          <a:ext cx="21336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4" imgW="927100" imgH="457200" progId="Equation.3">
                  <p:embed/>
                </p:oleObj>
              </mc:Choice>
              <mc:Fallback>
                <p:oleObj name="Equation" r:id="rId4" imgW="92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24400"/>
                        <a:ext cx="21336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</a:t>
            </a:r>
            <a:r>
              <a:rPr lang="en-US" altLang="en-US" i="1" smtClean="0"/>
              <a:t>P</a:t>
            </a:r>
            <a:r>
              <a:rPr lang="en-US" altLang="en-US" smtClean="0"/>
              <a:t>1, the steady-state equations become</a:t>
            </a:r>
            <a:br>
              <a:rPr lang="en-US" altLang="en-US" smtClean="0"/>
            </a:br>
            <a:r>
              <a:rPr lang="en-US" altLang="en-US" smtClean="0"/>
              <a:t>		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 = .95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+.20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/>
            </a:r>
            <a:br>
              <a:rPr lang="en-US" altLang="en-US" smtClean="0">
                <a:cs typeface="Times New Roman" panose="02020603050405020304" pitchFamily="18" charset="0"/>
              </a:rPr>
            </a:br>
            <a:r>
              <a:rPr lang="en-US" altLang="en-US" smtClean="0">
                <a:cs typeface="Times New Roman" panose="02020603050405020304" pitchFamily="18" charset="0"/>
              </a:rPr>
              <a:t>		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> = .05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+.80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2</a:t>
            </a:r>
            <a:endParaRPr lang="en-US" altLang="en-US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Replacing the second equation by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 +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2</a:t>
            </a:r>
            <a:r>
              <a:rPr lang="en-US" altLang="en-US" smtClean="0">
                <a:cs typeface="Times New Roman" panose="02020603050405020304" pitchFamily="18" charset="0"/>
              </a:rPr>
              <a:t> = 1 and solving, we obtain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cs typeface="Times New Roman" panose="02020603050405020304" pitchFamily="18" charset="0"/>
              </a:rPr>
              <a:t>=.8 and</a:t>
            </a:r>
            <a:r>
              <a:rPr lang="en-US" altLang="en-US" baseline="-25000" smtClean="0">
                <a:cs typeface="Times New Roman" panose="02020603050405020304" pitchFamily="18" charset="0"/>
              </a:rPr>
              <a:t> </a:t>
            </a:r>
            <a:r>
              <a:rPr lang="el-GR" altLang="en-US" smtClean="0">
                <a:cs typeface="Times New Roman" panose="02020603050405020304" pitchFamily="18" charset="0"/>
              </a:rPr>
              <a:t>π</a:t>
            </a:r>
            <a:r>
              <a:rPr lang="en-US" altLang="en-US" baseline="-25000" smtClean="0">
                <a:cs typeface="Times New Roman" panose="02020603050405020304" pitchFamily="18" charset="0"/>
              </a:rPr>
              <a:t>2 </a:t>
            </a:r>
            <a:r>
              <a:rPr lang="en-US" altLang="en-US" smtClean="0">
                <a:cs typeface="Times New Roman" panose="02020603050405020304" pitchFamily="18" charset="0"/>
              </a:rPr>
              <a:t>= .2. 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Now the cola 1 company’s annual profit will be 100 Million * 52 * 1 * 0.8 = $4,160,000,000.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Hence, the cola 1 company should hire the ad agency. ($4.16B – 3.47B = 0.69B &gt; 0.5B)</a:t>
            </a:r>
            <a:endParaRPr lang="el-GR" altLang="en-US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Mean First Passage Times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an ergodic chain, let </a:t>
            </a:r>
            <a:r>
              <a:rPr lang="en-US" altLang="en-US" i="1" smtClean="0"/>
              <a:t>m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 = expected number of transitions before we first reach state </a:t>
            </a:r>
            <a:r>
              <a:rPr lang="en-US" altLang="en-US" i="1" smtClean="0"/>
              <a:t>j</a:t>
            </a:r>
            <a:r>
              <a:rPr lang="en-US" altLang="en-US" smtClean="0"/>
              <a:t>, given that we are currently in state </a:t>
            </a:r>
            <a:r>
              <a:rPr lang="en-US" altLang="en-US" i="1" smtClean="0"/>
              <a:t>i; m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 is called the </a:t>
            </a:r>
            <a:r>
              <a:rPr lang="en-US" altLang="en-US" b="1" smtClean="0"/>
              <a:t>mean first passage time </a:t>
            </a:r>
            <a:r>
              <a:rPr lang="en-US" altLang="en-US" smtClean="0"/>
              <a:t>from state </a:t>
            </a:r>
            <a:r>
              <a:rPr lang="en-US" altLang="en-US" i="1" smtClean="0"/>
              <a:t>i</a:t>
            </a:r>
            <a:r>
              <a:rPr lang="en-US" altLang="en-US" smtClean="0"/>
              <a:t> to state </a:t>
            </a:r>
            <a:r>
              <a:rPr lang="en-US" altLang="en-US" i="1" smtClean="0"/>
              <a:t>j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In the example, we assume we are currently in state </a:t>
            </a:r>
            <a:r>
              <a:rPr lang="en-US" altLang="en-US" i="1" smtClean="0"/>
              <a:t>i</a:t>
            </a:r>
            <a:r>
              <a:rPr lang="en-US" altLang="en-US" smtClean="0"/>
              <a:t>. Then with probability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ij</a:t>
            </a:r>
            <a:r>
              <a:rPr lang="en-US" altLang="en-US" i="1" smtClean="0"/>
              <a:t>, </a:t>
            </a:r>
            <a:r>
              <a:rPr lang="en-US" altLang="en-US" smtClean="0"/>
              <a:t>it will take one transition to go from state </a:t>
            </a:r>
            <a:r>
              <a:rPr lang="en-US" altLang="en-US" i="1" smtClean="0"/>
              <a:t>i</a:t>
            </a:r>
            <a:r>
              <a:rPr lang="en-US" altLang="en-US" smtClean="0"/>
              <a:t> to state </a:t>
            </a:r>
            <a:r>
              <a:rPr lang="en-US" altLang="en-US" i="1" smtClean="0"/>
              <a:t>j</a:t>
            </a:r>
            <a:r>
              <a:rPr lang="en-US" altLang="en-US" smtClean="0"/>
              <a:t>. For </a:t>
            </a:r>
            <a:r>
              <a:rPr lang="en-US" altLang="en-US" i="1" smtClean="0"/>
              <a:t>k </a:t>
            </a:r>
            <a:r>
              <a:rPr lang="en-US" altLang="en-US" i="1" smtClean="0">
                <a:cs typeface="Times New Roman" panose="02020603050405020304" pitchFamily="18" charset="0"/>
              </a:rPr>
              <a:t>≠ j</a:t>
            </a:r>
            <a:r>
              <a:rPr lang="en-US" altLang="en-US" smtClean="0">
                <a:cs typeface="Times New Roman" panose="02020603050405020304" pitchFamily="18" charset="0"/>
              </a:rPr>
              <a:t>, we next go with probability </a:t>
            </a:r>
            <a:r>
              <a:rPr lang="en-US" altLang="en-US" i="1" smtClean="0">
                <a:cs typeface="Times New Roman" panose="02020603050405020304" pitchFamily="18" charset="0"/>
              </a:rPr>
              <a:t>p</a:t>
            </a:r>
            <a:r>
              <a:rPr lang="en-US" altLang="en-US" i="1" baseline="-25000" smtClean="0">
                <a:cs typeface="Times New Roman" panose="02020603050405020304" pitchFamily="18" charset="0"/>
              </a:rPr>
              <a:t>ik</a:t>
            </a:r>
            <a:r>
              <a:rPr lang="en-US" altLang="en-US" smtClean="0">
                <a:cs typeface="Times New Roman" panose="02020603050405020304" pitchFamily="18" charset="0"/>
              </a:rPr>
              <a:t> to state </a:t>
            </a:r>
            <a:r>
              <a:rPr lang="en-US" altLang="en-US" i="1" smtClean="0">
                <a:cs typeface="Times New Roman" panose="02020603050405020304" pitchFamily="18" charset="0"/>
              </a:rPr>
              <a:t>k</a:t>
            </a:r>
            <a:r>
              <a:rPr lang="en-US" altLang="en-US" smtClean="0">
                <a:cs typeface="Times New Roman" panose="02020603050405020304" pitchFamily="18" charset="0"/>
              </a:rPr>
              <a:t>. In this case, it will take an average of 1 + </a:t>
            </a:r>
            <a:r>
              <a:rPr lang="en-US" altLang="en-US" i="1" smtClean="0">
                <a:cs typeface="Times New Roman" panose="02020603050405020304" pitchFamily="18" charset="0"/>
              </a:rPr>
              <a:t>m</a:t>
            </a:r>
            <a:r>
              <a:rPr lang="en-US" altLang="en-US" i="1" baseline="-25000" smtClean="0">
                <a:cs typeface="Times New Roman" panose="02020603050405020304" pitchFamily="18" charset="0"/>
              </a:rPr>
              <a:t>kj</a:t>
            </a:r>
            <a:r>
              <a:rPr lang="en-US" altLang="en-US" smtClean="0">
                <a:cs typeface="Times New Roman" panose="02020603050405020304" pitchFamily="18" charset="0"/>
              </a:rPr>
              <a:t> transitions to go from </a:t>
            </a:r>
            <a:r>
              <a:rPr lang="en-US" altLang="en-US" i="1" smtClean="0">
                <a:cs typeface="Times New Roman" panose="02020603050405020304" pitchFamily="18" charset="0"/>
              </a:rPr>
              <a:t>i</a:t>
            </a:r>
            <a:r>
              <a:rPr lang="en-US" altLang="en-US" smtClean="0">
                <a:cs typeface="Times New Roman" panose="02020603050405020304" pitchFamily="18" charset="0"/>
              </a:rPr>
              <a:t> and </a:t>
            </a:r>
            <a:r>
              <a:rPr lang="en-US" altLang="en-US" i="1" smtClean="0">
                <a:cs typeface="Times New Roman" panose="02020603050405020304" pitchFamily="18" charset="0"/>
              </a:rPr>
              <a:t>j</a:t>
            </a:r>
            <a:r>
              <a:rPr lang="en-US" altLang="en-US" smtClean="0">
                <a:cs typeface="Times New Roman" panose="02020603050405020304" pitchFamily="18" charset="0"/>
              </a:rPr>
              <a:t>. </a:t>
            </a:r>
            <a:endParaRPr lang="en-US" altLang="en-US" i="1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reasoning implies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By solving the linear equations of the equation above, we find all the mean first passage times. It can be shown that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276600" y="2133600"/>
          <a:ext cx="2292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4" imgW="1079032" imgH="355446" progId="Equation.3">
                  <p:embed/>
                </p:oleObj>
              </mc:Choice>
              <mc:Fallback>
                <p:oleObj name="Equation" r:id="rId4" imgW="1079032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22923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962400" y="4495800"/>
          <a:ext cx="1219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6" imgW="533169" imgH="431613" progId="Equation.3">
                  <p:embed/>
                </p:oleObj>
              </mc:Choice>
              <mc:Fallback>
                <p:oleObj name="Equation" r:id="rId6" imgW="533169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95800"/>
                        <a:ext cx="1219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Absorbing Chains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interesting applications of Markov chains involve chains in which some of the states are absorbing and the rest are transient states.</a:t>
            </a:r>
          </a:p>
          <a:p>
            <a:pPr eaLnBrk="1" hangingPunct="1"/>
            <a:r>
              <a:rPr lang="en-US" altLang="en-US" smtClean="0"/>
              <a:t>This type of chain is called an </a:t>
            </a:r>
            <a:r>
              <a:rPr lang="en-US" altLang="en-US" b="1" smtClean="0"/>
              <a:t>absorbing chain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To see why we are interested in absorbing chains we consider the following accounts receivable example.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Accounts Receivable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accounts receivable situation of a firm is often modeled as an absorbing Markov chain.</a:t>
            </a:r>
          </a:p>
          <a:p>
            <a:pPr eaLnBrk="1" hangingPunct="1"/>
            <a:r>
              <a:rPr lang="en-US" altLang="en-US" sz="2000" smtClean="0"/>
              <a:t>Suppose a firm assumes that an account is uncollected if the account is more than three months overdue.</a:t>
            </a:r>
          </a:p>
          <a:p>
            <a:pPr eaLnBrk="1" hangingPunct="1"/>
            <a:r>
              <a:rPr lang="en-US" altLang="en-US" sz="2000" smtClean="0"/>
              <a:t>Then at the beginning of each month, each account may be classified into one of the following states:</a:t>
            </a:r>
          </a:p>
          <a:p>
            <a:pPr lvl="2" eaLnBrk="1" hangingPunct="1"/>
            <a:r>
              <a:rPr lang="en-US" altLang="en-US" sz="1700" b="1" smtClean="0"/>
              <a:t>State 1</a:t>
            </a:r>
            <a:r>
              <a:rPr lang="en-US" altLang="en-US" sz="1700" smtClean="0"/>
              <a:t> New account</a:t>
            </a:r>
          </a:p>
          <a:p>
            <a:pPr lvl="2" eaLnBrk="1" hangingPunct="1"/>
            <a:r>
              <a:rPr lang="en-US" altLang="en-US" sz="1700" b="1" smtClean="0"/>
              <a:t>State 2</a:t>
            </a:r>
            <a:r>
              <a:rPr lang="en-US" altLang="en-US" sz="1700" smtClean="0"/>
              <a:t> Payment on account is one month overdue</a:t>
            </a:r>
          </a:p>
          <a:p>
            <a:pPr lvl="2" eaLnBrk="1" hangingPunct="1"/>
            <a:r>
              <a:rPr lang="en-US" altLang="en-US" sz="1700" b="1" smtClean="0"/>
              <a:t>State 3</a:t>
            </a:r>
            <a:r>
              <a:rPr lang="en-US" altLang="en-US" sz="1700" smtClean="0"/>
              <a:t> Payment on account is two months overdue</a:t>
            </a:r>
          </a:p>
          <a:p>
            <a:pPr lvl="2" eaLnBrk="1" hangingPunct="1"/>
            <a:r>
              <a:rPr lang="en-US" altLang="en-US" sz="1700" b="1" smtClean="0"/>
              <a:t>State 4</a:t>
            </a:r>
            <a:r>
              <a:rPr lang="en-US" altLang="en-US" sz="1700" smtClean="0"/>
              <a:t> Payment on account is three months overdue</a:t>
            </a:r>
          </a:p>
          <a:p>
            <a:pPr lvl="2" eaLnBrk="1" hangingPunct="1"/>
            <a:r>
              <a:rPr lang="en-US" altLang="en-US" sz="1700" b="1" smtClean="0"/>
              <a:t>State 5</a:t>
            </a:r>
            <a:r>
              <a:rPr lang="en-US" altLang="en-US" sz="1700" smtClean="0"/>
              <a:t> Account has been paid</a:t>
            </a:r>
          </a:p>
          <a:p>
            <a:pPr lvl="2" eaLnBrk="1" hangingPunct="1"/>
            <a:r>
              <a:rPr lang="en-US" altLang="en-US" sz="1700" b="1" smtClean="0"/>
              <a:t>State 6</a:t>
            </a:r>
            <a:r>
              <a:rPr lang="en-US" altLang="en-US" sz="1700" smtClean="0"/>
              <a:t> Account is written off as bad debt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continuous –time stochastic process</a:t>
            </a:r>
            <a:r>
              <a:rPr lang="en-US" altLang="en-US" smtClean="0"/>
              <a:t> is simply the stochastic process in which the state of the system can be viewed at any time, not just at discrete instants in time.</a:t>
            </a:r>
          </a:p>
          <a:p>
            <a:pPr eaLnBrk="1" hangingPunct="1"/>
            <a:r>
              <a:rPr lang="en-US" altLang="en-US" smtClean="0"/>
              <a:t>For example, the number of people in a supermarket </a:t>
            </a:r>
            <a:r>
              <a:rPr lang="en-US" altLang="en-US" i="1" smtClean="0"/>
              <a:t>t</a:t>
            </a:r>
            <a:r>
              <a:rPr lang="en-US" altLang="en-US" smtClean="0"/>
              <a:t> minutes after the store opens for business may be viewed as a continuous-time stochastic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that past data indicate that the following Markov chain describes how the status of an account changes from one month to the next month: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676400" y="3035300"/>
            <a:ext cx="6324600" cy="3060700"/>
            <a:chOff x="1296" y="1776"/>
            <a:chExt cx="3984" cy="1928"/>
          </a:xfrm>
        </p:grpSpPr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1920" y="2064"/>
            <a:ext cx="3312" cy="1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4" name="Equation" r:id="rId4" imgW="1485900" imgH="1371600" progId="Equation.3">
                    <p:embed/>
                  </p:oleObj>
                </mc:Choice>
                <mc:Fallback>
                  <p:oleObj name="Equation" r:id="rId4" imgW="1485900" imgH="1371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064"/>
                          <a:ext cx="3312" cy="1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296" y="2030"/>
              <a:ext cx="720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Times New Roman" panose="02020603050405020304" pitchFamily="18" charset="0"/>
                </a:rPr>
                <a:t>New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Times New Roman" panose="02020603050405020304" pitchFamily="18" charset="0"/>
                </a:rPr>
                <a:t>1 month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Times New Roman" panose="02020603050405020304" pitchFamily="18" charset="0"/>
                </a:rPr>
                <a:t>2 months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Times New Roman" panose="02020603050405020304" pitchFamily="18" charset="0"/>
                </a:rPr>
                <a:t>3 months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Times New Roman" panose="02020603050405020304" pitchFamily="18" charset="0"/>
                </a:rPr>
                <a:t>Paid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en-US">
                  <a:latin typeface="Times New Roman" panose="02020603050405020304" pitchFamily="18" charset="0"/>
                </a:rPr>
                <a:t>Bad Debt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1968" y="1776"/>
              <a:ext cx="3312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en-US">
                  <a:latin typeface="Times New Roman" panose="02020603050405020304" pitchFamily="18" charset="0"/>
                </a:rPr>
                <a:t>New   1 month   2 months   3 months   Paid   Bad Debt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simplify our example, we assume that after three months, a debt is either collected or written off as a bad debt.</a:t>
            </a:r>
          </a:p>
          <a:p>
            <a:pPr eaLnBrk="1" hangingPunct="1"/>
            <a:r>
              <a:rPr lang="en-US" altLang="en-US" smtClean="0"/>
              <a:t>Once a debt is paid up or written off as a bad debt, the account if closed, and no further transitions occur.</a:t>
            </a:r>
          </a:p>
          <a:p>
            <a:pPr eaLnBrk="1" hangingPunct="1"/>
            <a:r>
              <a:rPr lang="en-US" altLang="en-US" smtClean="0"/>
              <a:t>Hence, Paid or Bad Debt are absorbing states. Since every account will eventually be paid or written off as a bad debt, New, 1 month, 2 months, and 3 months are transient states.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typical new account will be absorbed as either a collected debt or a bad debt.</a:t>
            </a:r>
          </a:p>
          <a:p>
            <a:pPr eaLnBrk="1" hangingPunct="1"/>
            <a:r>
              <a:rPr lang="en-US" altLang="en-US" smtClean="0"/>
              <a:t>What is the probability that a new account will eventually be collected?</a:t>
            </a:r>
          </a:p>
          <a:p>
            <a:pPr eaLnBrk="1" hangingPunct="1"/>
            <a:r>
              <a:rPr lang="en-US" altLang="en-US" smtClean="0"/>
              <a:t>To answer this questions we must write a transition matrix. We assume </a:t>
            </a:r>
            <a:r>
              <a:rPr lang="en-US" altLang="en-US" i="1" smtClean="0"/>
              <a:t>s</a:t>
            </a:r>
            <a:r>
              <a:rPr lang="en-US" altLang="en-US" smtClean="0"/>
              <a:t> – </a:t>
            </a:r>
            <a:r>
              <a:rPr lang="en-US" altLang="en-US" i="1" smtClean="0"/>
              <a:t>m</a:t>
            </a:r>
            <a:r>
              <a:rPr lang="en-US" altLang="en-US" smtClean="0"/>
              <a:t> transient states and </a:t>
            </a:r>
            <a:r>
              <a:rPr lang="en-US" altLang="en-US" i="1" smtClean="0"/>
              <a:t>m</a:t>
            </a:r>
            <a:r>
              <a:rPr lang="en-US" altLang="en-US" smtClean="0"/>
              <a:t> absorbing states. The transition matrix is written in the form of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827338" y="4648200"/>
            <a:ext cx="2963862" cy="1544638"/>
            <a:chOff x="1541" y="2928"/>
            <a:chExt cx="1867" cy="973"/>
          </a:xfrm>
        </p:grpSpPr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2912" y="2928"/>
              <a:ext cx="4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m</a:t>
              </a:r>
            </a:p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columns</a:t>
              </a:r>
            </a:p>
          </p:txBody>
        </p: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1541" y="2928"/>
              <a:ext cx="1771" cy="973"/>
              <a:chOff x="1541" y="2928"/>
              <a:chExt cx="1771" cy="973"/>
            </a:xfrm>
          </p:grpSpPr>
          <p:graphicFrame>
            <p:nvGraphicFramePr>
              <p:cNvPr id="35847" name="Object 7"/>
              <p:cNvGraphicFramePr>
                <a:graphicFrameLocks noChangeAspect="1"/>
              </p:cNvGraphicFramePr>
              <p:nvPr/>
            </p:nvGraphicFramePr>
            <p:xfrm>
              <a:off x="2592" y="3231"/>
              <a:ext cx="720" cy="6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5" name="Equation" r:id="rId4" imgW="545863" imgH="507780" progId="Equation.DSMT4">
                      <p:embed/>
                    </p:oleObj>
                  </mc:Choice>
                  <mc:Fallback>
                    <p:oleObj name="Equation" r:id="rId4" imgW="545863" imgH="50778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3231"/>
                            <a:ext cx="720" cy="6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48" name="Text Box 8"/>
              <p:cNvSpPr txBox="1">
                <a:spLocks noChangeArrowheads="1"/>
              </p:cNvSpPr>
              <p:nvPr/>
            </p:nvSpPr>
            <p:spPr bwMode="auto">
              <a:xfrm>
                <a:off x="1968" y="3312"/>
                <a:ext cx="576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i="1">
                    <a:latin typeface="Times New Roman" panose="02020603050405020304" pitchFamily="18" charset="0"/>
                  </a:rPr>
                  <a:t>s-m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 rows</a:t>
                </a:r>
              </a:p>
              <a:p>
                <a:pPr eaLnBrk="1" hangingPunct="1"/>
                <a:endParaRPr lang="en-US" altLang="en-US" sz="1400" i="1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1400" i="1">
                    <a:latin typeface="Times New Roman" panose="02020603050405020304" pitchFamily="18" charset="0"/>
                  </a:rPr>
                  <a:t>m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 rows</a:t>
                </a:r>
              </a:p>
            </p:txBody>
          </p:sp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496" y="2928"/>
                <a:ext cx="49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i="1">
                    <a:latin typeface="Times New Roman" panose="02020603050405020304" pitchFamily="18" charset="0"/>
                  </a:rPr>
                  <a:t>s-m</a:t>
                </a:r>
              </a:p>
              <a:p>
                <a:pPr algn="ctr" eaLnBrk="1" hangingPunct="1"/>
                <a:r>
                  <a:rPr lang="en-US" altLang="en-US" sz="1400">
                    <a:latin typeface="Times New Roman" panose="02020603050405020304" pitchFamily="18" charset="0"/>
                  </a:rPr>
                  <a:t>columns</a:t>
                </a:r>
              </a:p>
            </p:txBody>
          </p:sp>
          <p:sp>
            <p:nvSpPr>
              <p:cNvPr id="35850" name="Text Box 10"/>
              <p:cNvSpPr txBox="1">
                <a:spLocks noChangeArrowheads="1"/>
              </p:cNvSpPr>
              <p:nvPr/>
            </p:nvSpPr>
            <p:spPr bwMode="auto">
              <a:xfrm>
                <a:off x="1541" y="3408"/>
                <a:ext cx="3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>
                    <a:latin typeface="Times New Roman" panose="02020603050405020304" pitchFamily="18" charset="0"/>
                  </a:rPr>
                  <a:t>P 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transition matrix for this example is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Then </a:t>
            </a:r>
            <a:r>
              <a:rPr lang="en-US" altLang="en-US" i="1" smtClean="0"/>
              <a:t>s</a:t>
            </a:r>
            <a:r>
              <a:rPr lang="en-US" altLang="en-US" smtClean="0"/>
              <a:t> =6, </a:t>
            </a:r>
            <a:r>
              <a:rPr lang="en-US" altLang="en-US" i="1" smtClean="0"/>
              <a:t>m</a:t>
            </a:r>
            <a:r>
              <a:rPr lang="en-US" altLang="en-US" smtClean="0"/>
              <a:t> =2, and </a:t>
            </a:r>
            <a:r>
              <a:rPr lang="en-US" altLang="en-US" i="1" smtClean="0"/>
              <a:t>Q </a:t>
            </a:r>
            <a:r>
              <a:rPr lang="en-US" altLang="en-US" smtClean="0"/>
              <a:t> and </a:t>
            </a:r>
            <a:r>
              <a:rPr lang="en-US" altLang="en-US" i="1" smtClean="0"/>
              <a:t>R</a:t>
            </a:r>
            <a:r>
              <a:rPr lang="en-US" altLang="en-US" smtClean="0"/>
              <a:t> are as shown.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743200" y="4343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5943600" y="2590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1524000" y="2133600"/>
            <a:ext cx="6324600" cy="3060700"/>
            <a:chOff x="960" y="1344"/>
            <a:chExt cx="3984" cy="1928"/>
          </a:xfrm>
        </p:grpSpPr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960" y="1344"/>
              <a:ext cx="3984" cy="1928"/>
              <a:chOff x="1296" y="1776"/>
              <a:chExt cx="3984" cy="1928"/>
            </a:xfrm>
          </p:grpSpPr>
          <p:graphicFrame>
            <p:nvGraphicFramePr>
              <p:cNvPr id="36874" name="Object 8"/>
              <p:cNvGraphicFramePr>
                <a:graphicFrameLocks noChangeAspect="1"/>
              </p:cNvGraphicFramePr>
              <p:nvPr/>
            </p:nvGraphicFramePr>
            <p:xfrm>
              <a:off x="1920" y="2064"/>
              <a:ext cx="3312" cy="1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81" name="Equation" r:id="rId4" imgW="1485900" imgH="1371600" progId="Equation.3">
                      <p:embed/>
                    </p:oleObj>
                  </mc:Choice>
                  <mc:Fallback>
                    <p:oleObj name="Equation" r:id="rId4" imgW="1485900" imgH="13716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064"/>
                            <a:ext cx="3312" cy="16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75" name="Text Box 9"/>
              <p:cNvSpPr txBox="1">
                <a:spLocks noChangeArrowheads="1"/>
              </p:cNvSpPr>
              <p:nvPr/>
            </p:nvSpPr>
            <p:spPr bwMode="auto">
              <a:xfrm>
                <a:off x="1296" y="2030"/>
                <a:ext cx="720" cy="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en-US">
                    <a:latin typeface="Times New Roman" panose="02020603050405020304" pitchFamily="18" charset="0"/>
                  </a:rPr>
                  <a:t>New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en-US">
                    <a:latin typeface="Times New Roman" panose="02020603050405020304" pitchFamily="18" charset="0"/>
                  </a:rPr>
                  <a:t>1 month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en-US">
                    <a:latin typeface="Times New Roman" panose="02020603050405020304" pitchFamily="18" charset="0"/>
                  </a:rPr>
                  <a:t>2 months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en-US">
                    <a:latin typeface="Times New Roman" panose="02020603050405020304" pitchFamily="18" charset="0"/>
                  </a:rPr>
                  <a:t>3 months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en-US">
                    <a:latin typeface="Times New Roman" panose="02020603050405020304" pitchFamily="18" charset="0"/>
                  </a:rPr>
                  <a:t>Paid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en-US">
                    <a:latin typeface="Times New Roman" panose="02020603050405020304" pitchFamily="18" charset="0"/>
                  </a:rPr>
                  <a:t>Bad Debt</a:t>
                </a:r>
              </a:p>
            </p:txBody>
          </p:sp>
          <p:sp>
            <p:nvSpPr>
              <p:cNvPr id="36876" name="Text Box 10"/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3312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en-US">
                    <a:latin typeface="Times New Roman" panose="02020603050405020304" pitchFamily="18" charset="0"/>
                  </a:rPr>
                  <a:t>New   1 month   2 months   3 months   Paid   Bad Debt</a:t>
                </a:r>
              </a:p>
            </p:txBody>
          </p:sp>
        </p:grpSp>
        <p:sp>
          <p:nvSpPr>
            <p:cNvPr id="36872" name="Text Box 11"/>
            <p:cNvSpPr txBox="1">
              <a:spLocks noChangeArrowheads="1"/>
            </p:cNvSpPr>
            <p:nvPr/>
          </p:nvSpPr>
          <p:spPr bwMode="auto">
            <a:xfrm>
              <a:off x="2496" y="20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6873" name="Text Box 12"/>
            <p:cNvSpPr txBox="1">
              <a:spLocks noChangeArrowheads="1"/>
            </p:cNvSpPr>
            <p:nvPr/>
          </p:nvSpPr>
          <p:spPr bwMode="auto">
            <a:xfrm>
              <a:off x="4176" y="206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What is the probability that a new account will eventually be collected?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What is the probability that a one-month overdue account will eventually become a bad debt?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If the firm’s sales average $100,000 per month, how much money per year will go uncollected?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048000" y="4624388"/>
          <a:ext cx="3429000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4" imgW="1765300" imgH="914400" progId="Equation.3">
                  <p:embed/>
                </p:oleObj>
              </mc:Choice>
              <mc:Fallback>
                <p:oleObj name="Equation" r:id="rId4" imgW="17653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24388"/>
                        <a:ext cx="3429000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By using the Gauss-Jordan </a:t>
            </a:r>
            <a:r>
              <a:rPr lang="en-US" altLang="en-US" dirty="0" smtClean="0"/>
              <a:t>method, </a:t>
            </a:r>
            <a:r>
              <a:rPr lang="en-US" altLang="en-US" dirty="0" smtClean="0"/>
              <a:t>we find that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852613" y="2435225"/>
            <a:ext cx="5462587" cy="3203575"/>
            <a:chOff x="735" y="1562"/>
            <a:chExt cx="3441" cy="2018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2064" y="1872"/>
            <a:ext cx="2112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5" name="Equation" r:id="rId4" imgW="1219200" imgH="914400" progId="Equation.3">
                    <p:embed/>
                  </p:oleObj>
                </mc:Choice>
                <mc:Fallback>
                  <p:oleObj name="Equation" r:id="rId4" imgW="1219200" imgH="914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72"/>
                          <a:ext cx="2112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1718" y="1728"/>
              <a:ext cx="298" cy="1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70000"/>
                </a:lnSpc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4</a:t>
              </a:r>
            </a:p>
            <a:p>
              <a:pPr eaLnBrk="1" hangingPunct="1"/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102" y="1562"/>
              <a:ext cx="20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2400" i="1">
                  <a:latin typeface="Times New Roman" panose="02020603050405020304" pitchFamily="18" charset="0"/>
                </a:rPr>
                <a:t>	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  <a:r>
                <a:rPr lang="en-US" altLang="en-US" sz="2400" i="1">
                  <a:latin typeface="Times New Roman" panose="02020603050405020304" pitchFamily="18" charset="0"/>
                </a:rPr>
                <a:t>	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  <a:r>
                <a:rPr lang="en-US" altLang="en-US" sz="2400" i="1">
                  <a:latin typeface="Times New Roman" panose="02020603050405020304" pitchFamily="18" charset="0"/>
                </a:rPr>
                <a:t>	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735" y="2448"/>
              <a:ext cx="7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en-US" sz="2400" i="1">
                  <a:latin typeface="Times New Roman" panose="02020603050405020304" pitchFamily="18" charset="0"/>
                </a:rPr>
                <a:t>I</a:t>
              </a:r>
              <a:r>
                <a:rPr lang="en-US" altLang="en-US" sz="2400">
                  <a:latin typeface="Times New Roman" panose="02020603050405020304" pitchFamily="18" charset="0"/>
                </a:rPr>
                <a:t>-</a:t>
              </a:r>
              <a:r>
                <a:rPr lang="en-US" altLang="en-US" sz="2400" i="1">
                  <a:latin typeface="Times New Roman" panose="02020603050405020304" pitchFamily="18" charset="0"/>
                </a:rPr>
                <a:t>Q</a:t>
              </a:r>
              <a:r>
                <a:rPr lang="en-US" altLang="en-US" sz="2400">
                  <a:latin typeface="Times New Roman" panose="02020603050405020304" pitchFamily="18" charset="0"/>
                </a:rPr>
                <a:t>)</a:t>
              </a:r>
              <a:r>
                <a:rPr lang="en-US" altLang="en-US" sz="2400" baseline="30000">
                  <a:latin typeface="Times New Roman" panose="02020603050405020304" pitchFamily="18" charset="0"/>
                </a:rPr>
                <a:t>-1 </a:t>
              </a:r>
              <a:r>
                <a:rPr lang="en-US" altLang="en-US" sz="2400" i="1">
                  <a:latin typeface="Times New Roman" panose="02020603050405020304" pitchFamily="18" charset="0"/>
                </a:rPr>
                <a:t>=</a:t>
              </a:r>
              <a:endParaRPr lang="en-US" altLang="en-US" sz="2400" i="1" baseline="30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answer questions 1-3, we need to compute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2386013" y="2282825"/>
            <a:ext cx="4471987" cy="3203575"/>
            <a:chOff x="1167" y="1534"/>
            <a:chExt cx="2817" cy="2018"/>
          </a:xfrm>
        </p:grpSpPr>
        <p:graphicFrame>
          <p:nvGraphicFramePr>
            <p:cNvPr id="39941" name="Object 5"/>
            <p:cNvGraphicFramePr>
              <a:graphicFrameLocks noChangeAspect="1"/>
            </p:cNvGraphicFramePr>
            <p:nvPr/>
          </p:nvGraphicFramePr>
          <p:xfrm>
            <a:off x="2448" y="1776"/>
            <a:ext cx="1452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9" name="Equation" r:id="rId4" imgW="838200" imgH="914400" progId="Equation.3">
                    <p:embed/>
                  </p:oleObj>
                </mc:Choice>
                <mc:Fallback>
                  <p:oleObj name="Equation" r:id="rId4" imgW="838200" imgH="914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776"/>
                          <a:ext cx="1452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2150" y="1700"/>
              <a:ext cx="298" cy="1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70000"/>
                </a:lnSpc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4</a:t>
              </a:r>
            </a:p>
            <a:p>
              <a:pPr eaLnBrk="1" hangingPunct="1"/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2534" y="1534"/>
              <a:ext cx="1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Times New Roman" panose="02020603050405020304" pitchFamily="18" charset="0"/>
                </a:rPr>
                <a:t>    a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2400" i="1">
                  <a:latin typeface="Times New Roman" panose="02020603050405020304" pitchFamily="18" charset="0"/>
                </a:rPr>
                <a:t>	     a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1167" y="2420"/>
              <a:ext cx="8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(</a:t>
              </a:r>
              <a:r>
                <a:rPr lang="en-US" altLang="en-US" sz="2400" i="1">
                  <a:latin typeface="Times New Roman" panose="02020603050405020304" pitchFamily="18" charset="0"/>
                </a:rPr>
                <a:t>I</a:t>
              </a:r>
              <a:r>
                <a:rPr lang="en-US" altLang="en-US" sz="2400">
                  <a:latin typeface="Times New Roman" panose="02020603050405020304" pitchFamily="18" charset="0"/>
                </a:rPr>
                <a:t>-</a:t>
              </a:r>
              <a:r>
                <a:rPr lang="en-US" altLang="en-US" sz="2400" i="1">
                  <a:latin typeface="Times New Roman" panose="02020603050405020304" pitchFamily="18" charset="0"/>
                </a:rPr>
                <a:t>Q</a:t>
              </a:r>
              <a:r>
                <a:rPr lang="en-US" altLang="en-US" sz="2400">
                  <a:latin typeface="Times New Roman" panose="02020603050405020304" pitchFamily="18" charset="0"/>
                </a:rPr>
                <a:t>)</a:t>
              </a:r>
              <a:r>
                <a:rPr lang="en-US" altLang="en-US" sz="2400" baseline="30000">
                  <a:latin typeface="Times New Roman" panose="02020603050405020304" pitchFamily="18" charset="0"/>
                </a:rPr>
                <a:t>-1 </a:t>
              </a:r>
              <a:r>
                <a:rPr lang="en-US" altLang="en-US" sz="2400" i="1">
                  <a:latin typeface="Times New Roman" panose="02020603050405020304" pitchFamily="18" charset="0"/>
                </a:rPr>
                <a:t>R=</a:t>
              </a:r>
              <a:endParaRPr lang="en-US" altLang="en-US" sz="2400" i="1" baseline="30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then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i="1" dirty="0" smtClean="0"/>
              <a:t>t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= New,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= Paid. Thus, the probability that a new account is eventually collected is element 11 of (</a:t>
            </a:r>
            <a:r>
              <a:rPr lang="en-US" altLang="en-US" i="1" dirty="0" smtClean="0"/>
              <a:t>I –Q)</a:t>
            </a:r>
            <a:r>
              <a:rPr lang="en-US" altLang="en-US" i="1" baseline="30000" dirty="0" smtClean="0"/>
              <a:t>-1</a:t>
            </a:r>
            <a:r>
              <a:rPr lang="en-US" altLang="en-US" i="1" dirty="0" smtClean="0"/>
              <a:t>R </a:t>
            </a:r>
            <a:r>
              <a:rPr lang="en-US" altLang="en-US" dirty="0" smtClean="0"/>
              <a:t>=.964.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i="1" dirty="0" smtClean="0"/>
              <a:t>t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= 1 month,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= Bad Debt. Thus, the probability that a one-month overdue account turns into a bad debt is element 22 of (</a:t>
            </a:r>
            <a:r>
              <a:rPr lang="en-US" altLang="en-US" i="1" dirty="0" smtClean="0"/>
              <a:t>I –Q)</a:t>
            </a:r>
            <a:r>
              <a:rPr lang="en-US" altLang="en-US" i="1" baseline="30000" dirty="0" smtClean="0"/>
              <a:t>-1</a:t>
            </a:r>
            <a:r>
              <a:rPr lang="en-US" altLang="en-US" i="1" dirty="0" smtClean="0"/>
              <a:t>R </a:t>
            </a:r>
            <a:r>
              <a:rPr lang="en-US" altLang="en-US" dirty="0" smtClean="0"/>
              <a:t>= .06.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dirty="0" smtClean="0"/>
              <a:t>From answer 1, only 3.6% of all debts are uncollected. Since yearly accounts payable are $1,200,000 on the average, (</a:t>
            </a:r>
            <a:r>
              <a:rPr lang="en-US" altLang="en-US" dirty="0" smtClean="0"/>
              <a:t>0.036</a:t>
            </a:r>
            <a:r>
              <a:rPr lang="en-US" altLang="en-US" dirty="0" smtClean="0"/>
              <a:t>)(1,200,000) = $43,200 per year will be uncollected.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 Markov Chain?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special type of discrete-time is called a Markov Chain.</a:t>
            </a:r>
          </a:p>
          <a:p>
            <a:pPr eaLnBrk="1" hangingPunct="1"/>
            <a:r>
              <a:rPr lang="en-US" altLang="en-US" b="1" smtClean="0"/>
              <a:t>Definition:</a:t>
            </a:r>
            <a:r>
              <a:rPr lang="en-US" altLang="en-US" smtClean="0"/>
              <a:t> A discrete-time stochastic process is a </a:t>
            </a:r>
            <a:r>
              <a:rPr lang="en-US" altLang="en-US" b="1" smtClean="0"/>
              <a:t>Markov chain</a:t>
            </a:r>
            <a:r>
              <a:rPr lang="en-US" altLang="en-US" smtClean="0"/>
              <a:t> if, for </a:t>
            </a:r>
            <a:r>
              <a:rPr lang="en-US" altLang="en-US" i="1" smtClean="0"/>
              <a:t>t</a:t>
            </a:r>
            <a:r>
              <a:rPr lang="en-US" altLang="en-US" smtClean="0"/>
              <a:t> = 0,1,2… and all states</a:t>
            </a:r>
            <a:br>
              <a:rPr lang="en-US" altLang="en-US" smtClean="0"/>
            </a:b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t+1</a:t>
            </a:r>
            <a:r>
              <a:rPr lang="en-US" altLang="en-US" smtClean="0"/>
              <a:t> = </a:t>
            </a:r>
            <a:r>
              <a:rPr lang="en-US" altLang="en-US" i="1" smtClean="0"/>
              <a:t>i</a:t>
            </a:r>
            <a:r>
              <a:rPr lang="en-US" altLang="en-US" i="1" baseline="-25000" smtClean="0"/>
              <a:t>t+1</a:t>
            </a:r>
            <a:r>
              <a:rPr lang="en-US" altLang="en-US" i="1" smtClean="0"/>
              <a:t>|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</a:t>
            </a:r>
            <a:r>
              <a:rPr lang="en-US" altLang="en-US" i="1" smtClean="0"/>
              <a:t> = i</a:t>
            </a:r>
            <a:r>
              <a:rPr lang="en-US" altLang="en-US" i="1" baseline="-25000" smtClean="0"/>
              <a:t>t</a:t>
            </a:r>
            <a:r>
              <a:rPr lang="en-US" altLang="en-US" i="1" smtClean="0"/>
              <a:t>, 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t-1</a:t>
            </a:r>
            <a:r>
              <a:rPr lang="en-US" altLang="en-US" smtClean="0"/>
              <a:t>=</a:t>
            </a:r>
            <a:r>
              <a:rPr lang="en-US" altLang="en-US" i="1" smtClean="0"/>
              <a:t>i</a:t>
            </a:r>
            <a:r>
              <a:rPr lang="en-US" altLang="en-US" i="1" baseline="-25000" smtClean="0"/>
              <a:t>t-1</a:t>
            </a:r>
            <a:r>
              <a:rPr lang="en-US" altLang="en-US" smtClean="0"/>
              <a:t>,…,</a:t>
            </a:r>
            <a:r>
              <a:rPr lang="en-US" altLang="en-US" b="1" smtClean="0"/>
              <a:t>X</a:t>
            </a:r>
            <a:r>
              <a:rPr lang="en-US" altLang="en-US" baseline="-25000" smtClean="0"/>
              <a:t>1</a:t>
            </a:r>
            <a:r>
              <a:rPr lang="en-US" altLang="en-US" smtClean="0"/>
              <a:t>=</a:t>
            </a:r>
            <a:r>
              <a:rPr lang="en-US" altLang="en-US" i="1" smtClean="0"/>
              <a:t>i</a:t>
            </a:r>
            <a:r>
              <a:rPr lang="en-US" altLang="en-US" baseline="-25000" smtClean="0"/>
              <a:t>1</a:t>
            </a:r>
            <a:r>
              <a:rPr lang="en-US" altLang="en-US" i="1" smtClean="0"/>
              <a:t>, </a:t>
            </a:r>
            <a:r>
              <a:rPr lang="en-US" altLang="en-US" b="1" smtClean="0"/>
              <a:t>X</a:t>
            </a:r>
            <a:r>
              <a:rPr lang="en-US" altLang="en-US" baseline="-25000" smtClean="0"/>
              <a:t>0</a:t>
            </a:r>
            <a:r>
              <a:rPr lang="en-US" altLang="en-US" smtClean="0"/>
              <a:t>=</a:t>
            </a:r>
            <a:r>
              <a:rPr lang="en-US" altLang="en-US" i="1" smtClean="0"/>
              <a:t>i</a:t>
            </a:r>
            <a:r>
              <a:rPr lang="en-US" altLang="en-US" baseline="-25000" smtClean="0"/>
              <a:t>0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	     =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t+1</a:t>
            </a:r>
            <a:r>
              <a:rPr lang="en-US" altLang="en-US" smtClean="0"/>
              <a:t>=</a:t>
            </a:r>
            <a:r>
              <a:rPr lang="en-US" altLang="en-US" i="1" smtClean="0"/>
              <a:t>i</a:t>
            </a:r>
            <a:r>
              <a:rPr lang="en-US" altLang="en-US" i="1" baseline="-25000" smtClean="0"/>
              <a:t>t+1</a:t>
            </a:r>
            <a:r>
              <a:rPr lang="en-US" altLang="en-US" i="1" smtClean="0"/>
              <a:t>|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= </a:t>
            </a:r>
            <a:r>
              <a:rPr lang="en-US" altLang="en-US" i="1" smtClean="0"/>
              <a:t>i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Essentially this says that the probability distribution of the state at time </a:t>
            </a:r>
            <a:r>
              <a:rPr lang="en-US" altLang="en-US" i="1" smtClean="0"/>
              <a:t>t</a:t>
            </a:r>
            <a:r>
              <a:rPr lang="en-US" altLang="en-US" smtClean="0"/>
              <a:t>+1 depends on the state at time </a:t>
            </a:r>
            <a:r>
              <a:rPr lang="en-US" altLang="en-US" i="1" smtClean="0"/>
              <a:t>t</a:t>
            </a:r>
            <a:r>
              <a:rPr lang="en-US" altLang="en-US" smtClean="0"/>
              <a:t>(</a:t>
            </a:r>
            <a:r>
              <a:rPr lang="en-US" altLang="en-US" i="1" smtClean="0"/>
              <a:t>i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) and does not depend on the states the chain passed through on the way to </a:t>
            </a:r>
            <a:r>
              <a:rPr lang="en-US" altLang="en-US" i="1" smtClean="0"/>
              <a:t>i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at time </a:t>
            </a:r>
            <a:r>
              <a:rPr lang="en-US" altLang="en-US" i="1" smtClean="0"/>
              <a:t>t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our study of Markov chains, we make further assumption that for all states </a:t>
            </a:r>
            <a:r>
              <a:rPr lang="en-US" altLang="en-US" i="1" smtClean="0"/>
              <a:t>i</a:t>
            </a:r>
            <a:r>
              <a:rPr lang="en-US" altLang="en-US" smtClean="0"/>
              <a:t> and </a:t>
            </a:r>
            <a:r>
              <a:rPr lang="en-US" altLang="en-US" i="1" smtClean="0"/>
              <a:t>j</a:t>
            </a:r>
            <a:r>
              <a:rPr lang="en-US" altLang="en-US" smtClean="0"/>
              <a:t> and all </a:t>
            </a:r>
            <a:r>
              <a:rPr lang="en-US" altLang="en-US" i="1" smtClean="0"/>
              <a:t>t</a:t>
            </a:r>
            <a:r>
              <a:rPr lang="en-US" altLang="en-US" smtClean="0"/>
              <a:t>,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t+1</a:t>
            </a:r>
            <a:r>
              <a:rPr lang="en-US" altLang="en-US" i="1" smtClean="0"/>
              <a:t> = </a:t>
            </a:r>
            <a:r>
              <a:rPr lang="en-US" altLang="en-US" smtClean="0"/>
              <a:t>j</a:t>
            </a:r>
            <a:r>
              <a:rPr lang="en-US" altLang="en-US" i="1" smtClean="0"/>
              <a:t>|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= </a:t>
            </a:r>
            <a:r>
              <a:rPr lang="en-US" altLang="en-US" i="1" smtClean="0"/>
              <a:t>i</a:t>
            </a:r>
            <a:r>
              <a:rPr lang="en-US" altLang="en-US" smtClean="0"/>
              <a:t>) is independent of </a:t>
            </a:r>
            <a:r>
              <a:rPr lang="en-US" altLang="en-US" i="1" smtClean="0"/>
              <a:t>t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This assumption allows us to write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t+1</a:t>
            </a:r>
            <a:r>
              <a:rPr lang="en-US" altLang="en-US" i="1" smtClean="0"/>
              <a:t> = </a:t>
            </a:r>
            <a:r>
              <a:rPr lang="en-US" altLang="en-US" smtClean="0"/>
              <a:t>j</a:t>
            </a:r>
            <a:r>
              <a:rPr lang="en-US" altLang="en-US" i="1" smtClean="0"/>
              <a:t>|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t</a:t>
            </a:r>
            <a:r>
              <a:rPr lang="en-US" altLang="en-US" smtClean="0"/>
              <a:t> = </a:t>
            </a:r>
            <a:r>
              <a:rPr lang="en-US" altLang="en-US" i="1" smtClean="0"/>
              <a:t>i</a:t>
            </a:r>
            <a:r>
              <a:rPr lang="en-US" altLang="en-US" smtClean="0"/>
              <a:t>) =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ij </a:t>
            </a:r>
            <a:r>
              <a:rPr lang="en-US" altLang="en-US" smtClean="0"/>
              <a:t>where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ij</a:t>
            </a:r>
            <a:r>
              <a:rPr lang="en-US" altLang="en-US" i="1" smtClean="0"/>
              <a:t> </a:t>
            </a:r>
            <a:r>
              <a:rPr lang="en-US" altLang="en-US" smtClean="0"/>
              <a:t>is the probability that given the system is in state </a:t>
            </a:r>
            <a:r>
              <a:rPr lang="en-US" altLang="en-US" i="1" smtClean="0"/>
              <a:t>i</a:t>
            </a:r>
            <a:r>
              <a:rPr lang="en-US" altLang="en-US" smtClean="0"/>
              <a:t> at time </a:t>
            </a:r>
            <a:r>
              <a:rPr lang="en-US" altLang="en-US" i="1" smtClean="0"/>
              <a:t>t</a:t>
            </a:r>
            <a:r>
              <a:rPr lang="en-US" altLang="en-US" smtClean="0"/>
              <a:t>, it will be in a state </a:t>
            </a:r>
            <a:r>
              <a:rPr lang="en-US" altLang="en-US" i="1" smtClean="0"/>
              <a:t>j</a:t>
            </a:r>
            <a:r>
              <a:rPr lang="en-US" altLang="en-US" smtClean="0"/>
              <a:t> at time </a:t>
            </a:r>
            <a:r>
              <a:rPr lang="en-US" altLang="en-US" i="1" smtClean="0"/>
              <a:t>t</a:t>
            </a:r>
            <a:r>
              <a:rPr lang="en-US" altLang="en-US" smtClean="0"/>
              <a:t>+1.</a:t>
            </a:r>
          </a:p>
          <a:p>
            <a:pPr eaLnBrk="1" hangingPunct="1"/>
            <a:r>
              <a:rPr lang="en-US" altLang="en-US" smtClean="0"/>
              <a:t>If the system moves from state </a:t>
            </a:r>
            <a:r>
              <a:rPr lang="en-US" altLang="en-US" i="1" smtClean="0"/>
              <a:t>i </a:t>
            </a:r>
            <a:r>
              <a:rPr lang="en-US" altLang="en-US" smtClean="0"/>
              <a:t>during one period to state </a:t>
            </a:r>
            <a:r>
              <a:rPr lang="en-US" altLang="en-US" i="1" smtClean="0"/>
              <a:t>j</a:t>
            </a:r>
            <a:r>
              <a:rPr lang="en-US" altLang="en-US" smtClean="0"/>
              <a:t> during the next period, we that a </a:t>
            </a:r>
            <a:r>
              <a:rPr lang="en-US" altLang="en-US" b="1" smtClean="0"/>
              <a:t>transition</a:t>
            </a:r>
            <a:r>
              <a:rPr lang="en-US" altLang="en-US" smtClean="0"/>
              <a:t> from </a:t>
            </a:r>
            <a:r>
              <a:rPr lang="en-US" altLang="en-US" i="1" smtClean="0"/>
              <a:t>i </a:t>
            </a:r>
            <a:r>
              <a:rPr lang="en-US" altLang="en-US" smtClean="0"/>
              <a:t>to </a:t>
            </a:r>
            <a:r>
              <a:rPr lang="en-US" altLang="en-US" i="1" smtClean="0"/>
              <a:t>j</a:t>
            </a:r>
            <a:r>
              <a:rPr lang="en-US" altLang="en-US" smtClean="0"/>
              <a:t> has occurred.</a:t>
            </a:r>
            <a:endParaRPr lang="en-US" altLang="en-US" i="1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’s are often referred to as the </a:t>
            </a:r>
            <a:r>
              <a:rPr lang="en-US" altLang="en-US" b="1" smtClean="0"/>
              <a:t>transition probabilities </a:t>
            </a:r>
            <a:r>
              <a:rPr lang="en-US" altLang="en-US" smtClean="0"/>
              <a:t>for the Markov chain.</a:t>
            </a:r>
          </a:p>
          <a:p>
            <a:pPr eaLnBrk="1" hangingPunct="1"/>
            <a:r>
              <a:rPr lang="en-US" altLang="en-US" smtClean="0"/>
              <a:t>This equation implies that the probability law relating the next period’s state to the current state does not change over time.</a:t>
            </a:r>
          </a:p>
          <a:p>
            <a:pPr eaLnBrk="1" hangingPunct="1"/>
            <a:r>
              <a:rPr lang="en-US" altLang="en-US" smtClean="0"/>
              <a:t>It is often called the </a:t>
            </a:r>
            <a:r>
              <a:rPr lang="en-US" altLang="en-US" b="1" smtClean="0"/>
              <a:t>Stationary Assumption</a:t>
            </a:r>
            <a:r>
              <a:rPr lang="en-US" altLang="en-US" smtClean="0"/>
              <a:t> and any Markov chain that satisfies it is called a </a:t>
            </a:r>
            <a:r>
              <a:rPr lang="en-US" altLang="en-US" b="1" smtClean="0"/>
              <a:t>stationary Markov chain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We also must define </a:t>
            </a:r>
            <a:r>
              <a:rPr lang="en-US" altLang="en-US" i="1" smtClean="0"/>
              <a:t>q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to be the probability that the chain is in state </a:t>
            </a:r>
            <a:r>
              <a:rPr lang="en-US" altLang="en-US" i="1" smtClean="0"/>
              <a:t>i</a:t>
            </a:r>
            <a:r>
              <a:rPr lang="en-US" altLang="en-US" smtClean="0"/>
              <a:t> at the time 0; in other words,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b="1" smtClean="0"/>
              <a:t>X</a:t>
            </a:r>
            <a:r>
              <a:rPr lang="en-US" altLang="en-US" baseline="-25000" smtClean="0"/>
              <a:t>0</a:t>
            </a:r>
            <a:r>
              <a:rPr lang="en-US" altLang="en-US" smtClean="0"/>
              <a:t>=</a:t>
            </a:r>
            <a:r>
              <a:rPr lang="en-US" altLang="en-US" i="1" smtClean="0"/>
              <a:t>i</a:t>
            </a:r>
            <a:r>
              <a:rPr lang="en-US" altLang="en-US" smtClean="0"/>
              <a:t>) = </a:t>
            </a:r>
            <a:r>
              <a:rPr lang="en-US" altLang="en-US" i="1" smtClean="0"/>
              <a:t>q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24000"/>
            <a:ext cx="8001000" cy="28321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call the vector </a:t>
            </a:r>
            <a:r>
              <a:rPr lang="en-US" altLang="en-US" b="1" smtClean="0"/>
              <a:t>q</a:t>
            </a:r>
            <a:r>
              <a:rPr lang="en-US" altLang="en-US" smtClean="0"/>
              <a:t>= [</a:t>
            </a:r>
            <a:r>
              <a:rPr lang="en-US" altLang="en-US" i="1" smtClean="0"/>
              <a:t>q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, q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,…q</a:t>
            </a:r>
            <a:r>
              <a:rPr lang="en-US" altLang="en-US" i="1" baseline="-25000" smtClean="0"/>
              <a:t>s</a:t>
            </a:r>
            <a:r>
              <a:rPr lang="en-US" altLang="en-US" smtClean="0"/>
              <a:t>] the </a:t>
            </a:r>
            <a:r>
              <a:rPr lang="en-US" altLang="en-US" b="1" smtClean="0"/>
              <a:t>initial probability distribution </a:t>
            </a:r>
            <a:r>
              <a:rPr lang="en-US" altLang="en-US" smtClean="0"/>
              <a:t>for the Markov chain.</a:t>
            </a:r>
          </a:p>
          <a:p>
            <a:pPr eaLnBrk="1" hangingPunct="1"/>
            <a:r>
              <a:rPr lang="en-US" altLang="en-US" smtClean="0"/>
              <a:t>In most applications, the transition probabilities are displayed as an </a:t>
            </a:r>
            <a:r>
              <a:rPr lang="en-US" altLang="en-US" i="1" smtClean="0"/>
              <a:t>s</a:t>
            </a:r>
            <a:r>
              <a:rPr lang="en-US" altLang="en-US" smtClean="0"/>
              <a:t> x </a:t>
            </a:r>
            <a:r>
              <a:rPr lang="en-US" altLang="en-US" i="1" smtClean="0"/>
              <a:t>s</a:t>
            </a:r>
            <a:r>
              <a:rPr lang="en-US" altLang="en-US" smtClean="0"/>
              <a:t> </a:t>
            </a:r>
            <a:r>
              <a:rPr lang="en-US" altLang="en-US" b="1" smtClean="0"/>
              <a:t>transition probability matrix</a:t>
            </a:r>
            <a:r>
              <a:rPr lang="en-US" altLang="en-US" smtClean="0"/>
              <a:t> </a:t>
            </a:r>
            <a:r>
              <a:rPr lang="en-US" altLang="en-US" i="1" smtClean="0"/>
              <a:t>P</a:t>
            </a:r>
            <a:r>
              <a:rPr lang="en-US" altLang="en-US" smtClean="0"/>
              <a:t>. The transition probability matrix </a:t>
            </a:r>
            <a:r>
              <a:rPr lang="en-US" altLang="en-US" i="1" smtClean="0"/>
              <a:t>P</a:t>
            </a:r>
            <a:r>
              <a:rPr lang="en-US" altLang="en-US" smtClean="0"/>
              <a:t> may be written as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895600" y="4191000"/>
          <a:ext cx="30480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1549400" imgH="939800" progId="Equation.3">
                  <p:embed/>
                </p:oleObj>
              </mc:Choice>
              <mc:Fallback>
                <p:oleObj name="Equation" r:id="rId4" imgW="15494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304800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each </a:t>
            </a:r>
            <a:r>
              <a:rPr lang="en-US" altLang="en-US" i="1" smtClean="0"/>
              <a:t>i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We also know that each entry in the </a:t>
            </a:r>
            <a:r>
              <a:rPr lang="en-US" altLang="en-US" i="1" smtClean="0"/>
              <a:t>P</a:t>
            </a:r>
            <a:r>
              <a:rPr lang="en-US" altLang="en-US" smtClean="0"/>
              <a:t> matrix must be nonnegative.</a:t>
            </a:r>
          </a:p>
          <a:p>
            <a:pPr eaLnBrk="1" hangingPunct="1"/>
            <a:r>
              <a:rPr lang="en-US" altLang="en-US" smtClean="0"/>
              <a:t>Hence, all entries in the transition probability matrix are nonnegative, and the entries in each row must sum to 1.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657600" y="1905000"/>
          <a:ext cx="1047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4" imgW="571500" imgH="457200" progId="Equation.3">
                  <p:embed/>
                </p:oleObj>
              </mc:Choice>
              <mc:Fallback>
                <p:oleObj name="Equation" r:id="rId4" imgW="571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05000"/>
                        <a:ext cx="10477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i="1" smtClean="0"/>
              <a:t>n</a:t>
            </a:r>
            <a:r>
              <a:rPr lang="en-US" altLang="en-US" sz="3200" smtClean="0"/>
              <a:t>-Step Transition Probabilities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question of interest when studying a Markov chain is: If a Markov chain is in a state </a:t>
            </a:r>
            <a:r>
              <a:rPr lang="en-US" altLang="en-US" i="1" smtClean="0"/>
              <a:t>i </a:t>
            </a:r>
            <a:r>
              <a:rPr lang="en-US" altLang="en-US" smtClean="0"/>
              <a:t>at time </a:t>
            </a:r>
            <a:r>
              <a:rPr lang="en-US" altLang="en-US" i="1" smtClean="0"/>
              <a:t>m</a:t>
            </a:r>
            <a:r>
              <a:rPr lang="en-US" altLang="en-US" smtClean="0"/>
              <a:t>, what is the probability that </a:t>
            </a:r>
            <a:r>
              <a:rPr lang="en-US" altLang="en-US" i="1" smtClean="0"/>
              <a:t>n</a:t>
            </a:r>
            <a:r>
              <a:rPr lang="en-US" altLang="en-US" smtClean="0"/>
              <a:t> periods later than the Markov chain will be in state </a:t>
            </a:r>
            <a:r>
              <a:rPr lang="en-US" altLang="en-US" i="1" smtClean="0"/>
              <a:t>j</a:t>
            </a:r>
            <a:r>
              <a:rPr lang="en-US" altLang="en-US" smtClean="0"/>
              <a:t>?</a:t>
            </a:r>
          </a:p>
          <a:p>
            <a:pPr eaLnBrk="1" hangingPunct="1"/>
            <a:r>
              <a:rPr lang="en-US" altLang="en-US" smtClean="0"/>
              <a:t>This probability will be independent of </a:t>
            </a:r>
            <a:r>
              <a:rPr lang="en-US" altLang="en-US" i="1" smtClean="0"/>
              <a:t>m</a:t>
            </a:r>
            <a:r>
              <a:rPr lang="en-US" altLang="en-US" smtClean="0"/>
              <a:t>, so we may write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m+n</a:t>
            </a:r>
            <a:r>
              <a:rPr lang="en-US" altLang="en-US" smtClean="0"/>
              <a:t> =</a:t>
            </a:r>
            <a:r>
              <a:rPr lang="en-US" altLang="en-US" i="1" smtClean="0"/>
              <a:t>j</a:t>
            </a:r>
            <a:r>
              <a:rPr lang="en-US" altLang="en-US" smtClean="0"/>
              <a:t>|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m</a:t>
            </a:r>
            <a:r>
              <a:rPr lang="en-US" altLang="en-US" smtClean="0"/>
              <a:t> = </a:t>
            </a:r>
            <a:r>
              <a:rPr lang="en-US" altLang="en-US" i="1" smtClean="0"/>
              <a:t>i</a:t>
            </a:r>
            <a:r>
              <a:rPr lang="en-US" altLang="en-US" smtClean="0"/>
              <a:t>) =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> =</a:t>
            </a:r>
            <a:r>
              <a:rPr lang="en-US" altLang="en-US" i="1" smtClean="0"/>
              <a:t>j</a:t>
            </a:r>
            <a:r>
              <a:rPr lang="en-US" altLang="en-US" smtClean="0"/>
              <a:t>|</a:t>
            </a:r>
            <a:r>
              <a:rPr lang="en-US" altLang="en-US" b="1" smtClean="0"/>
              <a:t>X</a:t>
            </a:r>
            <a:r>
              <a:rPr lang="en-US" altLang="en-US" i="1" baseline="-25000" smtClean="0"/>
              <a:t>0</a:t>
            </a:r>
            <a:r>
              <a:rPr lang="en-US" altLang="en-US" smtClean="0"/>
              <a:t> = </a:t>
            </a:r>
            <a:r>
              <a:rPr lang="en-US" altLang="en-US" i="1" smtClean="0"/>
              <a:t>i</a:t>
            </a:r>
            <a:r>
              <a:rPr lang="en-US" altLang="en-US" smtClean="0"/>
              <a:t>) =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where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is called the </a:t>
            </a:r>
            <a:r>
              <a:rPr lang="en-US" altLang="en-US" b="1" i="1" smtClean="0"/>
              <a:t>n</a:t>
            </a:r>
            <a:r>
              <a:rPr lang="en-US" altLang="en-US" b="1" smtClean="0"/>
              <a:t>-step probability</a:t>
            </a:r>
            <a:r>
              <a:rPr lang="en-US" altLang="en-US" smtClean="0"/>
              <a:t> of a transition from state </a:t>
            </a:r>
            <a:r>
              <a:rPr lang="en-US" altLang="en-US" i="1" smtClean="0"/>
              <a:t>i</a:t>
            </a:r>
            <a:r>
              <a:rPr lang="en-US" altLang="en-US" smtClean="0"/>
              <a:t> to state </a:t>
            </a:r>
            <a:r>
              <a:rPr lang="en-US" altLang="en-US" i="1" smtClean="0"/>
              <a:t>j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For </a:t>
            </a:r>
            <a:r>
              <a:rPr lang="en-US" altLang="en-US" i="1" smtClean="0"/>
              <a:t>n </a:t>
            </a:r>
            <a:r>
              <a:rPr lang="en-US" altLang="en-US" smtClean="0"/>
              <a:t>&gt; 1,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 = </a:t>
            </a:r>
            <a:r>
              <a:rPr lang="en-US" altLang="en-US" i="1" smtClean="0"/>
              <a:t>ij</a:t>
            </a:r>
            <a:r>
              <a:rPr lang="en-US" altLang="en-US" baseline="30000" smtClean="0"/>
              <a:t>th</a:t>
            </a:r>
            <a:r>
              <a:rPr lang="en-US" altLang="en-US" smtClean="0"/>
              <a:t> element of </a:t>
            </a:r>
            <a:r>
              <a:rPr lang="en-US" altLang="en-US" i="1" smtClean="0"/>
              <a:t>P</a:t>
            </a:r>
            <a:r>
              <a:rPr lang="en-US" altLang="en-US" i="1" baseline="30000" smtClean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275</TotalTime>
  <Words>2316</Words>
  <Application>Microsoft Office PowerPoint</Application>
  <PresentationFormat>On-screen Show (4:3)</PresentationFormat>
  <Paragraphs>243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Times New Roman</vt:lpstr>
      <vt:lpstr>Verdana</vt:lpstr>
      <vt:lpstr>Wingdings</vt:lpstr>
      <vt:lpstr>Profile</vt:lpstr>
      <vt:lpstr>Equation</vt:lpstr>
      <vt:lpstr>Markov Chains:  Description</vt:lpstr>
      <vt:lpstr>What is a Stochastic Process?</vt:lpstr>
      <vt:lpstr> </vt:lpstr>
      <vt:lpstr>What is a Markov Chain?</vt:lpstr>
      <vt:lpstr> </vt:lpstr>
      <vt:lpstr> </vt:lpstr>
      <vt:lpstr> </vt:lpstr>
      <vt:lpstr> </vt:lpstr>
      <vt:lpstr>n-Step Transition Probabilities</vt:lpstr>
      <vt:lpstr>The Cola Example</vt:lpstr>
      <vt:lpstr>The Cola Example</vt:lpstr>
      <vt:lpstr>The Cola Example</vt:lpstr>
      <vt:lpstr>The Cola Example</vt:lpstr>
      <vt:lpstr> </vt:lpstr>
      <vt:lpstr> </vt:lpstr>
      <vt:lpstr>Questions so far?</vt:lpstr>
      <vt:lpstr>Classification of States in a Markov Chain</vt:lpstr>
      <vt:lpstr> </vt:lpstr>
      <vt:lpstr> </vt:lpstr>
      <vt:lpstr>Steady-State Probabilities and Mean First Passage Times</vt:lpstr>
      <vt:lpstr> </vt:lpstr>
      <vt:lpstr>Transient Analysis &amp; Intuitive Interpretation</vt:lpstr>
      <vt:lpstr>Use of Steady-State Probabilities in Decision Making</vt:lpstr>
      <vt:lpstr>  </vt:lpstr>
      <vt:lpstr>  </vt:lpstr>
      <vt:lpstr>Mean First Passage Times</vt:lpstr>
      <vt:lpstr>  </vt:lpstr>
      <vt:lpstr>Absorbing Chains</vt:lpstr>
      <vt:lpstr>Accounts Receivable Example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Chains:  Description</dc:title>
  <cp:lastModifiedBy>Wilck, Joseph</cp:lastModifiedBy>
  <cp:revision>2</cp:revision>
  <dcterms:created xsi:type="dcterms:W3CDTF">2004-05-29T12:46:12Z</dcterms:created>
  <dcterms:modified xsi:type="dcterms:W3CDTF">2018-10-01T17:21:10Z</dcterms:modified>
</cp:coreProperties>
</file>