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5"/>
    <p:sldMasterId id="2147483872" r:id="rId6"/>
  </p:sldMasterIdLst>
  <p:notesMasterIdLst>
    <p:notesMasterId r:id="rId23"/>
  </p:notesMasterIdLst>
  <p:handoutMasterIdLst>
    <p:handoutMasterId r:id="rId24"/>
  </p:handoutMasterIdLst>
  <p:sldIdLst>
    <p:sldId id="426" r:id="rId7"/>
    <p:sldId id="427" r:id="rId8"/>
    <p:sldId id="429" r:id="rId9"/>
    <p:sldId id="435" r:id="rId10"/>
    <p:sldId id="428" r:id="rId11"/>
    <p:sldId id="430" r:id="rId12"/>
    <p:sldId id="431" r:id="rId13"/>
    <p:sldId id="432" r:id="rId14"/>
    <p:sldId id="433" r:id="rId15"/>
    <p:sldId id="434" r:id="rId16"/>
    <p:sldId id="436" r:id="rId17"/>
    <p:sldId id="437" r:id="rId18"/>
    <p:sldId id="439" r:id="rId19"/>
    <p:sldId id="440" r:id="rId20"/>
    <p:sldId id="441" r:id="rId21"/>
    <p:sldId id="442" r:id="rId22"/>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1C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3" autoAdjust="0"/>
    <p:restoredTop sz="89651" autoAdjust="0"/>
  </p:normalViewPr>
  <p:slideViewPr>
    <p:cSldViewPr>
      <p:cViewPr varScale="1">
        <p:scale>
          <a:sx n="100" d="100"/>
          <a:sy n="100" d="100"/>
        </p:scale>
        <p:origin x="173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DD67F6EE-B3FB-4EF9-874D-B706CB944DD3}" type="datetimeFigureOut">
              <a:rPr lang="en-US" smtClean="0"/>
              <a:t>10/1/2018</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064B4CDC-6E79-42E7-BC8C-F7909E146A97}" type="slidenum">
              <a:rPr lang="en-US" smtClean="0"/>
              <a:t>‹#›</a:t>
            </a:fld>
            <a:endParaRPr lang="en-US"/>
          </a:p>
        </p:txBody>
      </p:sp>
    </p:spTree>
    <p:extLst>
      <p:ext uri="{BB962C8B-B14F-4D97-AF65-F5344CB8AC3E}">
        <p14:creationId xmlns:p14="http://schemas.microsoft.com/office/powerpoint/2010/main" val="42581882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pPr>
              <a:defRPr/>
            </a:pPr>
            <a:fld id="{32B9B95A-385C-4A74-8073-0EC726AF6535}" type="datetimeFigureOut">
              <a:rPr lang="en-US"/>
              <a:pPr>
                <a:defRPr/>
              </a:pPr>
              <a:t>10/1/2018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smtClean="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pPr>
              <a:defRPr/>
            </a:pPr>
            <a:fld id="{652814E7-FD5A-46BE-B885-44BD8B710B27}" type="slidenum">
              <a:rPr lang="en-US"/>
              <a:pPr>
                <a:defRPr/>
              </a:pPr>
              <a:t>‹#›</a:t>
            </a:fld>
            <a:endParaRPr lang="en-US"/>
          </a:p>
        </p:txBody>
      </p:sp>
    </p:spTree>
    <p:extLst>
      <p:ext uri="{BB962C8B-B14F-4D97-AF65-F5344CB8AC3E}">
        <p14:creationId xmlns:p14="http://schemas.microsoft.com/office/powerpoint/2010/main" val="4751954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r"/>
            <a:fld id="{58FB3E5C-9BF5-49C3-A64F-B51D988DE92F}" type="slidenum">
              <a:rPr lang="en-US" altLang="en-US" sz="1200"/>
              <a:pPr algn="r"/>
              <a:t>1</a:t>
            </a:fld>
            <a:endParaRPr lang="en-US" altLang="en-US" sz="1200" dirty="0"/>
          </a:p>
        </p:txBody>
      </p:sp>
      <p:sp>
        <p:nvSpPr>
          <p:cNvPr id="22118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r"/>
            <a:fld id="{767DFF30-E917-45E4-AEB8-D6E247D04E9D}" type="slidenum">
              <a:rPr lang="en-US" altLang="en-US" sz="1200"/>
              <a:pPr algn="r"/>
              <a:t>1</a:t>
            </a:fld>
            <a:endParaRPr lang="en-US" altLang="en-US" sz="1200" dirty="0"/>
          </a:p>
        </p:txBody>
      </p:sp>
      <p:sp>
        <p:nvSpPr>
          <p:cNvPr id="221188" name="Rectangle 2"/>
          <p:cNvSpPr>
            <a:spLocks noGrp="1" noRot="1" noChangeAspect="1" noChangeArrowheads="1" noTextEdit="1"/>
          </p:cNvSpPr>
          <p:nvPr>
            <p:ph type="sldImg"/>
          </p:nvPr>
        </p:nvSpPr>
        <p:spPr>
          <a:ln/>
        </p:spPr>
      </p:sp>
      <p:sp>
        <p:nvSpPr>
          <p:cNvPr id="221189" name="Rectangle 3"/>
          <p:cNvSpPr>
            <a:spLocks noGrp="1" noChangeArrowheads="1"/>
          </p:cNvSpPr>
          <p:nvPr>
            <p:ph type="body" idx="1"/>
          </p:nvPr>
        </p:nvSpPr>
        <p:spPr>
          <a:noFill/>
        </p:spPr>
        <p:txBody>
          <a:bodyPr/>
          <a:lstStyle/>
          <a:p>
            <a:endParaRPr lang="en-US" altLang="en-US" dirty="0" smtClean="0"/>
          </a:p>
        </p:txBody>
      </p:sp>
      <p:sp>
        <p:nvSpPr>
          <p:cNvPr id="221190" name="Footer Placeholder 4"/>
          <p:cNvSpPr txBox="1">
            <a:spLocks noGrp="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endParaRPr lang="en-US" altLang="en-US" sz="1200" dirty="0"/>
          </a:p>
        </p:txBody>
      </p:sp>
    </p:spTree>
    <p:extLst>
      <p:ext uri="{BB962C8B-B14F-4D97-AF65-F5344CB8AC3E}">
        <p14:creationId xmlns:p14="http://schemas.microsoft.com/office/powerpoint/2010/main" val="1786934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r"/>
            <a:fld id="{58FB3E5C-9BF5-49C3-A64F-B51D988DE92F}" type="slidenum">
              <a:rPr lang="en-US" altLang="en-US" sz="1200"/>
              <a:pPr algn="r"/>
              <a:t>10</a:t>
            </a:fld>
            <a:endParaRPr lang="en-US" altLang="en-US" sz="1200" dirty="0"/>
          </a:p>
        </p:txBody>
      </p:sp>
      <p:sp>
        <p:nvSpPr>
          <p:cNvPr id="22118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r"/>
            <a:fld id="{767DFF30-E917-45E4-AEB8-D6E247D04E9D}" type="slidenum">
              <a:rPr lang="en-US" altLang="en-US" sz="1200"/>
              <a:pPr algn="r"/>
              <a:t>10</a:t>
            </a:fld>
            <a:endParaRPr lang="en-US" altLang="en-US" sz="1200" dirty="0"/>
          </a:p>
        </p:txBody>
      </p:sp>
      <p:sp>
        <p:nvSpPr>
          <p:cNvPr id="221188" name="Rectangle 2"/>
          <p:cNvSpPr>
            <a:spLocks noGrp="1" noRot="1" noChangeAspect="1" noChangeArrowheads="1" noTextEdit="1"/>
          </p:cNvSpPr>
          <p:nvPr>
            <p:ph type="sldImg"/>
          </p:nvPr>
        </p:nvSpPr>
        <p:spPr>
          <a:ln/>
        </p:spPr>
      </p:sp>
      <p:sp>
        <p:nvSpPr>
          <p:cNvPr id="221189" name="Rectangle 3"/>
          <p:cNvSpPr>
            <a:spLocks noGrp="1" noChangeArrowheads="1"/>
          </p:cNvSpPr>
          <p:nvPr>
            <p:ph type="body" idx="1"/>
          </p:nvPr>
        </p:nvSpPr>
        <p:spPr>
          <a:noFill/>
        </p:spPr>
        <p:txBody>
          <a:bodyPr/>
          <a:lstStyle/>
          <a:p>
            <a:endParaRPr lang="en-US" altLang="en-US" dirty="0" smtClean="0"/>
          </a:p>
        </p:txBody>
      </p:sp>
      <p:sp>
        <p:nvSpPr>
          <p:cNvPr id="221190" name="Footer Placeholder 4"/>
          <p:cNvSpPr txBox="1">
            <a:spLocks noGrp="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endParaRPr lang="en-US" altLang="en-US" sz="1200" dirty="0"/>
          </a:p>
        </p:txBody>
      </p:sp>
    </p:spTree>
    <p:extLst>
      <p:ext uri="{BB962C8B-B14F-4D97-AF65-F5344CB8AC3E}">
        <p14:creationId xmlns:p14="http://schemas.microsoft.com/office/powerpoint/2010/main" val="940894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r"/>
            <a:fld id="{58FB3E5C-9BF5-49C3-A64F-B51D988DE92F}" type="slidenum">
              <a:rPr lang="en-US" altLang="en-US" sz="1200"/>
              <a:pPr algn="r"/>
              <a:t>11</a:t>
            </a:fld>
            <a:endParaRPr lang="en-US" altLang="en-US" sz="1200" dirty="0"/>
          </a:p>
        </p:txBody>
      </p:sp>
      <p:sp>
        <p:nvSpPr>
          <p:cNvPr id="22118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r"/>
            <a:fld id="{767DFF30-E917-45E4-AEB8-D6E247D04E9D}" type="slidenum">
              <a:rPr lang="en-US" altLang="en-US" sz="1200"/>
              <a:pPr algn="r"/>
              <a:t>11</a:t>
            </a:fld>
            <a:endParaRPr lang="en-US" altLang="en-US" sz="1200" dirty="0"/>
          </a:p>
        </p:txBody>
      </p:sp>
      <p:sp>
        <p:nvSpPr>
          <p:cNvPr id="221188" name="Rectangle 2"/>
          <p:cNvSpPr>
            <a:spLocks noGrp="1" noRot="1" noChangeAspect="1" noChangeArrowheads="1" noTextEdit="1"/>
          </p:cNvSpPr>
          <p:nvPr>
            <p:ph type="sldImg"/>
          </p:nvPr>
        </p:nvSpPr>
        <p:spPr>
          <a:ln/>
        </p:spPr>
      </p:sp>
      <p:sp>
        <p:nvSpPr>
          <p:cNvPr id="221189" name="Rectangle 3"/>
          <p:cNvSpPr>
            <a:spLocks noGrp="1" noChangeArrowheads="1"/>
          </p:cNvSpPr>
          <p:nvPr>
            <p:ph type="body" idx="1"/>
          </p:nvPr>
        </p:nvSpPr>
        <p:spPr>
          <a:noFill/>
        </p:spPr>
        <p:txBody>
          <a:bodyPr/>
          <a:lstStyle/>
          <a:p>
            <a:endParaRPr lang="en-US" altLang="en-US" dirty="0" smtClean="0"/>
          </a:p>
        </p:txBody>
      </p:sp>
      <p:sp>
        <p:nvSpPr>
          <p:cNvPr id="221190" name="Footer Placeholder 4"/>
          <p:cNvSpPr txBox="1">
            <a:spLocks noGrp="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endParaRPr lang="en-US" altLang="en-US" sz="1200" dirty="0"/>
          </a:p>
        </p:txBody>
      </p:sp>
    </p:spTree>
    <p:extLst>
      <p:ext uri="{BB962C8B-B14F-4D97-AF65-F5344CB8AC3E}">
        <p14:creationId xmlns:p14="http://schemas.microsoft.com/office/powerpoint/2010/main" val="702032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r"/>
            <a:fld id="{58FB3E5C-9BF5-49C3-A64F-B51D988DE92F}" type="slidenum">
              <a:rPr lang="en-US" altLang="en-US" sz="1200"/>
              <a:pPr algn="r"/>
              <a:t>12</a:t>
            </a:fld>
            <a:endParaRPr lang="en-US" altLang="en-US" sz="1200" dirty="0"/>
          </a:p>
        </p:txBody>
      </p:sp>
      <p:sp>
        <p:nvSpPr>
          <p:cNvPr id="22118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r"/>
            <a:fld id="{767DFF30-E917-45E4-AEB8-D6E247D04E9D}" type="slidenum">
              <a:rPr lang="en-US" altLang="en-US" sz="1200"/>
              <a:pPr algn="r"/>
              <a:t>12</a:t>
            </a:fld>
            <a:endParaRPr lang="en-US" altLang="en-US" sz="1200" dirty="0"/>
          </a:p>
        </p:txBody>
      </p:sp>
      <p:sp>
        <p:nvSpPr>
          <p:cNvPr id="221188" name="Rectangle 2"/>
          <p:cNvSpPr>
            <a:spLocks noGrp="1" noRot="1" noChangeAspect="1" noChangeArrowheads="1" noTextEdit="1"/>
          </p:cNvSpPr>
          <p:nvPr>
            <p:ph type="sldImg"/>
          </p:nvPr>
        </p:nvSpPr>
        <p:spPr>
          <a:ln/>
        </p:spPr>
      </p:sp>
      <p:sp>
        <p:nvSpPr>
          <p:cNvPr id="221189" name="Rectangle 3"/>
          <p:cNvSpPr>
            <a:spLocks noGrp="1" noChangeArrowheads="1"/>
          </p:cNvSpPr>
          <p:nvPr>
            <p:ph type="body" idx="1"/>
          </p:nvPr>
        </p:nvSpPr>
        <p:spPr>
          <a:noFill/>
        </p:spPr>
        <p:txBody>
          <a:bodyPr/>
          <a:lstStyle/>
          <a:p>
            <a:endParaRPr lang="en-US" altLang="en-US" dirty="0" smtClean="0"/>
          </a:p>
        </p:txBody>
      </p:sp>
      <p:sp>
        <p:nvSpPr>
          <p:cNvPr id="221190" name="Footer Placeholder 4"/>
          <p:cNvSpPr txBox="1">
            <a:spLocks noGrp="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endParaRPr lang="en-US" altLang="en-US" sz="1200" dirty="0"/>
          </a:p>
        </p:txBody>
      </p:sp>
    </p:spTree>
    <p:extLst>
      <p:ext uri="{BB962C8B-B14F-4D97-AF65-F5344CB8AC3E}">
        <p14:creationId xmlns:p14="http://schemas.microsoft.com/office/powerpoint/2010/main" val="3098381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r"/>
            <a:fld id="{58FB3E5C-9BF5-49C3-A64F-B51D988DE92F}" type="slidenum">
              <a:rPr lang="en-US" altLang="en-US" sz="1200"/>
              <a:pPr algn="r"/>
              <a:t>13</a:t>
            </a:fld>
            <a:endParaRPr lang="en-US" altLang="en-US" sz="1200" dirty="0"/>
          </a:p>
        </p:txBody>
      </p:sp>
      <p:sp>
        <p:nvSpPr>
          <p:cNvPr id="22118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r"/>
            <a:fld id="{767DFF30-E917-45E4-AEB8-D6E247D04E9D}" type="slidenum">
              <a:rPr lang="en-US" altLang="en-US" sz="1200"/>
              <a:pPr algn="r"/>
              <a:t>13</a:t>
            </a:fld>
            <a:endParaRPr lang="en-US" altLang="en-US" sz="1200" dirty="0"/>
          </a:p>
        </p:txBody>
      </p:sp>
      <p:sp>
        <p:nvSpPr>
          <p:cNvPr id="221188" name="Rectangle 2"/>
          <p:cNvSpPr>
            <a:spLocks noGrp="1" noRot="1" noChangeAspect="1" noChangeArrowheads="1" noTextEdit="1"/>
          </p:cNvSpPr>
          <p:nvPr>
            <p:ph type="sldImg"/>
          </p:nvPr>
        </p:nvSpPr>
        <p:spPr>
          <a:ln/>
        </p:spPr>
      </p:sp>
      <p:sp>
        <p:nvSpPr>
          <p:cNvPr id="221189" name="Rectangle 3"/>
          <p:cNvSpPr>
            <a:spLocks noGrp="1" noChangeArrowheads="1"/>
          </p:cNvSpPr>
          <p:nvPr>
            <p:ph type="body" idx="1"/>
          </p:nvPr>
        </p:nvSpPr>
        <p:spPr>
          <a:noFill/>
        </p:spPr>
        <p:txBody>
          <a:bodyPr/>
          <a:lstStyle/>
          <a:p>
            <a:endParaRPr lang="en-US" altLang="en-US" dirty="0" smtClean="0"/>
          </a:p>
        </p:txBody>
      </p:sp>
      <p:sp>
        <p:nvSpPr>
          <p:cNvPr id="221190" name="Footer Placeholder 4"/>
          <p:cNvSpPr txBox="1">
            <a:spLocks noGrp="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endParaRPr lang="en-US" altLang="en-US" sz="1200" dirty="0"/>
          </a:p>
        </p:txBody>
      </p:sp>
    </p:spTree>
    <p:extLst>
      <p:ext uri="{BB962C8B-B14F-4D97-AF65-F5344CB8AC3E}">
        <p14:creationId xmlns:p14="http://schemas.microsoft.com/office/powerpoint/2010/main" val="3322141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r"/>
            <a:fld id="{58FB3E5C-9BF5-49C3-A64F-B51D988DE92F}" type="slidenum">
              <a:rPr lang="en-US" altLang="en-US" sz="1200"/>
              <a:pPr algn="r"/>
              <a:t>14</a:t>
            </a:fld>
            <a:endParaRPr lang="en-US" altLang="en-US" sz="1200" dirty="0"/>
          </a:p>
        </p:txBody>
      </p:sp>
      <p:sp>
        <p:nvSpPr>
          <p:cNvPr id="22118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r"/>
            <a:fld id="{767DFF30-E917-45E4-AEB8-D6E247D04E9D}" type="slidenum">
              <a:rPr lang="en-US" altLang="en-US" sz="1200"/>
              <a:pPr algn="r"/>
              <a:t>14</a:t>
            </a:fld>
            <a:endParaRPr lang="en-US" altLang="en-US" sz="1200" dirty="0"/>
          </a:p>
        </p:txBody>
      </p:sp>
      <p:sp>
        <p:nvSpPr>
          <p:cNvPr id="221188" name="Rectangle 2"/>
          <p:cNvSpPr>
            <a:spLocks noGrp="1" noRot="1" noChangeAspect="1" noChangeArrowheads="1" noTextEdit="1"/>
          </p:cNvSpPr>
          <p:nvPr>
            <p:ph type="sldImg"/>
          </p:nvPr>
        </p:nvSpPr>
        <p:spPr>
          <a:ln/>
        </p:spPr>
      </p:sp>
      <p:sp>
        <p:nvSpPr>
          <p:cNvPr id="221189" name="Rectangle 3"/>
          <p:cNvSpPr>
            <a:spLocks noGrp="1" noChangeArrowheads="1"/>
          </p:cNvSpPr>
          <p:nvPr>
            <p:ph type="body" idx="1"/>
          </p:nvPr>
        </p:nvSpPr>
        <p:spPr>
          <a:noFill/>
        </p:spPr>
        <p:txBody>
          <a:bodyPr/>
          <a:lstStyle/>
          <a:p>
            <a:endParaRPr lang="en-US" altLang="en-US" dirty="0" smtClean="0"/>
          </a:p>
        </p:txBody>
      </p:sp>
      <p:sp>
        <p:nvSpPr>
          <p:cNvPr id="221190" name="Footer Placeholder 4"/>
          <p:cNvSpPr txBox="1">
            <a:spLocks noGrp="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endParaRPr lang="en-US" altLang="en-US" sz="1200" dirty="0"/>
          </a:p>
        </p:txBody>
      </p:sp>
    </p:spTree>
    <p:extLst>
      <p:ext uri="{BB962C8B-B14F-4D97-AF65-F5344CB8AC3E}">
        <p14:creationId xmlns:p14="http://schemas.microsoft.com/office/powerpoint/2010/main" val="110925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r"/>
            <a:fld id="{58FB3E5C-9BF5-49C3-A64F-B51D988DE92F}" type="slidenum">
              <a:rPr lang="en-US" altLang="en-US" sz="1200"/>
              <a:pPr algn="r"/>
              <a:t>15</a:t>
            </a:fld>
            <a:endParaRPr lang="en-US" altLang="en-US" sz="1200" dirty="0"/>
          </a:p>
        </p:txBody>
      </p:sp>
      <p:sp>
        <p:nvSpPr>
          <p:cNvPr id="22118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r"/>
            <a:fld id="{767DFF30-E917-45E4-AEB8-D6E247D04E9D}" type="slidenum">
              <a:rPr lang="en-US" altLang="en-US" sz="1200"/>
              <a:pPr algn="r"/>
              <a:t>15</a:t>
            </a:fld>
            <a:endParaRPr lang="en-US" altLang="en-US" sz="1200" dirty="0"/>
          </a:p>
        </p:txBody>
      </p:sp>
      <p:sp>
        <p:nvSpPr>
          <p:cNvPr id="221188" name="Rectangle 2"/>
          <p:cNvSpPr>
            <a:spLocks noGrp="1" noRot="1" noChangeAspect="1" noChangeArrowheads="1" noTextEdit="1"/>
          </p:cNvSpPr>
          <p:nvPr>
            <p:ph type="sldImg"/>
          </p:nvPr>
        </p:nvSpPr>
        <p:spPr>
          <a:ln/>
        </p:spPr>
      </p:sp>
      <p:sp>
        <p:nvSpPr>
          <p:cNvPr id="221189" name="Rectangle 3"/>
          <p:cNvSpPr>
            <a:spLocks noGrp="1" noChangeArrowheads="1"/>
          </p:cNvSpPr>
          <p:nvPr>
            <p:ph type="body" idx="1"/>
          </p:nvPr>
        </p:nvSpPr>
        <p:spPr>
          <a:noFill/>
        </p:spPr>
        <p:txBody>
          <a:bodyPr/>
          <a:lstStyle/>
          <a:p>
            <a:endParaRPr lang="en-US" altLang="en-US" dirty="0" smtClean="0"/>
          </a:p>
        </p:txBody>
      </p:sp>
      <p:sp>
        <p:nvSpPr>
          <p:cNvPr id="221190" name="Footer Placeholder 4"/>
          <p:cNvSpPr txBox="1">
            <a:spLocks noGrp="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endParaRPr lang="en-US" altLang="en-US" sz="1200" dirty="0"/>
          </a:p>
        </p:txBody>
      </p:sp>
    </p:spTree>
    <p:extLst>
      <p:ext uri="{BB962C8B-B14F-4D97-AF65-F5344CB8AC3E}">
        <p14:creationId xmlns:p14="http://schemas.microsoft.com/office/powerpoint/2010/main" val="629538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r"/>
            <a:fld id="{58FB3E5C-9BF5-49C3-A64F-B51D988DE92F}" type="slidenum">
              <a:rPr lang="en-US" altLang="en-US" sz="1200"/>
              <a:pPr algn="r"/>
              <a:t>16</a:t>
            </a:fld>
            <a:endParaRPr lang="en-US" altLang="en-US" sz="1200" dirty="0"/>
          </a:p>
        </p:txBody>
      </p:sp>
      <p:sp>
        <p:nvSpPr>
          <p:cNvPr id="22118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r"/>
            <a:fld id="{767DFF30-E917-45E4-AEB8-D6E247D04E9D}" type="slidenum">
              <a:rPr lang="en-US" altLang="en-US" sz="1200"/>
              <a:pPr algn="r"/>
              <a:t>16</a:t>
            </a:fld>
            <a:endParaRPr lang="en-US" altLang="en-US" sz="1200" dirty="0"/>
          </a:p>
        </p:txBody>
      </p:sp>
      <p:sp>
        <p:nvSpPr>
          <p:cNvPr id="221188" name="Rectangle 2"/>
          <p:cNvSpPr>
            <a:spLocks noGrp="1" noRot="1" noChangeAspect="1" noChangeArrowheads="1" noTextEdit="1"/>
          </p:cNvSpPr>
          <p:nvPr>
            <p:ph type="sldImg"/>
          </p:nvPr>
        </p:nvSpPr>
        <p:spPr>
          <a:ln/>
        </p:spPr>
      </p:sp>
      <p:sp>
        <p:nvSpPr>
          <p:cNvPr id="221189" name="Rectangle 3"/>
          <p:cNvSpPr>
            <a:spLocks noGrp="1" noChangeArrowheads="1"/>
          </p:cNvSpPr>
          <p:nvPr>
            <p:ph type="body" idx="1"/>
          </p:nvPr>
        </p:nvSpPr>
        <p:spPr>
          <a:noFill/>
        </p:spPr>
        <p:txBody>
          <a:bodyPr/>
          <a:lstStyle/>
          <a:p>
            <a:endParaRPr lang="en-US" altLang="en-US" dirty="0" smtClean="0"/>
          </a:p>
        </p:txBody>
      </p:sp>
      <p:sp>
        <p:nvSpPr>
          <p:cNvPr id="221190" name="Footer Placeholder 4"/>
          <p:cNvSpPr txBox="1">
            <a:spLocks noGrp="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endParaRPr lang="en-US" altLang="en-US" sz="1200" dirty="0"/>
          </a:p>
        </p:txBody>
      </p:sp>
    </p:spTree>
    <p:extLst>
      <p:ext uri="{BB962C8B-B14F-4D97-AF65-F5344CB8AC3E}">
        <p14:creationId xmlns:p14="http://schemas.microsoft.com/office/powerpoint/2010/main" val="2068170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r"/>
            <a:fld id="{58FB3E5C-9BF5-49C3-A64F-B51D988DE92F}" type="slidenum">
              <a:rPr lang="en-US" altLang="en-US" sz="1200"/>
              <a:pPr algn="r"/>
              <a:t>2</a:t>
            </a:fld>
            <a:endParaRPr lang="en-US" altLang="en-US" sz="1200" dirty="0"/>
          </a:p>
        </p:txBody>
      </p:sp>
      <p:sp>
        <p:nvSpPr>
          <p:cNvPr id="22118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r"/>
            <a:fld id="{767DFF30-E917-45E4-AEB8-D6E247D04E9D}" type="slidenum">
              <a:rPr lang="en-US" altLang="en-US" sz="1200"/>
              <a:pPr algn="r"/>
              <a:t>2</a:t>
            </a:fld>
            <a:endParaRPr lang="en-US" altLang="en-US" sz="1200" dirty="0"/>
          </a:p>
        </p:txBody>
      </p:sp>
      <p:sp>
        <p:nvSpPr>
          <p:cNvPr id="221188" name="Rectangle 2"/>
          <p:cNvSpPr>
            <a:spLocks noGrp="1" noRot="1" noChangeAspect="1" noChangeArrowheads="1" noTextEdit="1"/>
          </p:cNvSpPr>
          <p:nvPr>
            <p:ph type="sldImg"/>
          </p:nvPr>
        </p:nvSpPr>
        <p:spPr>
          <a:ln/>
        </p:spPr>
      </p:sp>
      <p:sp>
        <p:nvSpPr>
          <p:cNvPr id="221189" name="Rectangle 3"/>
          <p:cNvSpPr>
            <a:spLocks noGrp="1" noChangeArrowheads="1"/>
          </p:cNvSpPr>
          <p:nvPr>
            <p:ph type="body" idx="1"/>
          </p:nvPr>
        </p:nvSpPr>
        <p:spPr>
          <a:noFill/>
        </p:spPr>
        <p:txBody>
          <a:bodyPr/>
          <a:lstStyle/>
          <a:p>
            <a:endParaRPr lang="en-US" altLang="en-US" dirty="0" smtClean="0"/>
          </a:p>
        </p:txBody>
      </p:sp>
      <p:sp>
        <p:nvSpPr>
          <p:cNvPr id="221190" name="Footer Placeholder 4"/>
          <p:cNvSpPr txBox="1">
            <a:spLocks noGrp="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endParaRPr lang="en-US" altLang="en-US" sz="1200" dirty="0"/>
          </a:p>
        </p:txBody>
      </p:sp>
    </p:spTree>
    <p:extLst>
      <p:ext uri="{BB962C8B-B14F-4D97-AF65-F5344CB8AC3E}">
        <p14:creationId xmlns:p14="http://schemas.microsoft.com/office/powerpoint/2010/main" val="2995964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r"/>
            <a:fld id="{58FB3E5C-9BF5-49C3-A64F-B51D988DE92F}" type="slidenum">
              <a:rPr lang="en-US" altLang="en-US" sz="1200"/>
              <a:pPr algn="r"/>
              <a:t>3</a:t>
            </a:fld>
            <a:endParaRPr lang="en-US" altLang="en-US" sz="1200" dirty="0"/>
          </a:p>
        </p:txBody>
      </p:sp>
      <p:sp>
        <p:nvSpPr>
          <p:cNvPr id="22118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r"/>
            <a:fld id="{767DFF30-E917-45E4-AEB8-D6E247D04E9D}" type="slidenum">
              <a:rPr lang="en-US" altLang="en-US" sz="1200"/>
              <a:pPr algn="r"/>
              <a:t>3</a:t>
            </a:fld>
            <a:endParaRPr lang="en-US" altLang="en-US" sz="1200" dirty="0"/>
          </a:p>
        </p:txBody>
      </p:sp>
      <p:sp>
        <p:nvSpPr>
          <p:cNvPr id="221188" name="Rectangle 2"/>
          <p:cNvSpPr>
            <a:spLocks noGrp="1" noRot="1" noChangeAspect="1" noChangeArrowheads="1" noTextEdit="1"/>
          </p:cNvSpPr>
          <p:nvPr>
            <p:ph type="sldImg"/>
          </p:nvPr>
        </p:nvSpPr>
        <p:spPr>
          <a:ln/>
        </p:spPr>
      </p:sp>
      <p:sp>
        <p:nvSpPr>
          <p:cNvPr id="221189" name="Rectangle 3"/>
          <p:cNvSpPr>
            <a:spLocks noGrp="1" noChangeArrowheads="1"/>
          </p:cNvSpPr>
          <p:nvPr>
            <p:ph type="body" idx="1"/>
          </p:nvPr>
        </p:nvSpPr>
        <p:spPr>
          <a:noFill/>
        </p:spPr>
        <p:txBody>
          <a:bodyPr/>
          <a:lstStyle/>
          <a:p>
            <a:endParaRPr lang="en-US" altLang="en-US" dirty="0" smtClean="0"/>
          </a:p>
        </p:txBody>
      </p:sp>
      <p:sp>
        <p:nvSpPr>
          <p:cNvPr id="221190" name="Footer Placeholder 4"/>
          <p:cNvSpPr txBox="1">
            <a:spLocks noGrp="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endParaRPr lang="en-US" altLang="en-US" sz="1200" dirty="0"/>
          </a:p>
        </p:txBody>
      </p:sp>
    </p:spTree>
    <p:extLst>
      <p:ext uri="{BB962C8B-B14F-4D97-AF65-F5344CB8AC3E}">
        <p14:creationId xmlns:p14="http://schemas.microsoft.com/office/powerpoint/2010/main" val="971338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r"/>
            <a:fld id="{58FB3E5C-9BF5-49C3-A64F-B51D988DE92F}" type="slidenum">
              <a:rPr lang="en-US" altLang="en-US" sz="1200"/>
              <a:pPr algn="r"/>
              <a:t>4</a:t>
            </a:fld>
            <a:endParaRPr lang="en-US" altLang="en-US" sz="1200" dirty="0"/>
          </a:p>
        </p:txBody>
      </p:sp>
      <p:sp>
        <p:nvSpPr>
          <p:cNvPr id="22118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r"/>
            <a:fld id="{767DFF30-E917-45E4-AEB8-D6E247D04E9D}" type="slidenum">
              <a:rPr lang="en-US" altLang="en-US" sz="1200"/>
              <a:pPr algn="r"/>
              <a:t>4</a:t>
            </a:fld>
            <a:endParaRPr lang="en-US" altLang="en-US" sz="1200" dirty="0"/>
          </a:p>
        </p:txBody>
      </p:sp>
      <p:sp>
        <p:nvSpPr>
          <p:cNvPr id="221188" name="Rectangle 2"/>
          <p:cNvSpPr>
            <a:spLocks noGrp="1" noRot="1" noChangeAspect="1" noChangeArrowheads="1" noTextEdit="1"/>
          </p:cNvSpPr>
          <p:nvPr>
            <p:ph type="sldImg"/>
          </p:nvPr>
        </p:nvSpPr>
        <p:spPr>
          <a:ln/>
        </p:spPr>
      </p:sp>
      <p:sp>
        <p:nvSpPr>
          <p:cNvPr id="221189" name="Rectangle 3"/>
          <p:cNvSpPr>
            <a:spLocks noGrp="1" noChangeArrowheads="1"/>
          </p:cNvSpPr>
          <p:nvPr>
            <p:ph type="body" idx="1"/>
          </p:nvPr>
        </p:nvSpPr>
        <p:spPr>
          <a:noFill/>
        </p:spPr>
        <p:txBody>
          <a:bodyPr/>
          <a:lstStyle/>
          <a:p>
            <a:endParaRPr lang="en-US" altLang="en-US" dirty="0" smtClean="0"/>
          </a:p>
        </p:txBody>
      </p:sp>
      <p:sp>
        <p:nvSpPr>
          <p:cNvPr id="221190" name="Footer Placeholder 4"/>
          <p:cNvSpPr txBox="1">
            <a:spLocks noGrp="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endParaRPr lang="en-US" altLang="en-US" sz="1200" dirty="0"/>
          </a:p>
        </p:txBody>
      </p:sp>
    </p:spTree>
    <p:extLst>
      <p:ext uri="{BB962C8B-B14F-4D97-AF65-F5344CB8AC3E}">
        <p14:creationId xmlns:p14="http://schemas.microsoft.com/office/powerpoint/2010/main" val="2150850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r"/>
            <a:fld id="{58FB3E5C-9BF5-49C3-A64F-B51D988DE92F}" type="slidenum">
              <a:rPr lang="en-US" altLang="en-US" sz="1200"/>
              <a:pPr algn="r"/>
              <a:t>5</a:t>
            </a:fld>
            <a:endParaRPr lang="en-US" altLang="en-US" sz="1200" dirty="0"/>
          </a:p>
        </p:txBody>
      </p:sp>
      <p:sp>
        <p:nvSpPr>
          <p:cNvPr id="22118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r"/>
            <a:fld id="{767DFF30-E917-45E4-AEB8-D6E247D04E9D}" type="slidenum">
              <a:rPr lang="en-US" altLang="en-US" sz="1200"/>
              <a:pPr algn="r"/>
              <a:t>5</a:t>
            </a:fld>
            <a:endParaRPr lang="en-US" altLang="en-US" sz="1200" dirty="0"/>
          </a:p>
        </p:txBody>
      </p:sp>
      <p:sp>
        <p:nvSpPr>
          <p:cNvPr id="221188" name="Rectangle 2"/>
          <p:cNvSpPr>
            <a:spLocks noGrp="1" noRot="1" noChangeAspect="1" noChangeArrowheads="1" noTextEdit="1"/>
          </p:cNvSpPr>
          <p:nvPr>
            <p:ph type="sldImg"/>
          </p:nvPr>
        </p:nvSpPr>
        <p:spPr>
          <a:ln/>
        </p:spPr>
      </p:sp>
      <p:sp>
        <p:nvSpPr>
          <p:cNvPr id="221189" name="Rectangle 3"/>
          <p:cNvSpPr>
            <a:spLocks noGrp="1" noChangeArrowheads="1"/>
          </p:cNvSpPr>
          <p:nvPr>
            <p:ph type="body" idx="1"/>
          </p:nvPr>
        </p:nvSpPr>
        <p:spPr>
          <a:noFill/>
        </p:spPr>
        <p:txBody>
          <a:bodyPr/>
          <a:lstStyle/>
          <a:p>
            <a:endParaRPr lang="en-US" altLang="en-US" dirty="0" smtClean="0"/>
          </a:p>
        </p:txBody>
      </p:sp>
      <p:sp>
        <p:nvSpPr>
          <p:cNvPr id="221190" name="Footer Placeholder 4"/>
          <p:cNvSpPr txBox="1">
            <a:spLocks noGrp="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endParaRPr lang="en-US" altLang="en-US" sz="1200" dirty="0"/>
          </a:p>
        </p:txBody>
      </p:sp>
    </p:spTree>
    <p:extLst>
      <p:ext uri="{BB962C8B-B14F-4D97-AF65-F5344CB8AC3E}">
        <p14:creationId xmlns:p14="http://schemas.microsoft.com/office/powerpoint/2010/main" val="3176040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r"/>
            <a:fld id="{58FB3E5C-9BF5-49C3-A64F-B51D988DE92F}" type="slidenum">
              <a:rPr lang="en-US" altLang="en-US" sz="1200"/>
              <a:pPr algn="r"/>
              <a:t>6</a:t>
            </a:fld>
            <a:endParaRPr lang="en-US" altLang="en-US" sz="1200" dirty="0"/>
          </a:p>
        </p:txBody>
      </p:sp>
      <p:sp>
        <p:nvSpPr>
          <p:cNvPr id="22118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r"/>
            <a:fld id="{767DFF30-E917-45E4-AEB8-D6E247D04E9D}" type="slidenum">
              <a:rPr lang="en-US" altLang="en-US" sz="1200"/>
              <a:pPr algn="r"/>
              <a:t>6</a:t>
            </a:fld>
            <a:endParaRPr lang="en-US" altLang="en-US" sz="1200" dirty="0"/>
          </a:p>
        </p:txBody>
      </p:sp>
      <p:sp>
        <p:nvSpPr>
          <p:cNvPr id="221188" name="Rectangle 2"/>
          <p:cNvSpPr>
            <a:spLocks noGrp="1" noRot="1" noChangeAspect="1" noChangeArrowheads="1" noTextEdit="1"/>
          </p:cNvSpPr>
          <p:nvPr>
            <p:ph type="sldImg"/>
          </p:nvPr>
        </p:nvSpPr>
        <p:spPr>
          <a:ln/>
        </p:spPr>
      </p:sp>
      <p:sp>
        <p:nvSpPr>
          <p:cNvPr id="221189" name="Rectangle 3"/>
          <p:cNvSpPr>
            <a:spLocks noGrp="1" noChangeArrowheads="1"/>
          </p:cNvSpPr>
          <p:nvPr>
            <p:ph type="body" idx="1"/>
          </p:nvPr>
        </p:nvSpPr>
        <p:spPr>
          <a:noFill/>
        </p:spPr>
        <p:txBody>
          <a:bodyPr/>
          <a:lstStyle/>
          <a:p>
            <a:endParaRPr lang="en-US" altLang="en-US" dirty="0" smtClean="0"/>
          </a:p>
        </p:txBody>
      </p:sp>
      <p:sp>
        <p:nvSpPr>
          <p:cNvPr id="221190" name="Footer Placeholder 4"/>
          <p:cNvSpPr txBox="1">
            <a:spLocks noGrp="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endParaRPr lang="en-US" altLang="en-US" sz="1200" dirty="0"/>
          </a:p>
        </p:txBody>
      </p:sp>
    </p:spTree>
    <p:extLst>
      <p:ext uri="{BB962C8B-B14F-4D97-AF65-F5344CB8AC3E}">
        <p14:creationId xmlns:p14="http://schemas.microsoft.com/office/powerpoint/2010/main" val="838967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r"/>
            <a:fld id="{58FB3E5C-9BF5-49C3-A64F-B51D988DE92F}" type="slidenum">
              <a:rPr lang="en-US" altLang="en-US" sz="1200"/>
              <a:pPr algn="r"/>
              <a:t>7</a:t>
            </a:fld>
            <a:endParaRPr lang="en-US" altLang="en-US" sz="1200" dirty="0"/>
          </a:p>
        </p:txBody>
      </p:sp>
      <p:sp>
        <p:nvSpPr>
          <p:cNvPr id="22118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r"/>
            <a:fld id="{767DFF30-E917-45E4-AEB8-D6E247D04E9D}" type="slidenum">
              <a:rPr lang="en-US" altLang="en-US" sz="1200"/>
              <a:pPr algn="r"/>
              <a:t>7</a:t>
            </a:fld>
            <a:endParaRPr lang="en-US" altLang="en-US" sz="1200" dirty="0"/>
          </a:p>
        </p:txBody>
      </p:sp>
      <p:sp>
        <p:nvSpPr>
          <p:cNvPr id="221188" name="Rectangle 2"/>
          <p:cNvSpPr>
            <a:spLocks noGrp="1" noRot="1" noChangeAspect="1" noChangeArrowheads="1" noTextEdit="1"/>
          </p:cNvSpPr>
          <p:nvPr>
            <p:ph type="sldImg"/>
          </p:nvPr>
        </p:nvSpPr>
        <p:spPr>
          <a:ln/>
        </p:spPr>
      </p:sp>
      <p:sp>
        <p:nvSpPr>
          <p:cNvPr id="221189" name="Rectangle 3"/>
          <p:cNvSpPr>
            <a:spLocks noGrp="1" noChangeArrowheads="1"/>
          </p:cNvSpPr>
          <p:nvPr>
            <p:ph type="body" idx="1"/>
          </p:nvPr>
        </p:nvSpPr>
        <p:spPr>
          <a:noFill/>
        </p:spPr>
        <p:txBody>
          <a:bodyPr/>
          <a:lstStyle/>
          <a:p>
            <a:endParaRPr lang="en-US" altLang="en-US" dirty="0" smtClean="0"/>
          </a:p>
        </p:txBody>
      </p:sp>
      <p:sp>
        <p:nvSpPr>
          <p:cNvPr id="221190" name="Footer Placeholder 4"/>
          <p:cNvSpPr txBox="1">
            <a:spLocks noGrp="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endParaRPr lang="en-US" altLang="en-US" sz="1200" dirty="0"/>
          </a:p>
        </p:txBody>
      </p:sp>
    </p:spTree>
    <p:extLst>
      <p:ext uri="{BB962C8B-B14F-4D97-AF65-F5344CB8AC3E}">
        <p14:creationId xmlns:p14="http://schemas.microsoft.com/office/powerpoint/2010/main" val="3806294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r"/>
            <a:fld id="{58FB3E5C-9BF5-49C3-A64F-B51D988DE92F}" type="slidenum">
              <a:rPr lang="en-US" altLang="en-US" sz="1200"/>
              <a:pPr algn="r"/>
              <a:t>8</a:t>
            </a:fld>
            <a:endParaRPr lang="en-US" altLang="en-US" sz="1200" dirty="0"/>
          </a:p>
        </p:txBody>
      </p:sp>
      <p:sp>
        <p:nvSpPr>
          <p:cNvPr id="22118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r"/>
            <a:fld id="{767DFF30-E917-45E4-AEB8-D6E247D04E9D}" type="slidenum">
              <a:rPr lang="en-US" altLang="en-US" sz="1200"/>
              <a:pPr algn="r"/>
              <a:t>8</a:t>
            </a:fld>
            <a:endParaRPr lang="en-US" altLang="en-US" sz="1200" dirty="0"/>
          </a:p>
        </p:txBody>
      </p:sp>
      <p:sp>
        <p:nvSpPr>
          <p:cNvPr id="221188" name="Rectangle 2"/>
          <p:cNvSpPr>
            <a:spLocks noGrp="1" noRot="1" noChangeAspect="1" noChangeArrowheads="1" noTextEdit="1"/>
          </p:cNvSpPr>
          <p:nvPr>
            <p:ph type="sldImg"/>
          </p:nvPr>
        </p:nvSpPr>
        <p:spPr>
          <a:ln/>
        </p:spPr>
      </p:sp>
      <p:sp>
        <p:nvSpPr>
          <p:cNvPr id="221189" name="Rectangle 3"/>
          <p:cNvSpPr>
            <a:spLocks noGrp="1" noChangeArrowheads="1"/>
          </p:cNvSpPr>
          <p:nvPr>
            <p:ph type="body" idx="1"/>
          </p:nvPr>
        </p:nvSpPr>
        <p:spPr>
          <a:noFill/>
        </p:spPr>
        <p:txBody>
          <a:bodyPr/>
          <a:lstStyle/>
          <a:p>
            <a:endParaRPr lang="en-US" altLang="en-US" dirty="0" smtClean="0"/>
          </a:p>
        </p:txBody>
      </p:sp>
      <p:sp>
        <p:nvSpPr>
          <p:cNvPr id="221190" name="Footer Placeholder 4"/>
          <p:cNvSpPr txBox="1">
            <a:spLocks noGrp="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endParaRPr lang="en-US" altLang="en-US" sz="1200" dirty="0"/>
          </a:p>
        </p:txBody>
      </p:sp>
    </p:spTree>
    <p:extLst>
      <p:ext uri="{BB962C8B-B14F-4D97-AF65-F5344CB8AC3E}">
        <p14:creationId xmlns:p14="http://schemas.microsoft.com/office/powerpoint/2010/main" val="4163035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r"/>
            <a:fld id="{58FB3E5C-9BF5-49C3-A64F-B51D988DE92F}" type="slidenum">
              <a:rPr lang="en-US" altLang="en-US" sz="1200"/>
              <a:pPr algn="r"/>
              <a:t>9</a:t>
            </a:fld>
            <a:endParaRPr lang="en-US" altLang="en-US" sz="1200" dirty="0"/>
          </a:p>
        </p:txBody>
      </p:sp>
      <p:sp>
        <p:nvSpPr>
          <p:cNvPr id="22118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r"/>
            <a:fld id="{767DFF30-E917-45E4-AEB8-D6E247D04E9D}" type="slidenum">
              <a:rPr lang="en-US" altLang="en-US" sz="1200"/>
              <a:pPr algn="r"/>
              <a:t>9</a:t>
            </a:fld>
            <a:endParaRPr lang="en-US" altLang="en-US" sz="1200" dirty="0"/>
          </a:p>
        </p:txBody>
      </p:sp>
      <p:sp>
        <p:nvSpPr>
          <p:cNvPr id="221188" name="Rectangle 2"/>
          <p:cNvSpPr>
            <a:spLocks noGrp="1" noRot="1" noChangeAspect="1" noChangeArrowheads="1" noTextEdit="1"/>
          </p:cNvSpPr>
          <p:nvPr>
            <p:ph type="sldImg"/>
          </p:nvPr>
        </p:nvSpPr>
        <p:spPr>
          <a:ln/>
        </p:spPr>
      </p:sp>
      <p:sp>
        <p:nvSpPr>
          <p:cNvPr id="221189" name="Rectangle 3"/>
          <p:cNvSpPr>
            <a:spLocks noGrp="1" noChangeArrowheads="1"/>
          </p:cNvSpPr>
          <p:nvPr>
            <p:ph type="body" idx="1"/>
          </p:nvPr>
        </p:nvSpPr>
        <p:spPr>
          <a:noFill/>
        </p:spPr>
        <p:txBody>
          <a:bodyPr/>
          <a:lstStyle/>
          <a:p>
            <a:endParaRPr lang="en-US" altLang="en-US" dirty="0" smtClean="0"/>
          </a:p>
        </p:txBody>
      </p:sp>
      <p:sp>
        <p:nvSpPr>
          <p:cNvPr id="221190" name="Footer Placeholder 4"/>
          <p:cNvSpPr txBox="1">
            <a:spLocks noGrp="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endParaRPr lang="en-US" altLang="en-US" sz="1200" dirty="0"/>
          </a:p>
        </p:txBody>
      </p:sp>
    </p:spTree>
    <p:extLst>
      <p:ext uri="{BB962C8B-B14F-4D97-AF65-F5344CB8AC3E}">
        <p14:creationId xmlns:p14="http://schemas.microsoft.com/office/powerpoint/2010/main" val="1552532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11797"/>
            <a:ext cx="7772400" cy="1470025"/>
          </a:xfrm>
        </p:spPr>
        <p:txBody>
          <a:bodyPr/>
          <a:lstStyle>
            <a:lvl1pPr>
              <a:defRPr>
                <a:solidFill>
                  <a:schemeClr val="bg2"/>
                </a:solidFill>
                <a:latin typeface="Arial" pitchFamily="34" charset="0"/>
                <a:cs typeface="Arial"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2678792"/>
            <a:ext cx="6400800" cy="925459"/>
          </a:xfrm>
        </p:spPr>
        <p:txBody>
          <a:bodyPr/>
          <a:lstStyle>
            <a:lvl1pPr marL="0" indent="0" algn="ctr">
              <a:buNone/>
              <a:defRPr>
                <a:solidFill>
                  <a:schemeClr val="bg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B51CFB68-9B6A-43F2-9464-A7ACA9569CC3}" type="datetime1">
              <a:rPr lang="en-US" smtClean="0"/>
              <a:t>10/1/2018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6956A0D-062C-41FF-BEFC-A0305EA132AB}" type="slidenum">
              <a:rPr lang="en-US"/>
              <a:pPr>
                <a:defRPr/>
              </a:pPr>
              <a:t>‹#›</a:t>
            </a:fld>
            <a:endParaRPr lang="en-US" dirty="0"/>
          </a:p>
        </p:txBody>
      </p:sp>
    </p:spTree>
    <p:extLst>
      <p:ext uri="{BB962C8B-B14F-4D97-AF65-F5344CB8AC3E}">
        <p14:creationId xmlns:p14="http://schemas.microsoft.com/office/powerpoint/2010/main" val="24979233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BD1A3E-D3AC-45A9-B977-30E7346622AB}" type="datetimeFigureOut">
              <a:rPr lang="en-US" smtClean="0"/>
              <a:t>10/1/2018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6F5F2D-A5EF-4372-9ECB-FA5669914B88}" type="slidenum">
              <a:rPr lang="en-US" smtClean="0"/>
              <a:t>‹#›</a:t>
            </a:fld>
            <a:endParaRPr lang="en-US"/>
          </a:p>
        </p:txBody>
      </p:sp>
    </p:spTree>
    <p:extLst>
      <p:ext uri="{BB962C8B-B14F-4D97-AF65-F5344CB8AC3E}">
        <p14:creationId xmlns:p14="http://schemas.microsoft.com/office/powerpoint/2010/main" val="1640403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BD1A3E-D3AC-45A9-B977-30E7346622AB}" type="datetimeFigureOut">
              <a:rPr lang="en-US" smtClean="0"/>
              <a:t>10/1/2018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6F5F2D-A5EF-4372-9ECB-FA5669914B88}" type="slidenum">
              <a:rPr lang="en-US" smtClean="0"/>
              <a:t>‹#›</a:t>
            </a:fld>
            <a:endParaRPr lang="en-US"/>
          </a:p>
        </p:txBody>
      </p:sp>
    </p:spTree>
    <p:extLst>
      <p:ext uri="{BB962C8B-B14F-4D97-AF65-F5344CB8AC3E}">
        <p14:creationId xmlns:p14="http://schemas.microsoft.com/office/powerpoint/2010/main" val="99160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BD1A3E-D3AC-45A9-B977-30E7346622AB}" type="datetimeFigureOut">
              <a:rPr lang="en-US" smtClean="0"/>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6F5F2D-A5EF-4372-9ECB-FA5669914B88}" type="slidenum">
              <a:rPr lang="en-US" smtClean="0"/>
              <a:t>‹#›</a:t>
            </a:fld>
            <a:endParaRPr lang="en-US"/>
          </a:p>
        </p:txBody>
      </p:sp>
    </p:spTree>
    <p:extLst>
      <p:ext uri="{BB962C8B-B14F-4D97-AF65-F5344CB8AC3E}">
        <p14:creationId xmlns:p14="http://schemas.microsoft.com/office/powerpoint/2010/main" val="1260039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BD1A3E-D3AC-45A9-B977-30E7346622AB}" type="datetimeFigureOut">
              <a:rPr lang="en-US" smtClean="0"/>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6F5F2D-A5EF-4372-9ECB-FA5669914B88}" type="slidenum">
              <a:rPr lang="en-US" smtClean="0"/>
              <a:t>‹#›</a:t>
            </a:fld>
            <a:endParaRPr lang="en-US"/>
          </a:p>
        </p:txBody>
      </p:sp>
    </p:spTree>
    <p:extLst>
      <p:ext uri="{BB962C8B-B14F-4D97-AF65-F5344CB8AC3E}">
        <p14:creationId xmlns:p14="http://schemas.microsoft.com/office/powerpoint/2010/main" val="954140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D09A4C2-E760-42DE-82B0-7DD6870AAC51}" type="datetime1">
              <a:rPr lang="en-US" smtClean="0"/>
              <a:t>10/1/2018</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56A1651A-95E7-4BB2-90F1-B71B83D4E926}" type="slidenum">
              <a:rPr lang="en-US"/>
              <a:pPr>
                <a:defRPr/>
              </a:pPr>
              <a:t>‹#›</a:t>
            </a:fld>
            <a:endParaRPr lang="en-US" dirty="0"/>
          </a:p>
        </p:txBody>
      </p:sp>
    </p:spTree>
    <p:extLst>
      <p:ext uri="{BB962C8B-B14F-4D97-AF65-F5344CB8AC3E}">
        <p14:creationId xmlns:p14="http://schemas.microsoft.com/office/powerpoint/2010/main" val="1997482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BD1A3E-D3AC-45A9-B977-30E7346622AB}" type="datetimeFigureOut">
              <a:rPr lang="en-US" smtClean="0"/>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6F5F2D-A5EF-4372-9ECB-FA5669914B88}" type="slidenum">
              <a:rPr lang="en-US" smtClean="0"/>
              <a:t>‹#›</a:t>
            </a:fld>
            <a:endParaRPr lang="en-US"/>
          </a:p>
        </p:txBody>
      </p:sp>
    </p:spTree>
    <p:extLst>
      <p:ext uri="{BB962C8B-B14F-4D97-AF65-F5344CB8AC3E}">
        <p14:creationId xmlns:p14="http://schemas.microsoft.com/office/powerpoint/2010/main" val="3760468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BD1A3E-D3AC-45A9-B977-30E7346622AB}" type="datetimeFigureOut">
              <a:rPr lang="en-US" smtClean="0"/>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6F5F2D-A5EF-4372-9ECB-FA5669914B88}" type="slidenum">
              <a:rPr lang="en-US" smtClean="0"/>
              <a:t>‹#›</a:t>
            </a:fld>
            <a:endParaRPr lang="en-US"/>
          </a:p>
        </p:txBody>
      </p:sp>
    </p:spTree>
    <p:extLst>
      <p:ext uri="{BB962C8B-B14F-4D97-AF65-F5344CB8AC3E}">
        <p14:creationId xmlns:p14="http://schemas.microsoft.com/office/powerpoint/2010/main" val="2667450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DBD1A3E-D3AC-45A9-B977-30E7346622AB}" type="datetimeFigureOut">
              <a:rPr lang="en-US" smtClean="0"/>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6F5F2D-A5EF-4372-9ECB-FA5669914B88}" type="slidenum">
              <a:rPr lang="en-US" smtClean="0"/>
              <a:t>‹#›</a:t>
            </a:fld>
            <a:endParaRPr lang="en-US"/>
          </a:p>
        </p:txBody>
      </p:sp>
    </p:spTree>
    <p:extLst>
      <p:ext uri="{BB962C8B-B14F-4D97-AF65-F5344CB8AC3E}">
        <p14:creationId xmlns:p14="http://schemas.microsoft.com/office/powerpoint/2010/main" val="2379311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BD1A3E-D3AC-45A9-B977-30E7346622AB}" type="datetimeFigureOut">
              <a:rPr lang="en-US" smtClean="0"/>
              <a:t>10/1/2018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6F5F2D-A5EF-4372-9ECB-FA5669914B88}" type="slidenum">
              <a:rPr lang="en-US" smtClean="0"/>
              <a:t>‹#›</a:t>
            </a:fld>
            <a:endParaRPr lang="en-US"/>
          </a:p>
        </p:txBody>
      </p:sp>
    </p:spTree>
    <p:extLst>
      <p:ext uri="{BB962C8B-B14F-4D97-AF65-F5344CB8AC3E}">
        <p14:creationId xmlns:p14="http://schemas.microsoft.com/office/powerpoint/2010/main" val="1771679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BD1A3E-D3AC-45A9-B977-30E7346622AB}" type="datetimeFigureOut">
              <a:rPr lang="en-US" smtClean="0"/>
              <a:t>10/1/2018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6F5F2D-A5EF-4372-9ECB-FA5669914B88}" type="slidenum">
              <a:rPr lang="en-US" smtClean="0"/>
              <a:t>‹#›</a:t>
            </a:fld>
            <a:endParaRPr lang="en-US"/>
          </a:p>
        </p:txBody>
      </p:sp>
    </p:spTree>
    <p:extLst>
      <p:ext uri="{BB962C8B-B14F-4D97-AF65-F5344CB8AC3E}">
        <p14:creationId xmlns:p14="http://schemas.microsoft.com/office/powerpoint/2010/main" val="895237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BD1A3E-D3AC-45A9-B977-30E7346622AB}" type="datetimeFigureOut">
              <a:rPr lang="en-US" smtClean="0"/>
              <a:t>10/1/2018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6F5F2D-A5EF-4372-9ECB-FA5669914B88}" type="slidenum">
              <a:rPr lang="en-US" smtClean="0"/>
              <a:t>‹#›</a:t>
            </a:fld>
            <a:endParaRPr lang="en-US"/>
          </a:p>
        </p:txBody>
      </p:sp>
    </p:spTree>
    <p:extLst>
      <p:ext uri="{BB962C8B-B14F-4D97-AF65-F5344CB8AC3E}">
        <p14:creationId xmlns:p14="http://schemas.microsoft.com/office/powerpoint/2010/main" val="1418154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D1A3E-D3AC-45A9-B977-30E7346622AB}" type="datetimeFigureOut">
              <a:rPr lang="en-US" smtClean="0"/>
              <a:t>10/1/2018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6F5F2D-A5EF-4372-9ECB-FA5669914B88}" type="slidenum">
              <a:rPr lang="en-US" smtClean="0"/>
              <a:t>‹#›</a:t>
            </a:fld>
            <a:endParaRPr lang="en-US"/>
          </a:p>
        </p:txBody>
      </p:sp>
    </p:spTree>
    <p:extLst>
      <p:ext uri="{BB962C8B-B14F-4D97-AF65-F5344CB8AC3E}">
        <p14:creationId xmlns:p14="http://schemas.microsoft.com/office/powerpoint/2010/main" val="30041765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0"/>
          </a:scheme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pPr>
              <a:defRPr/>
            </a:pPr>
            <a:fld id="{641C4435-EFBA-48E3-81D2-02C400464248}" type="datetime1">
              <a:rPr lang="en-US" smtClean="0"/>
              <a:t>10/1/2018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pPr>
              <a:defRPr/>
            </a:pPr>
            <a:fld id="{87576CFD-F435-41A7-B2E7-25E6B0CDCB56}" type="slidenum">
              <a:rPr lang="en-US"/>
              <a:pPr>
                <a:defRPr/>
              </a:pPr>
              <a:t>‹#›</a:t>
            </a:fld>
            <a:endParaRPr lang="en-US" dirty="0"/>
          </a:p>
        </p:txBody>
      </p:sp>
      <p:sp>
        <p:nvSpPr>
          <p:cNvPr id="9" name="Rectangle 8"/>
          <p:cNvSpPr/>
          <p:nvPr/>
        </p:nvSpPr>
        <p:spPr>
          <a:xfrm>
            <a:off x="0" y="0"/>
            <a:ext cx="9144000" cy="6858000"/>
          </a:xfrm>
          <a:prstGeom prst="rect">
            <a:avLst/>
          </a:prstGeom>
          <a:gradFill flip="none" rotWithShape="1">
            <a:gsLst>
              <a:gs pos="0">
                <a:srgbClr val="004D39"/>
              </a:gs>
              <a:gs pos="100000">
                <a:schemeClr val="tx1"/>
              </a:gs>
            </a:gsLst>
            <a:path path="circle">
              <a:fillToRect l="50000" t="50000" r="50000" b="50000"/>
            </a:path>
            <a:tileRect/>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Tree>
    <p:extLst>
      <p:ext uri="{BB962C8B-B14F-4D97-AF65-F5344CB8AC3E}">
        <p14:creationId xmlns:p14="http://schemas.microsoft.com/office/powerpoint/2010/main" val="210752673"/>
      </p:ext>
    </p:extLst>
  </p:cSld>
  <p:clrMap bg1="lt1" tx1="dk1" bg2="lt2" tx2="dk2" accent1="accent1" accent2="accent2" accent3="accent3" accent4="accent4" accent5="accent5" accent6="accent6" hlink="hlink" folHlink="folHlink"/>
  <p:sldLayoutIdLst>
    <p:sldLayoutId id="2147483870" r:id="rId1"/>
    <p:sldLayoutId id="2147483871" r:id="rId2"/>
  </p:sldLayoutIdLst>
  <p:timing>
    <p:tnLst>
      <p:par>
        <p:cTn id="1" dur="indefinite" restart="never" nodeType="tmRoot"/>
      </p:par>
    </p:tnLst>
  </p:timing>
  <p:hf hdr="0" ftr="0" dt="0"/>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128"/>
          <a:cs typeface="+mj-cs"/>
        </a:defRPr>
      </a:lvl1pPr>
      <a:lvl2pPr algn="ctr" defTabSz="457200" rtl="0" eaLnBrk="1" fontAlgn="base" hangingPunct="1">
        <a:spcBef>
          <a:spcPct val="0"/>
        </a:spcBef>
        <a:spcAft>
          <a:spcPct val="0"/>
        </a:spcAft>
        <a:defRPr sz="4400">
          <a:solidFill>
            <a:schemeClr val="tx1"/>
          </a:solidFill>
          <a:latin typeface="Calibri" charset="0"/>
          <a:ea typeface="ＭＳ Ｐゴシック" charset="-128"/>
        </a:defRPr>
      </a:lvl2pPr>
      <a:lvl3pPr algn="ctr" defTabSz="457200" rtl="0" eaLnBrk="1" fontAlgn="base" hangingPunct="1">
        <a:spcBef>
          <a:spcPct val="0"/>
        </a:spcBef>
        <a:spcAft>
          <a:spcPct val="0"/>
        </a:spcAft>
        <a:defRPr sz="4400">
          <a:solidFill>
            <a:schemeClr val="tx1"/>
          </a:solidFill>
          <a:latin typeface="Calibri" charset="0"/>
          <a:ea typeface="ＭＳ Ｐゴシック" charset="-128"/>
        </a:defRPr>
      </a:lvl3pPr>
      <a:lvl4pPr algn="ctr" defTabSz="457200" rtl="0" eaLnBrk="1" fontAlgn="base" hangingPunct="1">
        <a:spcBef>
          <a:spcPct val="0"/>
        </a:spcBef>
        <a:spcAft>
          <a:spcPct val="0"/>
        </a:spcAft>
        <a:defRPr sz="4400">
          <a:solidFill>
            <a:schemeClr val="tx1"/>
          </a:solidFill>
          <a:latin typeface="Calibri" charset="0"/>
          <a:ea typeface="ＭＳ Ｐゴシック" charset="-128"/>
        </a:defRPr>
      </a:lvl4pPr>
      <a:lvl5pPr algn="ctr" defTabSz="457200" rtl="0" eaLnBrk="1" fontAlgn="base" hangingPunct="1">
        <a:spcBef>
          <a:spcPct val="0"/>
        </a:spcBef>
        <a:spcAft>
          <a:spcPct val="0"/>
        </a:spcAft>
        <a:defRPr sz="4400">
          <a:solidFill>
            <a:schemeClr val="tx1"/>
          </a:solidFill>
          <a:latin typeface="Calibri" charset="0"/>
          <a:ea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BD1A3E-D3AC-45A9-B977-30E7346622AB}" type="datetimeFigureOut">
              <a:rPr lang="en-US" smtClean="0"/>
              <a:t>10/1/2018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6F5F2D-A5EF-4372-9ECB-FA5669914B88}" type="slidenum">
              <a:rPr lang="en-US" smtClean="0"/>
              <a:t>‹#›</a:t>
            </a:fld>
            <a:endParaRPr lang="en-US"/>
          </a:p>
        </p:txBody>
      </p:sp>
    </p:spTree>
    <p:extLst>
      <p:ext uri="{BB962C8B-B14F-4D97-AF65-F5344CB8AC3E}">
        <p14:creationId xmlns:p14="http://schemas.microsoft.com/office/powerpoint/2010/main" val="3452091991"/>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www.excel-easy.com/examples/data-tables.html"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56A1651A-95E7-4BB2-90F1-B71B83D4E926}" type="slidenum">
              <a:rPr lang="en-US" smtClean="0"/>
              <a:pPr>
                <a:defRPr/>
              </a:pPr>
              <a:t>1</a:t>
            </a:fld>
            <a:endParaRPr lang="en-US" dirty="0"/>
          </a:p>
        </p:txBody>
      </p:sp>
      <p:pic>
        <p:nvPicPr>
          <p:cNvPr id="5" name="Picture 2" descr="https://s3.amazonaws.com/lowres.cartoonstock.com/office-computer_simulation-virtual_reality-candour-praise-raise-pha0138_lo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200024"/>
            <a:ext cx="5715000" cy="6457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058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56A1651A-95E7-4BB2-90F1-B71B83D4E926}" type="slidenum">
              <a:rPr lang="en-US" smtClean="0"/>
              <a:pPr>
                <a:defRPr/>
              </a:pPr>
              <a:t>10</a:t>
            </a:fld>
            <a:endParaRPr lang="en-US" dirty="0"/>
          </a:p>
        </p:txBody>
      </p:sp>
      <p:sp>
        <p:nvSpPr>
          <p:cNvPr id="7170" name="Rectangle 2"/>
          <p:cNvSpPr>
            <a:spLocks noGrp="1" noChangeArrowheads="1"/>
          </p:cNvSpPr>
          <p:nvPr>
            <p:ph type="ctrTitle" sz="quarter" idx="4294967295"/>
          </p:nvPr>
        </p:nvSpPr>
        <p:spPr>
          <a:xfrm>
            <a:off x="842962" y="57150"/>
            <a:ext cx="7477125" cy="762000"/>
          </a:xfrm>
        </p:spPr>
        <p:txBody>
          <a:bodyPr/>
          <a:lstStyle/>
          <a:p>
            <a:pPr algn="ctr">
              <a:defRPr/>
            </a:pPr>
            <a:r>
              <a:rPr lang="en-US" sz="3800" b="1" dirty="0" smtClean="0"/>
              <a:t>Distribution:  Exponential</a:t>
            </a:r>
          </a:p>
        </p:txBody>
      </p:sp>
      <p:sp>
        <p:nvSpPr>
          <p:cNvPr id="7171" name="Rectangle 3"/>
          <p:cNvSpPr>
            <a:spLocks noGrp="1" noChangeArrowheads="1"/>
          </p:cNvSpPr>
          <p:nvPr>
            <p:ph type="subTitle" sz="quarter" idx="4294967295"/>
          </p:nvPr>
        </p:nvSpPr>
        <p:spPr>
          <a:xfrm>
            <a:off x="0" y="819150"/>
            <a:ext cx="4905375" cy="4953000"/>
          </a:xfrm>
        </p:spPr>
        <p:txBody>
          <a:bodyPr>
            <a:noAutofit/>
          </a:bodyPr>
          <a:lstStyle/>
          <a:p>
            <a:r>
              <a:rPr lang="en-US" sz="2400" b="1" dirty="0"/>
              <a:t>Randomly pick an x value from an Exponential with a given mean (average).</a:t>
            </a:r>
          </a:p>
          <a:p>
            <a:endParaRPr lang="en-US" sz="2400" b="1" dirty="0" smtClean="0"/>
          </a:p>
          <a:p>
            <a:r>
              <a:rPr lang="en-US" sz="2400" b="1" dirty="0" smtClean="0"/>
              <a:t>In </a:t>
            </a:r>
            <a:r>
              <a:rPr lang="en-US" sz="2400" b="1" dirty="0"/>
              <a:t>Excel:</a:t>
            </a:r>
          </a:p>
          <a:p>
            <a:r>
              <a:rPr lang="en-US" sz="2400" b="1" dirty="0"/>
              <a:t>= </a:t>
            </a:r>
            <a:r>
              <a:rPr lang="en-US" sz="2400" b="1" dirty="0" smtClean="0"/>
              <a:t>–(mean</a:t>
            </a:r>
            <a:r>
              <a:rPr lang="en-US" sz="2400" b="1" dirty="0"/>
              <a:t>)*LN(RAND())</a:t>
            </a:r>
          </a:p>
          <a:p>
            <a:r>
              <a:rPr lang="en-US" sz="2400" b="1" dirty="0"/>
              <a:t>or</a:t>
            </a:r>
          </a:p>
          <a:p>
            <a:r>
              <a:rPr lang="en-US" sz="2400" b="1" dirty="0"/>
              <a:t>= </a:t>
            </a:r>
            <a:r>
              <a:rPr lang="en-US" sz="2400" b="1" dirty="0" smtClean="0"/>
              <a:t>–(mean</a:t>
            </a:r>
            <a:r>
              <a:rPr lang="en-US" sz="2400" b="1" dirty="0"/>
              <a:t>)*LN(1 – RAND())</a:t>
            </a:r>
          </a:p>
          <a:p>
            <a:endParaRPr lang="en-US" sz="2400" b="1" dirty="0"/>
          </a:p>
          <a:p>
            <a:r>
              <a:rPr lang="en-US" sz="2400" b="1" dirty="0"/>
              <a:t>LN is the natural log function in </a:t>
            </a:r>
            <a:r>
              <a:rPr lang="en-US" sz="2400" b="1" dirty="0" smtClean="0"/>
              <a:t>Excel</a:t>
            </a:r>
            <a:endParaRPr lang="en-US" sz="2400" b="1" dirty="0"/>
          </a:p>
          <a:p>
            <a:endParaRPr lang="en-US" sz="2400" b="1" dirty="0"/>
          </a:p>
          <a:p>
            <a:r>
              <a:rPr lang="en-US" sz="2400" b="1" dirty="0"/>
              <a:t>Note:  1 – RAND() is a random number between 0 and 1.</a:t>
            </a:r>
          </a:p>
        </p:txBody>
      </p:sp>
      <p:sp>
        <p:nvSpPr>
          <p:cNvPr id="9" name="TextBox 8"/>
          <p:cNvSpPr txBox="1"/>
          <p:nvPr/>
        </p:nvSpPr>
        <p:spPr>
          <a:xfrm>
            <a:off x="5791200" y="4819650"/>
            <a:ext cx="2743200" cy="338554"/>
          </a:xfrm>
          <a:prstGeom prst="rect">
            <a:avLst/>
          </a:prstGeom>
          <a:noFill/>
        </p:spPr>
        <p:txBody>
          <a:bodyPr wrap="square" rtlCol="0">
            <a:spAutoFit/>
          </a:bodyPr>
          <a:lstStyle/>
          <a:p>
            <a:r>
              <a:rPr lang="en-US" sz="1600" b="1" i="1" dirty="0" smtClean="0"/>
              <a:t>Picture From:  R Tutorial</a:t>
            </a:r>
            <a:endParaRPr lang="en-US" sz="1600" b="1" i="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6939" y="1371600"/>
            <a:ext cx="3429000" cy="3429000"/>
          </a:xfrm>
          <a:prstGeom prst="rect">
            <a:avLst/>
          </a:prstGeom>
          <a:solidFill>
            <a:schemeClr val="bg1"/>
          </a:solidFill>
        </p:spPr>
      </p:pic>
    </p:spTree>
    <p:extLst>
      <p:ext uri="{BB962C8B-B14F-4D97-AF65-F5344CB8AC3E}">
        <p14:creationId xmlns:p14="http://schemas.microsoft.com/office/powerpoint/2010/main" val="99570132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56A1651A-95E7-4BB2-90F1-B71B83D4E926}" type="slidenum">
              <a:rPr lang="en-US" smtClean="0"/>
              <a:pPr>
                <a:defRPr/>
              </a:pPr>
              <a:t>11</a:t>
            </a:fld>
            <a:endParaRPr lang="en-US" dirty="0"/>
          </a:p>
        </p:txBody>
      </p:sp>
      <p:sp>
        <p:nvSpPr>
          <p:cNvPr id="7170" name="Rectangle 2"/>
          <p:cNvSpPr>
            <a:spLocks noGrp="1" noChangeArrowheads="1"/>
          </p:cNvSpPr>
          <p:nvPr>
            <p:ph type="ctrTitle" sz="quarter" idx="4294967295"/>
          </p:nvPr>
        </p:nvSpPr>
        <p:spPr>
          <a:xfrm>
            <a:off x="838200" y="57150"/>
            <a:ext cx="7477125" cy="762000"/>
          </a:xfrm>
        </p:spPr>
        <p:txBody>
          <a:bodyPr/>
          <a:lstStyle/>
          <a:p>
            <a:pPr algn="ctr">
              <a:defRPr/>
            </a:pPr>
            <a:r>
              <a:rPr lang="en-US" sz="3800" b="1" dirty="0" smtClean="0"/>
              <a:t>Our Plan</a:t>
            </a:r>
          </a:p>
        </p:txBody>
      </p:sp>
      <p:sp>
        <p:nvSpPr>
          <p:cNvPr id="7171" name="Rectangle 3"/>
          <p:cNvSpPr>
            <a:spLocks noGrp="1" noChangeArrowheads="1"/>
          </p:cNvSpPr>
          <p:nvPr>
            <p:ph type="subTitle" sz="quarter" idx="4294967295"/>
          </p:nvPr>
        </p:nvSpPr>
        <p:spPr>
          <a:xfrm>
            <a:off x="571500" y="838200"/>
            <a:ext cx="8001000" cy="4953000"/>
          </a:xfrm>
        </p:spPr>
        <p:txBody>
          <a:bodyPr>
            <a:noAutofit/>
          </a:bodyPr>
          <a:lstStyle/>
          <a:p>
            <a:r>
              <a:rPr lang="en-US" sz="2400" b="1" dirty="0" smtClean="0"/>
              <a:t>Use Excel to build a simulation where we have a few parameters</a:t>
            </a:r>
          </a:p>
          <a:p>
            <a:endParaRPr lang="en-US" sz="2400" b="1" dirty="0" smtClean="0"/>
          </a:p>
          <a:p>
            <a:r>
              <a:rPr lang="en-US" sz="2400" b="1" dirty="0" smtClean="0"/>
              <a:t>Use “RAND()” or “RANDBETWEEN(</a:t>
            </a:r>
            <a:r>
              <a:rPr lang="en-US" sz="2400" b="1" dirty="0" err="1" smtClean="0"/>
              <a:t>a,b</a:t>
            </a:r>
            <a:r>
              <a:rPr lang="en-US" sz="2400" b="1" dirty="0" smtClean="0"/>
              <a:t>)” in combination with functions within Excel to generate random numbers to distributions</a:t>
            </a:r>
          </a:p>
          <a:p>
            <a:endParaRPr lang="en-US" sz="2400" b="1" dirty="0" smtClean="0"/>
          </a:p>
          <a:p>
            <a:r>
              <a:rPr lang="en-US" sz="2400" b="1" dirty="0" smtClean="0"/>
              <a:t>Use Data Tables to give us replications over a few input parameters</a:t>
            </a:r>
          </a:p>
          <a:p>
            <a:endParaRPr lang="en-US" sz="2400" b="1" dirty="0"/>
          </a:p>
          <a:p>
            <a:r>
              <a:rPr lang="en-US" sz="2400" b="1" i="1" dirty="0" smtClean="0"/>
              <a:t>Note:  we could use VBA to do replications instead of data tables and that is probably preferable if you are going to have many (&gt; 1000) replications</a:t>
            </a:r>
            <a:endParaRPr lang="en-US" sz="2400" b="1" i="1" dirty="0"/>
          </a:p>
        </p:txBody>
      </p:sp>
    </p:spTree>
    <p:extLst>
      <p:ext uri="{BB962C8B-B14F-4D97-AF65-F5344CB8AC3E}">
        <p14:creationId xmlns:p14="http://schemas.microsoft.com/office/powerpoint/2010/main" val="340320787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56A1651A-95E7-4BB2-90F1-B71B83D4E926}" type="slidenum">
              <a:rPr lang="en-US" smtClean="0"/>
              <a:pPr>
                <a:defRPr/>
              </a:pPr>
              <a:t>12</a:t>
            </a:fld>
            <a:endParaRPr lang="en-US" dirty="0"/>
          </a:p>
        </p:txBody>
      </p:sp>
      <p:sp>
        <p:nvSpPr>
          <p:cNvPr id="7170" name="Rectangle 2"/>
          <p:cNvSpPr>
            <a:spLocks noGrp="1" noChangeArrowheads="1"/>
          </p:cNvSpPr>
          <p:nvPr>
            <p:ph type="ctrTitle" sz="quarter" idx="4294967295"/>
          </p:nvPr>
        </p:nvSpPr>
        <p:spPr>
          <a:xfrm>
            <a:off x="842962" y="57150"/>
            <a:ext cx="7477125" cy="762000"/>
          </a:xfrm>
        </p:spPr>
        <p:txBody>
          <a:bodyPr/>
          <a:lstStyle/>
          <a:p>
            <a:pPr>
              <a:defRPr/>
            </a:pPr>
            <a:r>
              <a:rPr lang="en-US" sz="3800" b="1" dirty="0" smtClean="0"/>
              <a:t>“Monte Carlo Simulation” Excel File</a:t>
            </a:r>
          </a:p>
        </p:txBody>
      </p:sp>
      <p:sp>
        <p:nvSpPr>
          <p:cNvPr id="7171" name="Rectangle 3"/>
          <p:cNvSpPr>
            <a:spLocks noGrp="1" noChangeArrowheads="1"/>
          </p:cNvSpPr>
          <p:nvPr>
            <p:ph type="subTitle" sz="quarter" idx="4294967295"/>
          </p:nvPr>
        </p:nvSpPr>
        <p:spPr>
          <a:xfrm>
            <a:off x="571500" y="819150"/>
            <a:ext cx="8001000" cy="4953000"/>
          </a:xfrm>
        </p:spPr>
        <p:txBody>
          <a:bodyPr>
            <a:noAutofit/>
          </a:bodyPr>
          <a:lstStyle/>
          <a:p>
            <a:r>
              <a:rPr lang="en-US" sz="2400" b="1" i="1" dirty="0" smtClean="0"/>
              <a:t>(Note, this example will only work on a PC version of Excel)</a:t>
            </a:r>
          </a:p>
          <a:p>
            <a:r>
              <a:rPr lang="en-US" sz="2400" b="1" dirty="0" smtClean="0"/>
              <a:t>An </a:t>
            </a:r>
            <a:r>
              <a:rPr lang="en-US" sz="2400" b="1" dirty="0" smtClean="0"/>
              <a:t>example of using VBA programming and Excel as the “output” for your simulation model combining with some graphical tools in Excel as well.</a:t>
            </a:r>
          </a:p>
          <a:p>
            <a:r>
              <a:rPr lang="en-US" sz="2400" b="1" i="1" dirty="0" smtClean="0"/>
              <a:t>Go to “Explanation” worksheet and click “Get Started” button in the middle of the sheet.</a:t>
            </a:r>
          </a:p>
          <a:p>
            <a:r>
              <a:rPr lang="en-US" sz="2400" b="1" i="1" dirty="0" smtClean="0"/>
              <a:t>Then, it will move you to the “Main” worksheet and click “Monte Carlo Simulation” button and watch graphical charts complete as well as “Simulation” and “Results” worksheets complete.</a:t>
            </a:r>
          </a:p>
          <a:p>
            <a:r>
              <a:rPr lang="en-US" sz="2400" b="1" dirty="0" smtClean="0"/>
              <a:t>If you want to view code, when the simulation is not running but the Excel file is open, select “Alt F11” there is code within the worksheets for the buttons.</a:t>
            </a:r>
            <a:endParaRPr lang="en-US" sz="2400" b="1" dirty="0"/>
          </a:p>
        </p:txBody>
      </p:sp>
    </p:spTree>
    <p:extLst>
      <p:ext uri="{BB962C8B-B14F-4D97-AF65-F5344CB8AC3E}">
        <p14:creationId xmlns:p14="http://schemas.microsoft.com/office/powerpoint/2010/main" val="295957295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56A1651A-95E7-4BB2-90F1-B71B83D4E926}" type="slidenum">
              <a:rPr lang="en-US" smtClean="0"/>
              <a:pPr>
                <a:defRPr/>
              </a:pPr>
              <a:t>13</a:t>
            </a:fld>
            <a:endParaRPr lang="en-US" dirty="0"/>
          </a:p>
        </p:txBody>
      </p:sp>
      <p:sp>
        <p:nvSpPr>
          <p:cNvPr id="7170" name="Rectangle 2"/>
          <p:cNvSpPr>
            <a:spLocks noGrp="1" noChangeArrowheads="1"/>
          </p:cNvSpPr>
          <p:nvPr>
            <p:ph type="ctrTitle" sz="quarter" idx="4294967295"/>
          </p:nvPr>
        </p:nvSpPr>
        <p:spPr>
          <a:xfrm>
            <a:off x="1139825" y="76200"/>
            <a:ext cx="6870700" cy="457200"/>
          </a:xfrm>
        </p:spPr>
        <p:txBody>
          <a:bodyPr>
            <a:normAutofit fontScale="90000"/>
          </a:bodyPr>
          <a:lstStyle/>
          <a:p>
            <a:pPr algn="ctr">
              <a:defRPr/>
            </a:pPr>
            <a:r>
              <a:rPr lang="en-US" sz="4000" b="1" dirty="0"/>
              <a:t>VBA Introduction</a:t>
            </a:r>
          </a:p>
        </p:txBody>
      </p:sp>
      <p:sp>
        <p:nvSpPr>
          <p:cNvPr id="7171" name="Rectangle 3"/>
          <p:cNvSpPr>
            <a:spLocks noGrp="1" noChangeArrowheads="1"/>
          </p:cNvSpPr>
          <p:nvPr>
            <p:ph type="subTitle" sz="quarter" idx="4294967295"/>
          </p:nvPr>
        </p:nvSpPr>
        <p:spPr>
          <a:xfrm>
            <a:off x="354012" y="609600"/>
            <a:ext cx="8442325" cy="3717925"/>
          </a:xfrm>
        </p:spPr>
        <p:txBody>
          <a:bodyPr>
            <a:noAutofit/>
          </a:bodyPr>
          <a:lstStyle/>
          <a:p>
            <a:pPr>
              <a:defRPr/>
            </a:pPr>
            <a:r>
              <a:rPr lang="en-US" sz="2200" b="1" dirty="0"/>
              <a:t>VBA (Visual Basic for Applications)</a:t>
            </a:r>
          </a:p>
          <a:p>
            <a:pPr>
              <a:defRPr/>
            </a:pPr>
            <a:endParaRPr lang="en-US" sz="2200" b="1" dirty="0"/>
          </a:p>
          <a:p>
            <a:pPr marL="0" indent="0">
              <a:buNone/>
              <a:defRPr/>
            </a:pPr>
            <a:r>
              <a:rPr lang="en-US" sz="2200" b="1" dirty="0"/>
              <a:t>Short-Definition:</a:t>
            </a:r>
          </a:p>
          <a:p>
            <a:pPr>
              <a:defRPr/>
            </a:pPr>
            <a:r>
              <a:rPr lang="en-US" sz="2200" b="1" dirty="0"/>
              <a:t>VBA is a programming language within Microsoft Office (e.g., Excel, Word) products that allows the user to develop applications/tools.  VBA can be combined with “control” aspects such as menus, toolbars, etc. to create custom user forms and/or dialog boxes.</a:t>
            </a:r>
          </a:p>
        </p:txBody>
      </p:sp>
    </p:spTree>
    <p:extLst>
      <p:ext uri="{BB962C8B-B14F-4D97-AF65-F5344CB8AC3E}">
        <p14:creationId xmlns:p14="http://schemas.microsoft.com/office/powerpoint/2010/main" val="51807937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56A1651A-95E7-4BB2-90F1-B71B83D4E926}" type="slidenum">
              <a:rPr lang="en-US" smtClean="0"/>
              <a:pPr>
                <a:defRPr/>
              </a:pPr>
              <a:t>14</a:t>
            </a:fld>
            <a:endParaRPr lang="en-US" dirty="0"/>
          </a:p>
        </p:txBody>
      </p:sp>
      <p:sp>
        <p:nvSpPr>
          <p:cNvPr id="7170" name="Rectangle 2"/>
          <p:cNvSpPr>
            <a:spLocks noGrp="1" noChangeArrowheads="1"/>
          </p:cNvSpPr>
          <p:nvPr>
            <p:ph type="ctrTitle" sz="quarter" idx="4294967295"/>
          </p:nvPr>
        </p:nvSpPr>
        <p:spPr>
          <a:xfrm>
            <a:off x="1139825" y="76200"/>
            <a:ext cx="6870700" cy="457200"/>
          </a:xfrm>
        </p:spPr>
        <p:txBody>
          <a:bodyPr>
            <a:normAutofit fontScale="90000"/>
          </a:bodyPr>
          <a:lstStyle/>
          <a:p>
            <a:pPr algn="ctr">
              <a:defRPr/>
            </a:pPr>
            <a:r>
              <a:rPr lang="en-US" sz="4000" b="1" dirty="0" smtClean="0"/>
              <a:t>Controls</a:t>
            </a:r>
            <a:endParaRPr lang="en-US" sz="4000" b="1" dirty="0"/>
          </a:p>
        </p:txBody>
      </p:sp>
      <p:sp>
        <p:nvSpPr>
          <p:cNvPr id="7171" name="Rectangle 3"/>
          <p:cNvSpPr>
            <a:spLocks noGrp="1" noChangeArrowheads="1"/>
          </p:cNvSpPr>
          <p:nvPr>
            <p:ph type="subTitle" sz="quarter" idx="4294967295"/>
          </p:nvPr>
        </p:nvSpPr>
        <p:spPr>
          <a:xfrm>
            <a:off x="360362" y="685800"/>
            <a:ext cx="8442325" cy="3717925"/>
          </a:xfrm>
        </p:spPr>
        <p:txBody>
          <a:bodyPr>
            <a:noAutofit/>
          </a:bodyPr>
          <a:lstStyle/>
          <a:p>
            <a:pPr>
              <a:defRPr/>
            </a:pPr>
            <a:r>
              <a:rPr lang="en-US" sz="2200" b="1" dirty="0"/>
              <a:t>Form controls basically are Object Linking and Embedding within Microsoft Office products using Macros.  For example, Buttons, Check Boxes, etc.  Form controls are built-in to Microsoft (i.e., preloaded/prepackaged).</a:t>
            </a:r>
          </a:p>
          <a:p>
            <a:pPr>
              <a:defRPr/>
            </a:pPr>
            <a:endParaRPr lang="en-US" sz="2200" b="1" dirty="0" smtClean="0"/>
          </a:p>
          <a:p>
            <a:pPr>
              <a:defRPr/>
            </a:pPr>
            <a:r>
              <a:rPr lang="en-US" sz="2200" b="1" dirty="0" smtClean="0"/>
              <a:t>ActiveX </a:t>
            </a:r>
            <a:r>
              <a:rPr lang="en-US" sz="2200" b="1" dirty="0"/>
              <a:t>controls can be more advanced and can do other things (similar to if you purchased an Add-On Software for Excel).  They are loaded separately from Excel and do not have to use Macros (can use code).</a:t>
            </a:r>
          </a:p>
          <a:p>
            <a:pPr>
              <a:defRPr/>
            </a:pPr>
            <a:endParaRPr lang="en-US" sz="2200" b="1" dirty="0" smtClean="0"/>
          </a:p>
          <a:p>
            <a:pPr>
              <a:defRPr/>
            </a:pPr>
            <a:r>
              <a:rPr lang="en-US" sz="2200" b="1" dirty="0" smtClean="0"/>
              <a:t>From </a:t>
            </a:r>
            <a:r>
              <a:rPr lang="en-US" sz="2200" b="1" dirty="0"/>
              <a:t>a Developer standpoint, you will be asked to include VBA code or record a Macro immediately if using a Form control (but not if using an ActiveX control</a:t>
            </a:r>
            <a:r>
              <a:rPr lang="en-US" sz="2200" b="1" dirty="0" smtClean="0"/>
              <a:t>).</a:t>
            </a:r>
            <a:endParaRPr lang="en-US" sz="2200" b="1" dirty="0"/>
          </a:p>
        </p:txBody>
      </p:sp>
    </p:spTree>
    <p:extLst>
      <p:ext uri="{BB962C8B-B14F-4D97-AF65-F5344CB8AC3E}">
        <p14:creationId xmlns:p14="http://schemas.microsoft.com/office/powerpoint/2010/main" val="316745473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56A1651A-95E7-4BB2-90F1-B71B83D4E926}" type="slidenum">
              <a:rPr lang="en-US" smtClean="0"/>
              <a:pPr>
                <a:defRPr/>
              </a:pPr>
              <a:t>15</a:t>
            </a:fld>
            <a:endParaRPr lang="en-US" dirty="0"/>
          </a:p>
        </p:txBody>
      </p:sp>
      <p:sp>
        <p:nvSpPr>
          <p:cNvPr id="7170" name="Rectangle 2"/>
          <p:cNvSpPr>
            <a:spLocks noGrp="1" noChangeArrowheads="1"/>
          </p:cNvSpPr>
          <p:nvPr>
            <p:ph type="ctrTitle" sz="quarter" idx="4294967295"/>
          </p:nvPr>
        </p:nvSpPr>
        <p:spPr>
          <a:xfrm>
            <a:off x="957262" y="130175"/>
            <a:ext cx="7248525" cy="457200"/>
          </a:xfrm>
        </p:spPr>
        <p:txBody>
          <a:bodyPr>
            <a:normAutofit fontScale="90000"/>
          </a:bodyPr>
          <a:lstStyle/>
          <a:p>
            <a:pPr algn="ctr">
              <a:defRPr/>
            </a:pPr>
            <a:r>
              <a:rPr lang="en-US" sz="4000" b="1" dirty="0"/>
              <a:t>Controls:  Developer Ribbon Tab</a:t>
            </a:r>
          </a:p>
        </p:txBody>
      </p:sp>
      <p:sp>
        <p:nvSpPr>
          <p:cNvPr id="7171" name="Rectangle 3"/>
          <p:cNvSpPr>
            <a:spLocks noGrp="1" noChangeArrowheads="1"/>
          </p:cNvSpPr>
          <p:nvPr>
            <p:ph type="subTitle" sz="quarter" idx="4294967295"/>
          </p:nvPr>
        </p:nvSpPr>
        <p:spPr>
          <a:xfrm>
            <a:off x="360361" y="838200"/>
            <a:ext cx="8442325" cy="3717925"/>
          </a:xfrm>
        </p:spPr>
        <p:txBody>
          <a:bodyPr>
            <a:noAutofit/>
          </a:bodyPr>
          <a:lstStyle/>
          <a:p>
            <a:pPr>
              <a:defRPr/>
            </a:pPr>
            <a:r>
              <a:rPr lang="en-US" sz="2200" b="1" dirty="0"/>
              <a:t>Note, need to display “DEVELOPER” tab in Excel in order to use Forms.</a:t>
            </a:r>
          </a:p>
          <a:p>
            <a:pPr>
              <a:defRPr/>
            </a:pPr>
            <a:endParaRPr lang="en-US" sz="2200" b="1" dirty="0"/>
          </a:p>
          <a:p>
            <a:pPr>
              <a:defRPr/>
            </a:pPr>
            <a:r>
              <a:rPr lang="en-US" sz="2200" b="1" dirty="0"/>
              <a:t>Open Excel.  To display the DEVELOPER tab, click on the File menu and then select Options from the drop down menu. When the Excel Options window appears, click on the Customize Ribbon option on the left. Click on the Developer checkbox under the list of Main Tabs on the right. Then click on the OK button.</a:t>
            </a:r>
          </a:p>
          <a:p>
            <a:pPr>
              <a:defRPr/>
            </a:pPr>
            <a:endParaRPr lang="en-US" sz="2200" b="1" dirty="0"/>
          </a:p>
        </p:txBody>
      </p:sp>
    </p:spTree>
    <p:extLst>
      <p:ext uri="{BB962C8B-B14F-4D97-AF65-F5344CB8AC3E}">
        <p14:creationId xmlns:p14="http://schemas.microsoft.com/office/powerpoint/2010/main" val="7315389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56A1651A-95E7-4BB2-90F1-B71B83D4E926}" type="slidenum">
              <a:rPr lang="en-US" smtClean="0"/>
              <a:pPr>
                <a:defRPr/>
              </a:pPr>
              <a:t>16</a:t>
            </a:fld>
            <a:endParaRPr lang="en-US" dirty="0"/>
          </a:p>
        </p:txBody>
      </p:sp>
      <p:sp>
        <p:nvSpPr>
          <p:cNvPr id="7170" name="Rectangle 2"/>
          <p:cNvSpPr>
            <a:spLocks noGrp="1" noChangeArrowheads="1"/>
          </p:cNvSpPr>
          <p:nvPr>
            <p:ph type="ctrTitle" sz="quarter" idx="4294967295"/>
          </p:nvPr>
        </p:nvSpPr>
        <p:spPr>
          <a:xfrm>
            <a:off x="952500" y="82550"/>
            <a:ext cx="7248525" cy="457200"/>
          </a:xfrm>
        </p:spPr>
        <p:txBody>
          <a:bodyPr>
            <a:normAutofit fontScale="90000"/>
          </a:bodyPr>
          <a:lstStyle/>
          <a:p>
            <a:pPr algn="ctr">
              <a:defRPr/>
            </a:pPr>
            <a:r>
              <a:rPr lang="en-US" sz="4000" b="1" dirty="0" smtClean="0"/>
              <a:t>Resources</a:t>
            </a:r>
            <a:endParaRPr lang="en-US" sz="4000" b="1" dirty="0"/>
          </a:p>
        </p:txBody>
      </p:sp>
      <p:sp>
        <p:nvSpPr>
          <p:cNvPr id="7171" name="Rectangle 3"/>
          <p:cNvSpPr>
            <a:spLocks noGrp="1" noChangeArrowheads="1"/>
          </p:cNvSpPr>
          <p:nvPr>
            <p:ph type="subTitle" sz="quarter" idx="4294967295"/>
          </p:nvPr>
        </p:nvSpPr>
        <p:spPr>
          <a:xfrm>
            <a:off x="352425" y="609600"/>
            <a:ext cx="8442325" cy="3717925"/>
          </a:xfrm>
        </p:spPr>
        <p:txBody>
          <a:bodyPr>
            <a:noAutofit/>
          </a:bodyPr>
          <a:lstStyle/>
          <a:p>
            <a:pPr>
              <a:defRPr/>
            </a:pPr>
            <a:r>
              <a:rPr lang="en-US" sz="2200" b="1" dirty="0" smtClean="0"/>
              <a:t>Handout 1:  Reviews basic concepts of computer programming, data types, functions, procedures, objects, if-then-else, loops, nested control</a:t>
            </a:r>
          </a:p>
          <a:p>
            <a:pPr>
              <a:defRPr/>
            </a:pPr>
            <a:endParaRPr lang="en-US" sz="2200" b="1" dirty="0"/>
          </a:p>
          <a:p>
            <a:pPr>
              <a:defRPr/>
            </a:pPr>
            <a:r>
              <a:rPr lang="en-US" sz="2200" b="1" dirty="0" smtClean="0"/>
              <a:t>Handout 2:  User Forms </a:t>
            </a:r>
            <a:r>
              <a:rPr lang="en-US" sz="2200" b="1" dirty="0" smtClean="0"/>
              <a:t>Example (along with Loan-Example.xls)</a:t>
            </a:r>
            <a:endParaRPr lang="en-US" sz="2200" b="1" dirty="0"/>
          </a:p>
        </p:txBody>
      </p:sp>
    </p:spTree>
    <p:extLst>
      <p:ext uri="{BB962C8B-B14F-4D97-AF65-F5344CB8AC3E}">
        <p14:creationId xmlns:p14="http://schemas.microsoft.com/office/powerpoint/2010/main" val="141716290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56A1651A-95E7-4BB2-90F1-B71B83D4E926}" type="slidenum">
              <a:rPr lang="en-US" smtClean="0"/>
              <a:pPr>
                <a:defRPr/>
              </a:pPr>
              <a:t>2</a:t>
            </a:fld>
            <a:endParaRPr lang="en-US" dirty="0"/>
          </a:p>
        </p:txBody>
      </p:sp>
      <p:sp>
        <p:nvSpPr>
          <p:cNvPr id="7170" name="Rectangle 2"/>
          <p:cNvSpPr>
            <a:spLocks noGrp="1" noChangeArrowheads="1"/>
          </p:cNvSpPr>
          <p:nvPr>
            <p:ph type="ctrTitle" sz="quarter" idx="4294967295"/>
          </p:nvPr>
        </p:nvSpPr>
        <p:spPr>
          <a:xfrm>
            <a:off x="842962" y="76200"/>
            <a:ext cx="7477125" cy="762000"/>
          </a:xfrm>
        </p:spPr>
        <p:txBody>
          <a:bodyPr/>
          <a:lstStyle/>
          <a:p>
            <a:pPr algn="ctr">
              <a:defRPr/>
            </a:pPr>
            <a:r>
              <a:rPr lang="en-US" sz="3800" b="1" dirty="0" smtClean="0"/>
              <a:t>Simulation</a:t>
            </a:r>
          </a:p>
        </p:txBody>
      </p:sp>
      <p:sp>
        <p:nvSpPr>
          <p:cNvPr id="7171" name="Rectangle 3"/>
          <p:cNvSpPr>
            <a:spLocks noGrp="1" noChangeArrowheads="1"/>
          </p:cNvSpPr>
          <p:nvPr>
            <p:ph type="subTitle" sz="quarter" idx="4294967295"/>
          </p:nvPr>
        </p:nvSpPr>
        <p:spPr>
          <a:xfrm>
            <a:off x="361155" y="838200"/>
            <a:ext cx="8440737" cy="3717925"/>
          </a:xfrm>
        </p:spPr>
        <p:txBody>
          <a:bodyPr>
            <a:noAutofit/>
          </a:bodyPr>
          <a:lstStyle/>
          <a:p>
            <a:pPr marL="0" indent="0">
              <a:spcBef>
                <a:spcPts val="0"/>
              </a:spcBef>
              <a:buNone/>
              <a:defRPr/>
            </a:pPr>
            <a:r>
              <a:rPr lang="en-US" sz="2400" b="1" dirty="0" smtClean="0"/>
              <a:t>Simulate </a:t>
            </a:r>
            <a:r>
              <a:rPr lang="en-US" sz="2400" b="1" dirty="0"/>
              <a:t>(verb):</a:t>
            </a:r>
          </a:p>
          <a:p>
            <a:pPr marL="0" indent="0">
              <a:spcBef>
                <a:spcPts val="0"/>
              </a:spcBef>
              <a:buNone/>
              <a:defRPr/>
            </a:pPr>
            <a:r>
              <a:rPr lang="en-US" sz="2400" b="1" dirty="0"/>
              <a:t>To duplicate the features of a real system.  The idea is to imitate a real-world situation with a mathematical model that does not affect operations.</a:t>
            </a:r>
          </a:p>
          <a:p>
            <a:pPr marL="0" indent="0">
              <a:spcBef>
                <a:spcPts val="0"/>
              </a:spcBef>
              <a:buNone/>
              <a:defRPr/>
            </a:pPr>
            <a:endParaRPr lang="en-US" sz="2400" b="1" dirty="0" smtClean="0"/>
          </a:p>
          <a:p>
            <a:pPr marL="0" indent="0">
              <a:spcBef>
                <a:spcPts val="0"/>
              </a:spcBef>
              <a:buNone/>
              <a:defRPr/>
            </a:pPr>
            <a:r>
              <a:rPr lang="en-US" sz="2400" b="1" dirty="0" smtClean="0"/>
              <a:t>Monte </a:t>
            </a:r>
            <a:r>
              <a:rPr lang="en-US" sz="2400" b="1" dirty="0"/>
              <a:t>Carlo Simulation:</a:t>
            </a:r>
          </a:p>
          <a:p>
            <a:pPr marL="0" indent="0">
              <a:spcBef>
                <a:spcPts val="0"/>
              </a:spcBef>
              <a:buNone/>
              <a:defRPr/>
            </a:pPr>
            <a:r>
              <a:rPr lang="en-US" sz="2400" b="1" dirty="0"/>
              <a:t>Randomly generate values for the variables (via random sampling) and repeat (replicate) the simulation as necessary.</a:t>
            </a:r>
          </a:p>
          <a:p>
            <a:pPr>
              <a:spcBef>
                <a:spcPts val="0"/>
              </a:spcBef>
              <a:defRPr/>
            </a:pPr>
            <a:endParaRPr lang="en-US" sz="2400" b="1" dirty="0"/>
          </a:p>
          <a:p>
            <a:pPr>
              <a:spcBef>
                <a:spcPts val="0"/>
              </a:spcBef>
              <a:defRPr/>
            </a:pPr>
            <a:endParaRPr lang="en-US" sz="2400" b="1" dirty="0" smtClean="0"/>
          </a:p>
        </p:txBody>
      </p:sp>
    </p:spTree>
    <p:extLst>
      <p:ext uri="{BB962C8B-B14F-4D97-AF65-F5344CB8AC3E}">
        <p14:creationId xmlns:p14="http://schemas.microsoft.com/office/powerpoint/2010/main" val="380865786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56A1651A-95E7-4BB2-90F1-B71B83D4E926}" type="slidenum">
              <a:rPr lang="en-US" smtClean="0"/>
              <a:pPr>
                <a:defRPr/>
              </a:pPr>
              <a:t>3</a:t>
            </a:fld>
            <a:endParaRPr lang="en-US" dirty="0"/>
          </a:p>
        </p:txBody>
      </p:sp>
      <p:sp>
        <p:nvSpPr>
          <p:cNvPr id="7170" name="Rectangle 2"/>
          <p:cNvSpPr>
            <a:spLocks noGrp="1" noChangeArrowheads="1"/>
          </p:cNvSpPr>
          <p:nvPr>
            <p:ph type="ctrTitle" sz="quarter" idx="4294967295"/>
          </p:nvPr>
        </p:nvSpPr>
        <p:spPr>
          <a:xfrm>
            <a:off x="842962" y="76200"/>
            <a:ext cx="7477125" cy="762000"/>
          </a:xfrm>
        </p:spPr>
        <p:txBody>
          <a:bodyPr/>
          <a:lstStyle/>
          <a:p>
            <a:pPr algn="ctr">
              <a:defRPr/>
            </a:pPr>
            <a:r>
              <a:rPr lang="en-US" sz="3200" b="1" dirty="0" smtClean="0"/>
              <a:t>Simulation: Advantages &amp; Disadvantages</a:t>
            </a:r>
          </a:p>
        </p:txBody>
      </p:sp>
      <p:sp>
        <p:nvSpPr>
          <p:cNvPr id="7171" name="Rectangle 3"/>
          <p:cNvSpPr>
            <a:spLocks noGrp="1" noChangeArrowheads="1"/>
          </p:cNvSpPr>
          <p:nvPr>
            <p:ph type="subTitle" sz="quarter" idx="4294967295"/>
          </p:nvPr>
        </p:nvSpPr>
        <p:spPr>
          <a:xfrm>
            <a:off x="361155" y="752475"/>
            <a:ext cx="8440737" cy="3717925"/>
          </a:xfrm>
        </p:spPr>
        <p:txBody>
          <a:bodyPr>
            <a:noAutofit/>
          </a:bodyPr>
          <a:lstStyle/>
          <a:p>
            <a:pPr>
              <a:spcBef>
                <a:spcPts val="0"/>
              </a:spcBef>
              <a:defRPr/>
            </a:pPr>
            <a:r>
              <a:rPr lang="en-US" sz="2400" b="1" dirty="0"/>
              <a:t>Advantages</a:t>
            </a:r>
          </a:p>
          <a:p>
            <a:pPr lvl="1">
              <a:spcBef>
                <a:spcPts val="0"/>
              </a:spcBef>
              <a:defRPr/>
            </a:pPr>
            <a:r>
              <a:rPr lang="en-US" sz="2400" b="1" dirty="0"/>
              <a:t>Can be used to analyze large and complex real-world scenarios</a:t>
            </a:r>
          </a:p>
          <a:p>
            <a:pPr lvl="1">
              <a:spcBef>
                <a:spcPts val="0"/>
              </a:spcBef>
              <a:defRPr/>
            </a:pPr>
            <a:r>
              <a:rPr lang="en-US" sz="2400" b="1" dirty="0"/>
              <a:t>Does not interfere with real-world system</a:t>
            </a:r>
          </a:p>
          <a:p>
            <a:pPr lvl="1">
              <a:spcBef>
                <a:spcPts val="0"/>
              </a:spcBef>
              <a:defRPr/>
            </a:pPr>
            <a:r>
              <a:rPr lang="en-US" sz="2400" b="1" dirty="0"/>
              <a:t>Time compression is possible</a:t>
            </a:r>
          </a:p>
          <a:p>
            <a:pPr lvl="1">
              <a:spcBef>
                <a:spcPts val="0"/>
              </a:spcBef>
              <a:defRPr/>
            </a:pPr>
            <a:r>
              <a:rPr lang="en-US" sz="2400" b="1" dirty="0"/>
              <a:t>Inclusion of “real-world” complications (e.g., by using different distributions)</a:t>
            </a:r>
          </a:p>
          <a:p>
            <a:pPr lvl="1">
              <a:spcBef>
                <a:spcPts val="0"/>
              </a:spcBef>
              <a:defRPr/>
            </a:pPr>
            <a:r>
              <a:rPr lang="en-US" sz="2400" b="1" dirty="0"/>
              <a:t>Can be cheaper (long term) [or safer]</a:t>
            </a:r>
          </a:p>
          <a:p>
            <a:pPr>
              <a:spcBef>
                <a:spcPts val="0"/>
              </a:spcBef>
              <a:defRPr/>
            </a:pPr>
            <a:endParaRPr lang="en-US" sz="2400" b="1" dirty="0" smtClean="0"/>
          </a:p>
          <a:p>
            <a:pPr>
              <a:spcBef>
                <a:spcPts val="0"/>
              </a:spcBef>
              <a:defRPr/>
            </a:pPr>
            <a:r>
              <a:rPr lang="en-US" sz="2400" b="1" dirty="0" smtClean="0"/>
              <a:t>Disadvantages</a:t>
            </a:r>
            <a:endParaRPr lang="en-US" sz="2400" b="1" dirty="0"/>
          </a:p>
          <a:p>
            <a:pPr lvl="1">
              <a:spcBef>
                <a:spcPts val="0"/>
              </a:spcBef>
              <a:defRPr/>
            </a:pPr>
            <a:r>
              <a:rPr lang="en-US" sz="2400" b="1" dirty="0"/>
              <a:t>Expensive to setup/maintain a good simulation</a:t>
            </a:r>
          </a:p>
          <a:p>
            <a:pPr lvl="1">
              <a:spcBef>
                <a:spcPts val="0"/>
              </a:spcBef>
              <a:defRPr/>
            </a:pPr>
            <a:r>
              <a:rPr lang="en-US" sz="2400" b="1" dirty="0"/>
              <a:t>Does not generate “optimal” solution</a:t>
            </a:r>
          </a:p>
          <a:p>
            <a:pPr lvl="1">
              <a:spcBef>
                <a:spcPts val="0"/>
              </a:spcBef>
              <a:defRPr/>
            </a:pPr>
            <a:r>
              <a:rPr lang="en-US" sz="2400" b="1" dirty="0"/>
              <a:t>Managers/analysts must generate all conditions and constraints</a:t>
            </a:r>
          </a:p>
          <a:p>
            <a:pPr lvl="1">
              <a:spcBef>
                <a:spcPts val="0"/>
              </a:spcBef>
              <a:defRPr/>
            </a:pPr>
            <a:r>
              <a:rPr lang="en-US" sz="2400" b="1" dirty="0"/>
              <a:t>Each simulation is unique (new scenario)</a:t>
            </a:r>
          </a:p>
        </p:txBody>
      </p:sp>
    </p:spTree>
    <p:extLst>
      <p:ext uri="{BB962C8B-B14F-4D97-AF65-F5344CB8AC3E}">
        <p14:creationId xmlns:p14="http://schemas.microsoft.com/office/powerpoint/2010/main" val="227278448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56A1651A-95E7-4BB2-90F1-B71B83D4E926}" type="slidenum">
              <a:rPr lang="en-US" smtClean="0"/>
              <a:pPr>
                <a:defRPr/>
              </a:pPr>
              <a:t>4</a:t>
            </a:fld>
            <a:endParaRPr lang="en-US" dirty="0"/>
          </a:p>
        </p:txBody>
      </p:sp>
      <p:sp>
        <p:nvSpPr>
          <p:cNvPr id="7170" name="Rectangle 2"/>
          <p:cNvSpPr>
            <a:spLocks noGrp="1" noChangeArrowheads="1"/>
          </p:cNvSpPr>
          <p:nvPr>
            <p:ph type="ctrTitle" sz="quarter" idx="4294967295"/>
          </p:nvPr>
        </p:nvSpPr>
        <p:spPr>
          <a:xfrm>
            <a:off x="842962" y="107950"/>
            <a:ext cx="7477125" cy="762000"/>
          </a:xfrm>
        </p:spPr>
        <p:txBody>
          <a:bodyPr/>
          <a:lstStyle/>
          <a:p>
            <a:pPr algn="ctr">
              <a:defRPr/>
            </a:pPr>
            <a:r>
              <a:rPr lang="en-US" sz="3800" b="1" dirty="0" smtClean="0"/>
              <a:t>Excel:  Data Tables</a:t>
            </a:r>
          </a:p>
        </p:txBody>
      </p:sp>
      <p:sp>
        <p:nvSpPr>
          <p:cNvPr id="7171" name="Rectangle 3"/>
          <p:cNvSpPr>
            <a:spLocks noGrp="1" noChangeArrowheads="1"/>
          </p:cNvSpPr>
          <p:nvPr>
            <p:ph type="subTitle" sz="quarter" idx="4294967295"/>
          </p:nvPr>
        </p:nvSpPr>
        <p:spPr>
          <a:xfrm>
            <a:off x="571500" y="869950"/>
            <a:ext cx="8001000" cy="4953000"/>
          </a:xfrm>
        </p:spPr>
        <p:txBody>
          <a:bodyPr>
            <a:noAutofit/>
          </a:bodyPr>
          <a:lstStyle/>
          <a:p>
            <a:r>
              <a:rPr lang="en-US" sz="2400" b="1" dirty="0" smtClean="0"/>
              <a:t>Used to vary a variable (or two variables) within a table</a:t>
            </a:r>
          </a:p>
          <a:p>
            <a:endParaRPr lang="en-US" sz="2400" b="1" dirty="0"/>
          </a:p>
          <a:p>
            <a:r>
              <a:rPr lang="en-US" sz="2400" b="1" dirty="0" smtClean="0"/>
              <a:t>From Excel Worksheet</a:t>
            </a:r>
          </a:p>
          <a:p>
            <a:pPr lvl="1"/>
            <a:r>
              <a:rPr lang="en-US" sz="2400" b="1" dirty="0" smtClean="0"/>
              <a:t>Data Ribbon</a:t>
            </a:r>
          </a:p>
          <a:p>
            <a:pPr lvl="1"/>
            <a:r>
              <a:rPr lang="en-US" sz="2400" b="1" dirty="0" smtClean="0"/>
              <a:t>What-if Analysis</a:t>
            </a:r>
          </a:p>
          <a:p>
            <a:pPr lvl="1"/>
            <a:r>
              <a:rPr lang="en-US" sz="2400" b="1" dirty="0" smtClean="0"/>
              <a:t>Data Table</a:t>
            </a:r>
          </a:p>
          <a:p>
            <a:endParaRPr lang="en-US" sz="2400" b="1" dirty="0"/>
          </a:p>
          <a:p>
            <a:r>
              <a:rPr lang="en-US" sz="2400" b="1" dirty="0" smtClean="0"/>
              <a:t>Other Examples:  </a:t>
            </a:r>
            <a:r>
              <a:rPr lang="en-US" sz="1600" b="1" dirty="0">
                <a:hlinkClick r:id="rId3"/>
              </a:rPr>
              <a:t>http://</a:t>
            </a:r>
            <a:r>
              <a:rPr lang="en-US" sz="1600" b="1" dirty="0" smtClean="0">
                <a:hlinkClick r:id="rId3"/>
              </a:rPr>
              <a:t>www.excel-easy.com/examples/data-tables.html</a:t>
            </a:r>
            <a:endParaRPr lang="en-US" sz="1600" b="1" dirty="0" smtClean="0"/>
          </a:p>
          <a:p>
            <a:endParaRPr lang="en-US" sz="2400" b="1" dirty="0"/>
          </a:p>
        </p:txBody>
      </p:sp>
    </p:spTree>
    <p:extLst>
      <p:ext uri="{BB962C8B-B14F-4D97-AF65-F5344CB8AC3E}">
        <p14:creationId xmlns:p14="http://schemas.microsoft.com/office/powerpoint/2010/main" val="401717928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56A1651A-95E7-4BB2-90F1-B71B83D4E926}" type="slidenum">
              <a:rPr lang="en-US" smtClean="0"/>
              <a:pPr>
                <a:defRPr/>
              </a:pPr>
              <a:t>5</a:t>
            </a:fld>
            <a:endParaRPr lang="en-US" dirty="0"/>
          </a:p>
        </p:txBody>
      </p:sp>
      <p:sp>
        <p:nvSpPr>
          <p:cNvPr id="7170" name="Rectangle 2"/>
          <p:cNvSpPr>
            <a:spLocks noGrp="1" noChangeArrowheads="1"/>
          </p:cNvSpPr>
          <p:nvPr>
            <p:ph type="ctrTitle" sz="quarter" idx="4294967295"/>
          </p:nvPr>
        </p:nvSpPr>
        <p:spPr>
          <a:xfrm>
            <a:off x="842962" y="76200"/>
            <a:ext cx="7477125" cy="762000"/>
          </a:xfrm>
        </p:spPr>
        <p:txBody>
          <a:bodyPr/>
          <a:lstStyle/>
          <a:p>
            <a:pPr algn="ctr">
              <a:defRPr/>
            </a:pPr>
            <a:r>
              <a:rPr lang="en-US" sz="3800" b="1" dirty="0" smtClean="0"/>
              <a:t>Simulation Steps</a:t>
            </a:r>
          </a:p>
        </p:txBody>
      </p:sp>
      <p:sp>
        <p:nvSpPr>
          <p:cNvPr id="7171" name="Rectangle 3"/>
          <p:cNvSpPr>
            <a:spLocks noGrp="1" noChangeArrowheads="1"/>
          </p:cNvSpPr>
          <p:nvPr>
            <p:ph type="subTitle" sz="quarter" idx="4294967295"/>
          </p:nvPr>
        </p:nvSpPr>
        <p:spPr>
          <a:xfrm>
            <a:off x="703263" y="685800"/>
            <a:ext cx="8440737" cy="3717925"/>
          </a:xfrm>
        </p:spPr>
        <p:txBody>
          <a:bodyPr>
            <a:noAutofit/>
          </a:bodyPr>
          <a:lstStyle/>
          <a:p>
            <a:pPr marL="457200" indent="-457200">
              <a:buFont typeface="+mj-lt"/>
              <a:buAutoNum type="arabicPeriod"/>
            </a:pPr>
            <a:r>
              <a:rPr lang="en-US" sz="2400" b="1" dirty="0"/>
              <a:t>Define Objective(s) [e.g., max profit, min cost] {Green}</a:t>
            </a:r>
          </a:p>
          <a:p>
            <a:pPr marL="457200" indent="-457200">
              <a:buFont typeface="+mj-lt"/>
              <a:buAutoNum type="arabicPeriod"/>
            </a:pPr>
            <a:r>
              <a:rPr lang="en-US" sz="2400" b="1" dirty="0"/>
              <a:t>Identify Parameters [e.g., $ per pip, cost to play] {Blue}</a:t>
            </a:r>
          </a:p>
          <a:p>
            <a:pPr marL="457200" indent="-457200">
              <a:buFont typeface="+mj-lt"/>
              <a:buAutoNum type="arabicPeriod"/>
            </a:pPr>
            <a:r>
              <a:rPr lang="en-US" sz="2400" b="1" dirty="0"/>
              <a:t>Identify Decision Variables [e.g., bankroll] {Yellow}</a:t>
            </a:r>
          </a:p>
          <a:p>
            <a:pPr marL="457200" indent="-457200">
              <a:buFont typeface="+mj-lt"/>
              <a:buAutoNum type="arabicPeriod"/>
            </a:pPr>
            <a:r>
              <a:rPr lang="en-US" sz="2400" b="1" dirty="0"/>
              <a:t>Create Mathematical Model Using Randomness</a:t>
            </a:r>
          </a:p>
          <a:p>
            <a:pPr marL="0" lvl="1" indent="0">
              <a:buNone/>
            </a:pPr>
            <a:r>
              <a:rPr lang="en-US" sz="2400" b="1" dirty="0"/>
              <a:t>      (e.g., a Monte Carlo simulation)</a:t>
            </a:r>
          </a:p>
          <a:p>
            <a:pPr marL="457200" indent="-457200">
              <a:buFont typeface="+mj-lt"/>
              <a:buAutoNum type="arabicPeriod"/>
            </a:pPr>
            <a:r>
              <a:rPr lang="en-US" sz="2400" b="1" dirty="0"/>
              <a:t>Run the Model (Check Results)</a:t>
            </a:r>
          </a:p>
          <a:p>
            <a:pPr marL="457200" indent="-457200">
              <a:buFont typeface="+mj-lt"/>
              <a:buAutoNum type="arabicPeriod"/>
            </a:pPr>
            <a:r>
              <a:rPr lang="en-US" sz="2400" b="1" dirty="0"/>
              <a:t>Replicate</a:t>
            </a:r>
          </a:p>
          <a:p>
            <a:pPr marL="457200" indent="-457200">
              <a:buFont typeface="+mj-lt"/>
              <a:buAutoNum type="arabicPeriod"/>
            </a:pPr>
            <a:r>
              <a:rPr lang="en-US" sz="2400" b="1" dirty="0"/>
              <a:t>Summarize Results (Select Best Course of Action)</a:t>
            </a:r>
          </a:p>
          <a:p>
            <a:pPr marL="0" indent="0">
              <a:buNone/>
            </a:pPr>
            <a:r>
              <a:rPr lang="en-US" sz="2400" b="1" i="1" dirty="0"/>
              <a:t>Note:  Colors and examples (e.g.) correspond to Excel Dice </a:t>
            </a:r>
            <a:r>
              <a:rPr lang="en-US" sz="2400" b="1" i="1" dirty="0" smtClean="0"/>
              <a:t>Game.</a:t>
            </a:r>
            <a:endParaRPr lang="en-US" sz="2400" b="1" i="1" dirty="0"/>
          </a:p>
          <a:p>
            <a:pPr marL="0" indent="0">
              <a:buNone/>
            </a:pPr>
            <a:endParaRPr lang="en-US" sz="2400" b="1" i="1" dirty="0"/>
          </a:p>
          <a:p>
            <a:pPr marL="0" indent="0">
              <a:buNone/>
            </a:pPr>
            <a:r>
              <a:rPr lang="en-US" sz="2400" b="1" i="1" dirty="0"/>
              <a:t>P.S.  A pip is a dot (symbol) on a die (or domino, playing card)</a:t>
            </a:r>
          </a:p>
        </p:txBody>
      </p:sp>
    </p:spTree>
    <p:extLst>
      <p:ext uri="{BB962C8B-B14F-4D97-AF65-F5344CB8AC3E}">
        <p14:creationId xmlns:p14="http://schemas.microsoft.com/office/powerpoint/2010/main" val="119437378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56A1651A-95E7-4BB2-90F1-B71B83D4E926}" type="slidenum">
              <a:rPr lang="en-US" smtClean="0"/>
              <a:pPr>
                <a:defRPr/>
              </a:pPr>
              <a:t>6</a:t>
            </a:fld>
            <a:endParaRPr lang="en-US" dirty="0"/>
          </a:p>
        </p:txBody>
      </p:sp>
      <p:sp>
        <p:nvSpPr>
          <p:cNvPr id="7170" name="Rectangle 2"/>
          <p:cNvSpPr>
            <a:spLocks noGrp="1" noChangeArrowheads="1"/>
          </p:cNvSpPr>
          <p:nvPr>
            <p:ph type="ctrTitle" sz="quarter" idx="4294967295"/>
          </p:nvPr>
        </p:nvSpPr>
        <p:spPr>
          <a:xfrm>
            <a:off x="838200" y="76200"/>
            <a:ext cx="7477125" cy="762000"/>
          </a:xfrm>
        </p:spPr>
        <p:txBody>
          <a:bodyPr/>
          <a:lstStyle/>
          <a:p>
            <a:pPr algn="ctr">
              <a:defRPr/>
            </a:pPr>
            <a:r>
              <a:rPr lang="en-US" sz="3800" b="1" dirty="0" smtClean="0"/>
              <a:t>Distributions</a:t>
            </a:r>
          </a:p>
        </p:txBody>
      </p:sp>
      <p:sp>
        <p:nvSpPr>
          <p:cNvPr id="7171" name="Rectangle 3"/>
          <p:cNvSpPr>
            <a:spLocks noGrp="1" noChangeArrowheads="1"/>
          </p:cNvSpPr>
          <p:nvPr>
            <p:ph type="subTitle" sz="quarter" idx="4294967295"/>
          </p:nvPr>
        </p:nvSpPr>
        <p:spPr>
          <a:xfrm>
            <a:off x="703263" y="685800"/>
            <a:ext cx="8440737" cy="3717925"/>
          </a:xfrm>
        </p:spPr>
        <p:txBody>
          <a:bodyPr>
            <a:noAutofit/>
          </a:bodyPr>
          <a:lstStyle/>
          <a:p>
            <a:r>
              <a:rPr lang="en-US" sz="2400" b="1" dirty="0"/>
              <a:t>Use Excel to generate different distributions</a:t>
            </a:r>
          </a:p>
          <a:p>
            <a:r>
              <a:rPr lang="en-US" sz="2400" b="1" dirty="0"/>
              <a:t>Use Random Number Generator</a:t>
            </a:r>
          </a:p>
          <a:p>
            <a:r>
              <a:rPr lang="en-US" sz="2400" b="1" dirty="0"/>
              <a:t>The Excel Function “=RAND()” produces random numbers between 0 and 1 (16 decimal places)</a:t>
            </a:r>
          </a:p>
          <a:p>
            <a:pPr lvl="1"/>
            <a:r>
              <a:rPr lang="en-US" sz="2400" b="1" dirty="0"/>
              <a:t>We can then use this random number to create other distributions of </a:t>
            </a:r>
            <a:r>
              <a:rPr lang="en-US" sz="2400" b="1" dirty="0" smtClean="0"/>
              <a:t>interest</a:t>
            </a:r>
          </a:p>
          <a:p>
            <a:pPr lvl="2"/>
            <a:r>
              <a:rPr lang="en-US" b="1" dirty="0" smtClean="0"/>
              <a:t>Normal Distribution</a:t>
            </a:r>
          </a:p>
          <a:p>
            <a:pPr lvl="2"/>
            <a:r>
              <a:rPr lang="en-US" b="1" dirty="0" smtClean="0"/>
              <a:t>Exponential Distribution</a:t>
            </a:r>
          </a:p>
          <a:p>
            <a:pPr lvl="2"/>
            <a:r>
              <a:rPr lang="en-US" b="1" dirty="0" smtClean="0"/>
              <a:t>Excel has the capabilities of doing others as well …</a:t>
            </a:r>
          </a:p>
          <a:p>
            <a:pPr lvl="3"/>
            <a:r>
              <a:rPr lang="en-US" b="1" dirty="0" smtClean="0"/>
              <a:t>Binomial, Poisson, Beta, Chi Square, Fisher, Gamma, Lognormal, Student t, etc.</a:t>
            </a:r>
          </a:p>
          <a:p>
            <a:r>
              <a:rPr lang="en-US" sz="2400" b="1" dirty="0" smtClean="0"/>
              <a:t>The Excel Function “=RANDBETWEEN(</a:t>
            </a:r>
            <a:r>
              <a:rPr lang="en-US" sz="2400" b="1" dirty="0" err="1" smtClean="0"/>
              <a:t>a,b</a:t>
            </a:r>
            <a:r>
              <a:rPr lang="en-US" sz="2400" b="1" dirty="0" smtClean="0"/>
              <a:t>)” produces a random integer number between a and b</a:t>
            </a:r>
            <a:endParaRPr lang="en-US" sz="2400" b="1" dirty="0"/>
          </a:p>
          <a:p>
            <a:endParaRPr lang="en-US" sz="2400" b="1" dirty="0"/>
          </a:p>
          <a:p>
            <a:endParaRPr lang="en-US" sz="2400" b="1" dirty="0"/>
          </a:p>
        </p:txBody>
      </p:sp>
    </p:spTree>
    <p:extLst>
      <p:ext uri="{BB962C8B-B14F-4D97-AF65-F5344CB8AC3E}">
        <p14:creationId xmlns:p14="http://schemas.microsoft.com/office/powerpoint/2010/main" val="40426914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56A1651A-95E7-4BB2-90F1-B71B83D4E926}" type="slidenum">
              <a:rPr lang="en-US" smtClean="0"/>
              <a:pPr>
                <a:defRPr/>
              </a:pPr>
              <a:t>7</a:t>
            </a:fld>
            <a:endParaRPr lang="en-US" dirty="0"/>
          </a:p>
        </p:txBody>
      </p:sp>
      <p:sp>
        <p:nvSpPr>
          <p:cNvPr id="7170" name="Rectangle 2"/>
          <p:cNvSpPr>
            <a:spLocks noGrp="1" noChangeArrowheads="1"/>
          </p:cNvSpPr>
          <p:nvPr>
            <p:ph type="ctrTitle" sz="quarter" idx="4294967295"/>
          </p:nvPr>
        </p:nvSpPr>
        <p:spPr>
          <a:xfrm>
            <a:off x="838200" y="45856"/>
            <a:ext cx="7477125" cy="762000"/>
          </a:xfrm>
        </p:spPr>
        <p:txBody>
          <a:bodyPr/>
          <a:lstStyle/>
          <a:p>
            <a:pPr algn="ctr">
              <a:defRPr/>
            </a:pPr>
            <a:r>
              <a:rPr lang="en-US" sz="3800" b="1" dirty="0" smtClean="0"/>
              <a:t>Distribution:  Continuous Uniform</a:t>
            </a:r>
          </a:p>
        </p:txBody>
      </p:sp>
      <p:sp>
        <p:nvSpPr>
          <p:cNvPr id="7171" name="Rectangle 3"/>
          <p:cNvSpPr>
            <a:spLocks noGrp="1" noChangeArrowheads="1"/>
          </p:cNvSpPr>
          <p:nvPr>
            <p:ph type="subTitle" sz="quarter" idx="4294967295"/>
          </p:nvPr>
        </p:nvSpPr>
        <p:spPr>
          <a:xfrm>
            <a:off x="0" y="685800"/>
            <a:ext cx="4219575" cy="4953000"/>
          </a:xfrm>
        </p:spPr>
        <p:txBody>
          <a:bodyPr>
            <a:noAutofit/>
          </a:bodyPr>
          <a:lstStyle/>
          <a:p>
            <a:r>
              <a:rPr lang="en-US" sz="2400" b="1" dirty="0"/>
              <a:t>Random between a and b.</a:t>
            </a:r>
          </a:p>
          <a:p>
            <a:r>
              <a:rPr lang="en-US" sz="2400" b="1" dirty="0"/>
              <a:t>Since </a:t>
            </a:r>
            <a:r>
              <a:rPr lang="en-US" sz="2400" b="1" dirty="0" smtClean="0"/>
              <a:t>continuous (i.e., decimals allowed), </a:t>
            </a:r>
            <a:r>
              <a:rPr lang="en-US" sz="2400" b="1" dirty="0"/>
              <a:t>the probability of equaling a single value is 0.  Thus, we calculate probability over a range.</a:t>
            </a:r>
          </a:p>
          <a:p>
            <a:endParaRPr lang="en-US" sz="2400" b="1" dirty="0"/>
          </a:p>
          <a:p>
            <a:r>
              <a:rPr lang="en-US" sz="2400" b="1" dirty="0"/>
              <a:t>In Excel:</a:t>
            </a:r>
          </a:p>
          <a:p>
            <a:r>
              <a:rPr lang="en-US" sz="2400" b="1" dirty="0" smtClean="0"/>
              <a:t>= </a:t>
            </a:r>
            <a:r>
              <a:rPr lang="en-US" sz="2400" b="1" dirty="0"/>
              <a:t>a + (b – a)(RAND</a:t>
            </a:r>
            <a:r>
              <a:rPr lang="en-US" sz="2400" b="1" dirty="0" smtClean="0"/>
              <a:t>())</a:t>
            </a:r>
            <a:endParaRPr lang="en-US" sz="2400" b="1" dirty="0"/>
          </a:p>
          <a:p>
            <a:endParaRPr lang="en-US" sz="2400" b="1" dirty="0"/>
          </a:p>
          <a:p>
            <a:r>
              <a:rPr lang="en-US" sz="2400" b="1" dirty="0"/>
              <a:t>Where b &gt; a</a:t>
            </a:r>
          </a:p>
          <a:p>
            <a:endParaRPr lang="en-US" sz="2400" b="1" dirty="0"/>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3798" t="12763" r="32404" b="15955"/>
          <a:stretch/>
        </p:blipFill>
        <p:spPr bwMode="auto">
          <a:xfrm>
            <a:off x="4572000" y="899931"/>
            <a:ext cx="3962400" cy="4700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572000" y="5587425"/>
            <a:ext cx="4038600" cy="584775"/>
          </a:xfrm>
          <a:prstGeom prst="rect">
            <a:avLst/>
          </a:prstGeom>
          <a:noFill/>
        </p:spPr>
        <p:txBody>
          <a:bodyPr wrap="square" rtlCol="0">
            <a:spAutoFit/>
          </a:bodyPr>
          <a:lstStyle/>
          <a:p>
            <a:r>
              <a:rPr lang="en-US" sz="1600" b="1" i="1" dirty="0" smtClean="0"/>
              <a:t>Picture From:  </a:t>
            </a:r>
            <a:r>
              <a:rPr lang="en-US" sz="1600" b="1" i="1" u="sng" dirty="0" smtClean="0"/>
              <a:t>Introductory </a:t>
            </a:r>
            <a:r>
              <a:rPr lang="en-US" sz="1600" b="1" i="1" u="sng" dirty="0"/>
              <a:t>Calculus:  For Infants</a:t>
            </a:r>
            <a:r>
              <a:rPr lang="en-US" sz="1600" b="1" i="1" dirty="0"/>
              <a:t>, O.M. </a:t>
            </a:r>
            <a:r>
              <a:rPr lang="en-US" sz="1600" b="1" i="1" dirty="0" smtClean="0"/>
              <a:t>Inouye</a:t>
            </a:r>
            <a:endParaRPr lang="en-US" sz="1600" b="1" i="1" dirty="0"/>
          </a:p>
        </p:txBody>
      </p:sp>
    </p:spTree>
    <p:extLst>
      <p:ext uri="{BB962C8B-B14F-4D97-AF65-F5344CB8AC3E}">
        <p14:creationId xmlns:p14="http://schemas.microsoft.com/office/powerpoint/2010/main" val="254154114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56A1651A-95E7-4BB2-90F1-B71B83D4E926}" type="slidenum">
              <a:rPr lang="en-US" smtClean="0"/>
              <a:pPr>
                <a:defRPr/>
              </a:pPr>
              <a:t>8</a:t>
            </a:fld>
            <a:endParaRPr lang="en-US" dirty="0"/>
          </a:p>
        </p:txBody>
      </p:sp>
      <p:sp>
        <p:nvSpPr>
          <p:cNvPr id="7170" name="Rectangle 2"/>
          <p:cNvSpPr>
            <a:spLocks noGrp="1" noChangeArrowheads="1"/>
          </p:cNvSpPr>
          <p:nvPr>
            <p:ph type="ctrTitle" sz="quarter" idx="4294967295"/>
          </p:nvPr>
        </p:nvSpPr>
        <p:spPr>
          <a:xfrm>
            <a:off x="838200" y="74166"/>
            <a:ext cx="7477125" cy="762000"/>
          </a:xfrm>
        </p:spPr>
        <p:txBody>
          <a:bodyPr/>
          <a:lstStyle/>
          <a:p>
            <a:pPr algn="ctr">
              <a:defRPr/>
            </a:pPr>
            <a:r>
              <a:rPr lang="en-US" sz="3800" b="1" dirty="0" smtClean="0"/>
              <a:t>Distribution:  Discrete Uniform</a:t>
            </a:r>
          </a:p>
        </p:txBody>
      </p:sp>
      <p:sp>
        <p:nvSpPr>
          <p:cNvPr id="7171" name="Rectangle 3"/>
          <p:cNvSpPr>
            <a:spLocks noGrp="1" noChangeArrowheads="1"/>
          </p:cNvSpPr>
          <p:nvPr>
            <p:ph type="subTitle" sz="quarter" idx="4294967295"/>
          </p:nvPr>
        </p:nvSpPr>
        <p:spPr>
          <a:xfrm>
            <a:off x="0" y="685800"/>
            <a:ext cx="4219575" cy="4953000"/>
          </a:xfrm>
        </p:spPr>
        <p:txBody>
          <a:bodyPr>
            <a:noAutofit/>
          </a:bodyPr>
          <a:lstStyle/>
          <a:p>
            <a:r>
              <a:rPr lang="en-US" sz="2400" b="1" dirty="0"/>
              <a:t>Random between a and b, but values must only be integers.</a:t>
            </a:r>
          </a:p>
          <a:p>
            <a:r>
              <a:rPr lang="en-US" sz="2400" b="1" dirty="0"/>
              <a:t>Since discrete (not continuous) a single value can have a probability.</a:t>
            </a:r>
          </a:p>
          <a:p>
            <a:endParaRPr lang="en-US" sz="2400" b="1" dirty="0"/>
          </a:p>
          <a:p>
            <a:r>
              <a:rPr lang="en-US" sz="2400" b="1" dirty="0"/>
              <a:t>In Excel:</a:t>
            </a:r>
          </a:p>
          <a:p>
            <a:r>
              <a:rPr lang="en-US" sz="2400" b="1" dirty="0"/>
              <a:t>= RANDBETWEEN(</a:t>
            </a:r>
            <a:r>
              <a:rPr lang="en-US" sz="2400" b="1" dirty="0" err="1"/>
              <a:t>a,b</a:t>
            </a:r>
            <a:r>
              <a:rPr lang="en-US" sz="2400" b="1" dirty="0"/>
              <a:t>)</a:t>
            </a:r>
          </a:p>
          <a:p>
            <a:r>
              <a:rPr lang="en-US" sz="2400" b="1" dirty="0"/>
              <a:t>Where, b &gt; a.</a:t>
            </a:r>
          </a:p>
          <a:p>
            <a:endParaRPr lang="en-US" sz="2400" b="1" dirty="0"/>
          </a:p>
          <a:p>
            <a:r>
              <a:rPr lang="en-US" sz="2400" b="1" dirty="0"/>
              <a:t>(Note, you could use RAND() and manipulate from there, but RANDBETWEEN is easier)</a:t>
            </a:r>
          </a:p>
          <a:p>
            <a:endParaRPr lang="en-US" sz="2400" b="1" dirty="0"/>
          </a:p>
        </p:txBody>
      </p:sp>
      <p:sp>
        <p:nvSpPr>
          <p:cNvPr id="6" name="TextBox 5"/>
          <p:cNvSpPr txBox="1"/>
          <p:nvPr/>
        </p:nvSpPr>
        <p:spPr>
          <a:xfrm>
            <a:off x="4953000" y="4625112"/>
            <a:ext cx="4038600" cy="338554"/>
          </a:xfrm>
          <a:prstGeom prst="rect">
            <a:avLst/>
          </a:prstGeom>
          <a:noFill/>
        </p:spPr>
        <p:txBody>
          <a:bodyPr wrap="square" rtlCol="0">
            <a:spAutoFit/>
          </a:bodyPr>
          <a:lstStyle/>
          <a:p>
            <a:r>
              <a:rPr lang="en-US" sz="1600" b="1" i="1" dirty="0" smtClean="0"/>
              <a:t>Picture From:  Wikipedia</a:t>
            </a:r>
            <a:endParaRPr lang="en-US" sz="1600" b="1" i="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6075" y="1485900"/>
            <a:ext cx="4232803" cy="3048000"/>
          </a:xfrm>
          <a:prstGeom prst="rect">
            <a:avLst/>
          </a:prstGeom>
          <a:solidFill>
            <a:schemeClr val="bg1"/>
          </a:solidFill>
        </p:spPr>
      </p:pic>
    </p:spTree>
    <p:extLst>
      <p:ext uri="{BB962C8B-B14F-4D97-AF65-F5344CB8AC3E}">
        <p14:creationId xmlns:p14="http://schemas.microsoft.com/office/powerpoint/2010/main" val="408144155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56A1651A-95E7-4BB2-90F1-B71B83D4E926}" type="slidenum">
              <a:rPr lang="en-US" smtClean="0"/>
              <a:pPr>
                <a:defRPr/>
              </a:pPr>
              <a:t>9</a:t>
            </a:fld>
            <a:endParaRPr lang="en-US" dirty="0"/>
          </a:p>
        </p:txBody>
      </p:sp>
      <p:sp>
        <p:nvSpPr>
          <p:cNvPr id="7170" name="Rectangle 2"/>
          <p:cNvSpPr>
            <a:spLocks noGrp="1" noChangeArrowheads="1"/>
          </p:cNvSpPr>
          <p:nvPr>
            <p:ph type="ctrTitle" sz="quarter" idx="4294967295"/>
          </p:nvPr>
        </p:nvSpPr>
        <p:spPr>
          <a:xfrm>
            <a:off x="838200" y="73026"/>
            <a:ext cx="7477125" cy="762000"/>
          </a:xfrm>
        </p:spPr>
        <p:txBody>
          <a:bodyPr/>
          <a:lstStyle/>
          <a:p>
            <a:pPr algn="ctr">
              <a:defRPr/>
            </a:pPr>
            <a:r>
              <a:rPr lang="en-US" sz="3800" b="1" dirty="0" smtClean="0"/>
              <a:t>Distribution:  Normal</a:t>
            </a:r>
          </a:p>
        </p:txBody>
      </p:sp>
      <p:sp>
        <p:nvSpPr>
          <p:cNvPr id="7171" name="Rectangle 3"/>
          <p:cNvSpPr>
            <a:spLocks noGrp="1" noChangeArrowheads="1"/>
          </p:cNvSpPr>
          <p:nvPr>
            <p:ph type="subTitle" sz="quarter" idx="4294967295"/>
          </p:nvPr>
        </p:nvSpPr>
        <p:spPr>
          <a:xfrm>
            <a:off x="0" y="819150"/>
            <a:ext cx="4905375" cy="4953000"/>
          </a:xfrm>
        </p:spPr>
        <p:txBody>
          <a:bodyPr>
            <a:noAutofit/>
          </a:bodyPr>
          <a:lstStyle/>
          <a:p>
            <a:r>
              <a:rPr lang="en-US" sz="2400" b="1" dirty="0"/>
              <a:t>Randomly pick an x value from a Normal Distribution with a given mean (average) and standard deviation (</a:t>
            </a:r>
            <a:r>
              <a:rPr lang="en-US" sz="2400" b="1" dirty="0" err="1"/>
              <a:t>stdev</a:t>
            </a:r>
            <a:r>
              <a:rPr lang="en-US" sz="2400" b="1" dirty="0"/>
              <a:t>).</a:t>
            </a:r>
          </a:p>
          <a:p>
            <a:endParaRPr lang="en-US" sz="2400" b="1" dirty="0"/>
          </a:p>
          <a:p>
            <a:r>
              <a:rPr lang="en-US" sz="2400" b="1" dirty="0"/>
              <a:t>In Excel:</a:t>
            </a:r>
          </a:p>
          <a:p>
            <a:r>
              <a:rPr lang="en-US" sz="2400" b="1" dirty="0"/>
              <a:t>= NORM.INV(RAND(),</a:t>
            </a:r>
            <a:r>
              <a:rPr lang="en-US" sz="2400" b="1" dirty="0" err="1"/>
              <a:t>mean,stdev</a:t>
            </a:r>
            <a:r>
              <a:rPr lang="en-US" sz="2400" b="1" dirty="0"/>
              <a:t>)</a:t>
            </a:r>
          </a:p>
          <a:p>
            <a:r>
              <a:rPr lang="en-US" sz="2400" b="1" dirty="0"/>
              <a:t>[mean and </a:t>
            </a:r>
            <a:r>
              <a:rPr lang="en-US" sz="2400" b="1" dirty="0" err="1"/>
              <a:t>stdev</a:t>
            </a:r>
            <a:r>
              <a:rPr lang="en-US" sz="2400" b="1" dirty="0"/>
              <a:t> should be numbers; </a:t>
            </a:r>
            <a:r>
              <a:rPr lang="en-US" sz="2400" b="1" dirty="0" err="1"/>
              <a:t>stdev</a:t>
            </a:r>
            <a:r>
              <a:rPr lang="en-US" sz="2400" b="1" dirty="0"/>
              <a:t> should be positive]</a:t>
            </a:r>
          </a:p>
          <a:p>
            <a:endParaRPr lang="en-US" sz="2400" b="1" dirty="0"/>
          </a:p>
          <a:p>
            <a:endParaRPr lang="en-US" sz="2400" b="1" dirty="0"/>
          </a:p>
        </p:txBody>
      </p:sp>
      <p:pic>
        <p:nvPicPr>
          <p:cNvPr id="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3846" t="11111" r="33077" b="15385"/>
          <a:stretch/>
        </p:blipFill>
        <p:spPr bwMode="auto">
          <a:xfrm>
            <a:off x="5036067" y="819151"/>
            <a:ext cx="3669783" cy="458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029200" y="5435025"/>
            <a:ext cx="4038600" cy="584775"/>
          </a:xfrm>
          <a:prstGeom prst="rect">
            <a:avLst/>
          </a:prstGeom>
          <a:noFill/>
        </p:spPr>
        <p:txBody>
          <a:bodyPr wrap="square" rtlCol="0">
            <a:spAutoFit/>
          </a:bodyPr>
          <a:lstStyle/>
          <a:p>
            <a:r>
              <a:rPr lang="en-US" sz="1600" b="1" i="1" dirty="0" smtClean="0"/>
              <a:t>Picture From:  </a:t>
            </a:r>
            <a:r>
              <a:rPr lang="en-US" sz="1600" b="1" i="1" u="sng" dirty="0" smtClean="0"/>
              <a:t>Introductory </a:t>
            </a:r>
            <a:r>
              <a:rPr lang="en-US" sz="1600" b="1" i="1" u="sng" dirty="0"/>
              <a:t>Calculus:  For Infants</a:t>
            </a:r>
            <a:r>
              <a:rPr lang="en-US" sz="1600" b="1" i="1" dirty="0"/>
              <a:t>, O.M. </a:t>
            </a:r>
            <a:r>
              <a:rPr lang="en-US" sz="1600" b="1" i="1" dirty="0" smtClean="0"/>
              <a:t>Inouye</a:t>
            </a:r>
            <a:endParaRPr lang="en-US" sz="1600" b="1" i="1" dirty="0"/>
          </a:p>
        </p:txBody>
      </p:sp>
    </p:spTree>
    <p:extLst>
      <p:ext uri="{BB962C8B-B14F-4D97-AF65-F5344CB8AC3E}">
        <p14:creationId xmlns:p14="http://schemas.microsoft.com/office/powerpoint/2010/main" val="370513249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00years_blend-drop_white-gold">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7FE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_dlc_DocId xmlns="acade835-edac-4a7e-af34-56d289d23a02">YMK2ZCXUH6A7-1062-137</_dlc_DocId>
    <_dlc_DocIdUrl xmlns="acade835-edac-4a7e-af34-56d289d23a02">
      <Url>https://eis.usafa.edu/academics/management/or310spring2015/_layouts/DocIdRedir.aspx?ID=YMK2ZCXUH6A7-1062-137</Url>
      <Description>YMK2ZCXUH6A7-1062-137</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Version=15.0.0.0,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27F61FC109E83C429DBE19292EC81627" ma:contentTypeVersion="2" ma:contentTypeDescription="Create a new document." ma:contentTypeScope="" ma:versionID="61a680626b5ee7576612ccf93c2e62e5">
  <xsd:schema xmlns:xsd="http://www.w3.org/2001/XMLSchema" xmlns:xs="http://www.w3.org/2001/XMLSchema" xmlns:p="http://schemas.microsoft.com/office/2006/metadata/properties" xmlns:ns2="acade835-edac-4a7e-af34-56d289d23a02" targetNamespace="http://schemas.microsoft.com/office/2006/metadata/properties" ma:root="true" ma:fieldsID="cce2e2b661a6a4f36a9ecf743e7d6d9f" ns2:_="">
    <xsd:import namespace="acade835-edac-4a7e-af34-56d289d23a02"/>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ade835-edac-4a7e-af34-56d289d23a0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4F428B4-44C8-4F46-8066-D4F74B54381D}">
  <ds:schemaRefs>
    <ds:schemaRef ds:uri="http://purl.org/dc/terms/"/>
    <ds:schemaRef ds:uri="http://schemas.openxmlformats.org/package/2006/metadata/core-properties"/>
    <ds:schemaRef ds:uri="acade835-edac-4a7e-af34-56d289d23a02"/>
    <ds:schemaRef ds:uri="http://purl.org/dc/dcmitype/"/>
    <ds:schemaRef ds:uri="http://schemas.microsoft.com/office/infopath/2007/PartnerControls"/>
    <ds:schemaRef ds:uri="http://schemas.microsoft.com/office/2006/documentManagement/types"/>
    <ds:schemaRef ds:uri="http://schemas.microsoft.com/office/2006/metadata/properties"/>
    <ds:schemaRef ds:uri="http://www.w3.org/XML/1998/namespace"/>
    <ds:schemaRef ds:uri="http://purl.org/dc/elements/1.1/"/>
  </ds:schemaRefs>
</ds:datastoreItem>
</file>

<file path=customXml/itemProps2.xml><?xml version="1.0" encoding="utf-8"?>
<ds:datastoreItem xmlns:ds="http://schemas.openxmlformats.org/officeDocument/2006/customXml" ds:itemID="{BBF364E6-4733-46EA-B619-DC80166F4673}">
  <ds:schemaRefs>
    <ds:schemaRef ds:uri="http://schemas.microsoft.com/sharepoint/events"/>
  </ds:schemaRefs>
</ds:datastoreItem>
</file>

<file path=customXml/itemProps3.xml><?xml version="1.0" encoding="utf-8"?>
<ds:datastoreItem xmlns:ds="http://schemas.openxmlformats.org/officeDocument/2006/customXml" ds:itemID="{27782AB9-5350-41BA-AE20-B406F944C2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ade835-edac-4a7e-af34-56d289d23a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4EC89F2C-8A2F-47DA-A55A-451DD31B2A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8682</TotalTime>
  <Words>1180</Words>
  <PresentationFormat>On-screen Show (4:3)</PresentationFormat>
  <Paragraphs>169</Paragraphs>
  <Slides>16</Slides>
  <Notes>16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ＭＳ Ｐゴシック</vt:lpstr>
      <vt:lpstr>Arial</vt:lpstr>
      <vt:lpstr>Calibri</vt:lpstr>
      <vt:lpstr>Calibri Light</vt:lpstr>
      <vt:lpstr>100years_blend-drop_white-gold</vt:lpstr>
      <vt:lpstr>Custom Design</vt:lpstr>
      <vt:lpstr>PowerPoint Presentation</vt:lpstr>
      <vt:lpstr>Simulation</vt:lpstr>
      <vt:lpstr>Simulation: Advantages &amp; Disadvantages</vt:lpstr>
      <vt:lpstr>Excel:  Data Tables</vt:lpstr>
      <vt:lpstr>Simulation Steps</vt:lpstr>
      <vt:lpstr>Distributions</vt:lpstr>
      <vt:lpstr>Distribution:  Continuous Uniform</vt:lpstr>
      <vt:lpstr>Distribution:  Discrete Uniform</vt:lpstr>
      <vt:lpstr>Distribution:  Normal</vt:lpstr>
      <vt:lpstr>Distribution:  Exponential</vt:lpstr>
      <vt:lpstr>Our Plan</vt:lpstr>
      <vt:lpstr>“Monte Carlo Simulation” Excel File</vt:lpstr>
      <vt:lpstr>VBA Introduction</vt:lpstr>
      <vt:lpstr>Controls</vt:lpstr>
      <vt:lpstr>Controls:  Developer Ribbon Tab</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Printed>2015-03-04T16:14:11Z</cp:lastPrinted>
  <dcterms:created xsi:type="dcterms:W3CDTF">2002-08-07T14:57:32Z</dcterms:created>
  <dcterms:modified xsi:type="dcterms:W3CDTF">2018-10-01T13:58:55Z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0x01010027F61FC109E83C429DBE19292EC81627</vt:lpwstr>
  </property>
  <property fmtid="{D5CDD505-2E9C-101B-9397-08002B2CF9AE}" pid="3" name="_dlc_DocIdItemGuid">
    <vt:lpwstr>2da4b521-09ee-49ee-a314-2676aa584f46</vt:lpwstr>
  </property>
</Properties>
</file>