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68" r:id="rId6"/>
    <p:sldMasterId id="2147483672" r:id="rId7"/>
    <p:sldMasterId id="2147483675" r:id="rId8"/>
    <p:sldMasterId id="2147483678" r:id="rId9"/>
    <p:sldMasterId id="2147483681" r:id="rId10"/>
    <p:sldMasterId id="2147483687" r:id="rId11"/>
  </p:sldMasterIdLst>
  <p:notesMasterIdLst>
    <p:notesMasterId r:id="rId24"/>
  </p:notesMasterIdLst>
  <p:handoutMasterIdLst>
    <p:handoutMasterId r:id="rId25"/>
  </p:handoutMasterIdLst>
  <p:sldIdLst>
    <p:sldId id="1385" r:id="rId12"/>
    <p:sldId id="1392" r:id="rId13"/>
    <p:sldId id="1395" r:id="rId14"/>
    <p:sldId id="266" r:id="rId15"/>
    <p:sldId id="1397" r:id="rId16"/>
    <p:sldId id="1388" r:id="rId17"/>
    <p:sldId id="1398" r:id="rId18"/>
    <p:sldId id="1399" r:id="rId19"/>
    <p:sldId id="1387" r:id="rId20"/>
    <p:sldId id="1389" r:id="rId21"/>
    <p:sldId id="1396" r:id="rId22"/>
    <p:sldId id="27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928"/>
    <a:srgbClr val="B47E00"/>
    <a:srgbClr val="22B14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FF3F0-184E-4273-A7B9-98D0C6ED3E8E}" v="657" dt="2025-01-09T13:38:58.414"/>
    <p1510:client id="{D2EF17D7-4A15-478D-8025-180B2493D4E3}" v="202" dt="2025-01-09T13:01:28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3EA46E7-CC24-510D-1C76-B66642C7F6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E232B5-16B9-85FE-5E4F-0F682780A4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A2E18-53FF-4F1C-8602-87C7B347980D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D2A132-F6B6-D181-F728-C17731FB8E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B91884-1F05-B3C1-9132-59E57D9092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39B3F-444B-4A26-8D0E-6C4ECAEA0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965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CDBEB-76CC-46FD-ABE5-A32B530CFED7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4D31-0DA3-4DF1-AB36-B0CEF36DD2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64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Décisions déploiement :</a:t>
            </a:r>
          </a:p>
          <a:p>
            <a:pPr marL="171450" indent="-171450">
              <a:buFontTx/>
              <a:buChar char="-"/>
            </a:pPr>
            <a:r>
              <a:rPr lang="fr-FR"/>
              <a:t>Vue Site (TUR et BER) </a:t>
            </a:r>
            <a:r>
              <a:rPr lang="fr-FR">
                <a:sym typeface="Wingdings" panose="05000000000000000000" pitchFamily="2" charset="2"/>
              </a:rPr>
              <a:t> BER doit se baser sur les mêmes vues que les vues sites</a:t>
            </a:r>
            <a:endParaRPr lang="fr-FR"/>
          </a:p>
          <a:p>
            <a:pPr marL="171450" indent="-171450">
              <a:buFontTx/>
              <a:buChar char="-"/>
            </a:pPr>
            <a:r>
              <a:rPr lang="fr-FR"/>
              <a:t>Ateliers :</a:t>
            </a:r>
          </a:p>
          <a:p>
            <a:pPr marL="628650" lvl="1" indent="-171450">
              <a:buFontTx/>
              <a:buChar char="-"/>
            </a:pPr>
            <a:r>
              <a:rPr lang="fr-FR" err="1"/>
              <a:t>Premon</a:t>
            </a:r>
            <a:r>
              <a:rPr lang="fr-FR"/>
              <a:t> : TUR, LVR, U2</a:t>
            </a:r>
          </a:p>
          <a:p>
            <a:pPr marL="628650" lvl="1" indent="-171450">
              <a:buFontTx/>
              <a:buChar char="-"/>
            </a:pPr>
            <a:r>
              <a:rPr lang="fr-FR"/>
              <a:t>Expéditions : A définir avec tous les CA pour valider un standard à déployer partout</a:t>
            </a:r>
          </a:p>
          <a:p>
            <a:pPr marL="171450" lvl="0" indent="-171450">
              <a:buFontTx/>
              <a:buChar char="-"/>
            </a:pPr>
            <a:r>
              <a:rPr lang="fr-FR"/>
              <a:t>RFT Qualité :</a:t>
            </a:r>
          </a:p>
          <a:p>
            <a:pPr marL="628650" lvl="1" indent="-171450">
              <a:buFontTx/>
              <a:buChar char="-"/>
            </a:pPr>
            <a:r>
              <a:rPr lang="fr-FR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PAF2 et PDT</a:t>
            </a:r>
          </a:p>
          <a:p>
            <a:pPr marL="628650" lvl="1" indent="-171450">
              <a:buFontTx/>
              <a:buChar char="-"/>
            </a:pPr>
            <a:r>
              <a:rPr lang="fr-FR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LC6&amp;LC8</a:t>
            </a:r>
          </a:p>
          <a:p>
            <a:pPr marL="628650" lvl="1" indent="-171450">
              <a:buFontTx/>
              <a:buChar char="-"/>
            </a:pPr>
            <a:r>
              <a:rPr lang="fr-FR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Lignes de Montage </a:t>
            </a:r>
            <a:r>
              <a:rPr lang="fr-FR" sz="1800">
                <a:effectLst/>
                <a:latin typeface="Wingdings" panose="05000000000000000000" pitchFamily="2" charset="2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valider la maquette d’abord</a:t>
            </a:r>
            <a:endParaRPr lang="fr-FR" sz="18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buFontTx/>
              <a:buChar char="-"/>
            </a:pPr>
            <a:endParaRPr lang="fr-FR"/>
          </a:p>
          <a:p>
            <a:pPr marL="171450" indent="-171450">
              <a:buFontTx/>
              <a:buChar char="-"/>
            </a:pPr>
            <a:r>
              <a:rPr lang="fr-FR"/>
              <a:t>Maquette et décisions (</a:t>
            </a:r>
            <a:r>
              <a:rPr lang="fr-FR" err="1"/>
              <a:t>lücke</a:t>
            </a:r>
            <a:r>
              <a:rPr lang="fr-FR"/>
              <a:t> réelle vs </a:t>
            </a:r>
            <a:r>
              <a:rPr lang="fr-FR" err="1"/>
              <a:t>théo</a:t>
            </a:r>
            <a:r>
              <a:rPr lang="fr-FR"/>
              <a:t>) + </a:t>
            </a:r>
            <a:r>
              <a:rPr lang="fr-FR" err="1"/>
              <a:t>Tx</a:t>
            </a:r>
            <a:r>
              <a:rPr lang="fr-FR"/>
              <a:t> de chut en %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4D31-0DA3-4DF1-AB36-B0CEF36DD2F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09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7537B8A-114C-3159-5B71-67FF0C664A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30BBAF-E687-6475-6474-29FD55266868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591CE7FD-F2D6-04A9-1F24-94B6A6320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A5C19D2-A0CA-9CC9-B60B-BAFFEF06B5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6C6DF33D-80E0-8147-D527-5BF10BAADA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3143F-5FF6-2F4C-B2BB-BA7624D10148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EDFD54-743D-5173-A9CA-84C954F2FBD2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10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intérieur, mur, décoration d’intérieur, pièce&#10;&#10;Description générée automatiquement">
            <a:extLst>
              <a:ext uri="{FF2B5EF4-FFF2-40B4-BE49-F238E27FC236}">
                <a16:creationId xmlns:a16="http://schemas.microsoft.com/office/drawing/2014/main" id="{5A988386-BDFF-3393-DA8A-083041DF0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D3A266-8754-330D-6B4E-8D93AF2B6296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CC20BFF-36CA-3F74-563D-E1FCEEAE72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EC2BC1C3-04C9-30CA-8BED-17D7739E1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5823D582-B30A-59CE-D7A1-28EAED0B81A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1F8C45-67BE-960E-2D71-219891A14798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05FA1E8-B0AE-46AF-A0B6-2C1A35230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32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3EF4F37-5A47-CE7A-5FC9-6563B1606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-24130"/>
            <a:ext cx="16383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E926DA-8EAB-A1DF-74D3-1DAFEE6C5643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28C1D25-971D-C841-5ECE-29EB1DD191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C18AAA4C-212D-5909-751B-6EBA9037CC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3213A83C-2AC6-06D5-BAB8-DE249DDB32A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20E3B-216B-41C1-C6F1-1CB7B0446C83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0636B79-2CE6-4006-AC43-5EB75E611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423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685501-DB47-41FC-5F9E-E5F942ADEB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236D7-BCA7-9D30-F013-03A3DDCEE144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967C0D6-8A89-825D-2AE3-B1B6A3116B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22389406-ABB9-A308-E936-C2BCFE3E2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1335676D-0D44-27AD-F8BD-B04F5D300A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B48E8-5CC0-71CE-6C95-7FBD84F6CAE2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40A3565-D092-4F87-8DAB-4A93BA96A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554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2EA709-679F-BB44-8BAB-771A89E0A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236D7-BCA7-9D30-F013-03A3DDCEE144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967C0D6-8A89-825D-2AE3-B1B6A3116B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22389406-ABB9-A308-E936-C2BCFE3E2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1335676D-0D44-27AD-F8BD-B04F5D300A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B48E8-5CC0-71CE-6C95-7FBD84F6CAE2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639609B-1E0D-4D9B-BCFC-F76BAD9A1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0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E4AC2-2765-78FE-1C9E-5826D178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996E4C-6B9B-AAC5-9446-161AEE8E80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09F10E-B7D9-9862-2C29-592E69DADEEF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3D97BF07-4282-D5B7-A88B-BE936A512F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1F03CCF0-168C-4A9D-2FCF-D887F72E58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EAA14AF7-BD59-38E6-70CA-8F4290D1B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035035-F55C-DFEE-14DF-74C6460990E5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7F92F4-6CFE-D9A8-38E8-3EC9A3DF36A8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49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47D61E-E33F-D3A9-9A7E-965589796FB0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141BC37-BD0C-0579-BB20-A4111A02F3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EF4B5BF6-45F1-A862-F810-7ACF197E6E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2237" y="1494180"/>
            <a:ext cx="3202389" cy="1248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C3C6E762-B365-387A-D84E-271919FE537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622237" y="2025953"/>
            <a:ext cx="6264962" cy="349310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C5E943-35D4-2354-B64A-59E33B79D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360000"/>
            <a:ext cx="4692000" cy="612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F199E0-EAA5-A75A-C087-0E96ADA96015}"/>
              </a:ext>
            </a:extLst>
          </p:cNvPr>
          <p:cNvSpPr/>
          <p:nvPr userDrawn="1"/>
        </p:nvSpPr>
        <p:spPr>
          <a:xfrm>
            <a:off x="3600000" y="54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1511119-E87E-4183-8095-2ECE2FC96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607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78BB543-521D-835D-DC0C-3EEEFBC8D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946" y="363361"/>
            <a:ext cx="4583488" cy="61312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8285D7-7127-169A-F57B-36D5799C880F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6FB71706-690A-372F-2BB7-8920C5484E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34DB8FF1-DC07-8AFB-6F8B-35914199A0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2237" y="1494180"/>
            <a:ext cx="3202389" cy="1248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68637916-D75E-BD49-B892-777D01CE42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622237" y="2025953"/>
            <a:ext cx="6264962" cy="349310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F5733-A5A5-6ABA-3EDE-41FDDCB99FA4}"/>
              </a:ext>
            </a:extLst>
          </p:cNvPr>
          <p:cNvSpPr/>
          <p:nvPr userDrawn="1"/>
        </p:nvSpPr>
        <p:spPr>
          <a:xfrm>
            <a:off x="3600000" y="54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C8E459D-E8C4-4F1B-A46C-BB29F533D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9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C04D0C3-F1CD-33E2-78D5-A930940279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998" y="179999"/>
            <a:ext cx="11822114" cy="648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5433A0-EC78-3FCC-8E51-529484537DA2}"/>
              </a:ext>
            </a:extLst>
          </p:cNvPr>
          <p:cNvSpPr/>
          <p:nvPr userDrawn="1"/>
        </p:nvSpPr>
        <p:spPr>
          <a:xfrm>
            <a:off x="900000" y="900000"/>
            <a:ext cx="5400000" cy="5040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F4EB54DC-15DB-8AA3-77D2-10D3164E8D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5330" y="5657797"/>
            <a:ext cx="4714240" cy="838306"/>
          </a:xfrm>
          <a:prstGeom prst="rect">
            <a:avLst/>
          </a:prstGeom>
        </p:spPr>
      </p:pic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9CF34CB6-7219-946A-674A-74F7359C80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0000" y="1200264"/>
            <a:ext cx="4653877" cy="1434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2" name="Espace réservé du contenu 8">
            <a:extLst>
              <a:ext uri="{FF2B5EF4-FFF2-40B4-BE49-F238E27FC236}">
                <a16:creationId xmlns:a16="http://schemas.microsoft.com/office/drawing/2014/main" id="{98735D30-F9BF-6BEC-1788-6A07B506819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60000" y="1732037"/>
            <a:ext cx="4653877" cy="4015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1FCA5C-724A-1F6D-D0AC-4C24C5E6C1B3}"/>
              </a:ext>
            </a:extLst>
          </p:cNvPr>
          <p:cNvSpPr/>
          <p:nvPr userDrawn="1"/>
        </p:nvSpPr>
        <p:spPr>
          <a:xfrm>
            <a:off x="10032000" y="54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DEDF99-15F0-4484-9A44-154C368BD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71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7BC41A-0136-408A-DD6D-6FCFF470E1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43850" y="221288"/>
            <a:ext cx="11704300" cy="64154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430AF3-157C-0248-9733-9B1EB1EB3A4E}"/>
              </a:ext>
            </a:extLst>
          </p:cNvPr>
          <p:cNvSpPr/>
          <p:nvPr userDrawn="1"/>
        </p:nvSpPr>
        <p:spPr>
          <a:xfrm>
            <a:off x="900000" y="900000"/>
            <a:ext cx="5400000" cy="5040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107D5B60-BC28-FA21-E2E5-398BC29E8E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5330" y="5657797"/>
            <a:ext cx="4714240" cy="8383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A370FD-5279-E136-7857-446B2A7E4798}"/>
              </a:ext>
            </a:extLst>
          </p:cNvPr>
          <p:cNvSpPr/>
          <p:nvPr userDrawn="1"/>
        </p:nvSpPr>
        <p:spPr>
          <a:xfrm>
            <a:off x="10032000" y="54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0D97392-1B06-4EA7-8CE8-11AD6215DB02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Espace réservé du texte 14">
            <a:extLst>
              <a:ext uri="{FF2B5EF4-FFF2-40B4-BE49-F238E27FC236}">
                <a16:creationId xmlns:a16="http://schemas.microsoft.com/office/drawing/2014/main" id="{3C689ABF-8F07-11D8-FB9B-164DB398B9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0000" y="1200264"/>
            <a:ext cx="4653877" cy="1434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3" name="Espace réservé du contenu 8">
            <a:extLst>
              <a:ext uri="{FF2B5EF4-FFF2-40B4-BE49-F238E27FC236}">
                <a16:creationId xmlns:a16="http://schemas.microsoft.com/office/drawing/2014/main" id="{B6B970D9-9BF8-1A48-C4E6-A0C9D3DD35A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60000" y="1732037"/>
            <a:ext cx="4653877" cy="4015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952050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BD04BA-C534-A9FD-712E-C852613A0B9F}"/>
              </a:ext>
            </a:extLst>
          </p:cNvPr>
          <p:cNvSpPr/>
          <p:nvPr userDrawn="1"/>
        </p:nvSpPr>
        <p:spPr>
          <a:xfrm>
            <a:off x="5421854" y="0"/>
            <a:ext cx="6770146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D53CFD-D6A6-77AA-6763-56BE89F425A3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360000"/>
            <a:ext cx="4680000" cy="612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0FE6C1-32EA-AAC7-560C-D67616F4E055}"/>
              </a:ext>
            </a:extLst>
          </p:cNvPr>
          <p:cNvSpPr/>
          <p:nvPr userDrawn="1"/>
        </p:nvSpPr>
        <p:spPr>
          <a:xfrm>
            <a:off x="180000" y="6145232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2678B54-BA36-4140-AC41-F6E84215DECB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DA0022A5-94DF-1F41-7182-B39CFEF71C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A5FDEB7B-5E58-7062-624C-1FBA06CC2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520" y="568892"/>
            <a:ext cx="6017259" cy="16800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2" name="Espace réservé du contenu 8">
            <a:extLst>
              <a:ext uri="{FF2B5EF4-FFF2-40B4-BE49-F238E27FC236}">
                <a16:creationId xmlns:a16="http://schemas.microsoft.com/office/drawing/2014/main" id="{A6B04557-024E-E7B4-A1D3-E1803E3EA81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811520" y="1100665"/>
            <a:ext cx="6017259" cy="470142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412220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207BECD-A27D-3C0C-455C-5DAC9F427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28292A-873E-45E5-7805-02ED36A1CE82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90A5A516-AC9F-63BD-2257-7E8725EB97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5D1AB0D4-CBFE-D6CC-2556-9796B5EFC8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ED9E33A-BE9C-60C0-1C94-22CA9D5F1F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9D4A2-943D-6A93-23BF-8C297464F562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DD5AFD-D907-83A0-8865-DA68D1C0E20C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846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74A416-15C5-DB77-6F7A-567696AC9C20}"/>
              </a:ext>
            </a:extLst>
          </p:cNvPr>
          <p:cNvSpPr/>
          <p:nvPr userDrawn="1"/>
        </p:nvSpPr>
        <p:spPr>
          <a:xfrm>
            <a:off x="5421854" y="0"/>
            <a:ext cx="6770146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2276F43-80E5-21D3-0136-969B2C8B3BB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360000"/>
            <a:ext cx="4680000" cy="612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624772-3F32-7AF8-88EF-2242281BA94E}"/>
              </a:ext>
            </a:extLst>
          </p:cNvPr>
          <p:cNvSpPr/>
          <p:nvPr userDrawn="1"/>
        </p:nvSpPr>
        <p:spPr>
          <a:xfrm>
            <a:off x="180000" y="6145232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7B4D23-4E54-46F0-8E15-0B7FD6B7FC62}" type="slidenum">
              <a:rPr lang="fr-FR" smtClean="0"/>
              <a:t>‹N°›</a:t>
            </a:fld>
            <a:endParaRPr lang="fr-FR"/>
          </a:p>
        </p:txBody>
      </p:sp>
      <p:pic>
        <p:nvPicPr>
          <p:cNvPr id="14" name="Image 13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D824280E-D46C-5872-1BE3-72592D383E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2" name="Espace réservé du texte 14">
            <a:extLst>
              <a:ext uri="{FF2B5EF4-FFF2-40B4-BE49-F238E27FC236}">
                <a16:creationId xmlns:a16="http://schemas.microsoft.com/office/drawing/2014/main" id="{408B9FD4-71DD-8BE2-7D13-5AB5D0EC54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520" y="568892"/>
            <a:ext cx="6017259" cy="16800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3" name="Espace réservé du contenu 8">
            <a:extLst>
              <a:ext uri="{FF2B5EF4-FFF2-40B4-BE49-F238E27FC236}">
                <a16:creationId xmlns:a16="http://schemas.microsoft.com/office/drawing/2014/main" id="{059AA37C-7157-07A9-F53D-9BA5176CA6A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811520" y="1100665"/>
            <a:ext cx="6017259" cy="470142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349965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1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A1F91F7-675C-9F49-6C1E-AD5E30AD1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F1481D-4F86-653E-9CF5-7D99586AA105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A619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77E7A54-0D8D-C45E-E988-32B3EDFE1C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8" t="5033" r="2868" b="-5033"/>
          <a:stretch/>
        </p:blipFill>
        <p:spPr>
          <a:xfrm>
            <a:off x="1022350" y="2689812"/>
            <a:ext cx="9893300" cy="18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8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mur, intérieur, décoration d’intérieur, sol&#10;&#10;Description générée automatiquement">
            <a:extLst>
              <a:ext uri="{FF2B5EF4-FFF2-40B4-BE49-F238E27FC236}">
                <a16:creationId xmlns:a16="http://schemas.microsoft.com/office/drawing/2014/main" id="{D7133055-3148-2DBE-453B-62B0856A7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042DC7-97FC-F952-C8FA-8C9F235913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AF6629-82DF-79BD-0855-19E46222C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8" t="5033" r="2868" b="-5033"/>
          <a:stretch/>
        </p:blipFill>
        <p:spPr>
          <a:xfrm>
            <a:off x="1022350" y="2689812"/>
            <a:ext cx="9893300" cy="18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57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A037A-89BF-FB7B-8ABC-90D18C2F471C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82AA279-14B9-39EC-61A5-5C3DDAFF1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51C86BAB-2F14-17A7-D0C6-C9F661F1E8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7" name="Espace réservé du contenu 8">
            <a:extLst>
              <a:ext uri="{FF2B5EF4-FFF2-40B4-BE49-F238E27FC236}">
                <a16:creationId xmlns:a16="http://schemas.microsoft.com/office/drawing/2014/main" id="{4433FBA1-C1B7-ED25-D35D-27B53CA0FA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4827133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56A38776-7261-C6D6-2050-81DC6A730F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49985" y="1077030"/>
            <a:ext cx="4827133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1196-0D71-A27E-366D-90729E51E671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6E1DBE0-6F21-41C2-B09A-3E273ABEE8B9}" type="slidenum">
              <a:rPr lang="fr-FR" smtClean="0">
                <a:solidFill>
                  <a:schemeClr val="bg1"/>
                </a:solidFill>
              </a:rPr>
              <a:t>‹N°›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7705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intérieur, mur, décoration d’intérieur, pièce&#10;&#10;Description générée automatiquement">
            <a:extLst>
              <a:ext uri="{FF2B5EF4-FFF2-40B4-BE49-F238E27FC236}">
                <a16:creationId xmlns:a16="http://schemas.microsoft.com/office/drawing/2014/main" id="{5A988386-BDFF-3393-DA8A-083041DF0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D3A266-8754-330D-6B4E-8D93AF2B6296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CC20BFF-36CA-3F74-563D-E1FCEEAE72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EC2BC1C3-04C9-30CA-8BED-17D7739E1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5823D582-B30A-59CE-D7A1-28EAED0B81A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1F8C45-67BE-960E-2D71-219891A14798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05FA1E8-B0AE-46AF-A0B6-2C1A35230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91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3EF4F37-5A47-CE7A-5FC9-6563B1606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-24130"/>
            <a:ext cx="16383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E926DA-8EAB-A1DF-74D3-1DAFEE6C5643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28C1D25-971D-C841-5ECE-29EB1DD191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C18AAA4C-212D-5909-751B-6EBA9037CC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3213A83C-2AC6-06D5-BAB8-DE249DDB32A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20E3B-216B-41C1-C6F1-1CB7B0446C83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0636B79-2CE6-4006-AC43-5EB75E611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181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685501-DB47-41FC-5F9E-E5F942ADEB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236D7-BCA7-9D30-F013-03A3DDCEE144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967C0D6-8A89-825D-2AE3-B1B6A3116B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22389406-ABB9-A308-E936-C2BCFE3E2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1335676D-0D44-27AD-F8BD-B04F5D300A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B48E8-5CC0-71CE-6C95-7FBD84F6CAE2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40A3565-D092-4F87-8DAB-4A93BA96A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280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2EA709-679F-BB44-8BAB-771A89E0A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236D7-BCA7-9D30-F013-03A3DDCEE144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967C0D6-8A89-825D-2AE3-B1B6A3116B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22389406-ABB9-A308-E936-C2BCFE3E2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1335676D-0D44-27AD-F8BD-B04F5D300A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B48E8-5CC0-71CE-6C95-7FBD84F6CAE2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639609B-1E0D-4D9B-BCFC-F76BAD9A1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66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C56ACD6-CD57-CAD7-D858-6CFF05FC7E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2EB556-DE6F-FAC4-2E48-4E6468182E47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BA8D91F3-46C9-18A8-C757-3B96803846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CFD154-3DAA-3CD4-437F-9DF9207E07D5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D4A64-4E11-A2ED-A970-69B9F609505C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6E4A053D-8C3E-86BC-3F03-D7BB1BAC2A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E646ECB5-26BC-538C-6A52-10D3437BF2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</p:spTree>
    <p:extLst>
      <p:ext uri="{BB962C8B-B14F-4D97-AF65-F5344CB8AC3E}">
        <p14:creationId xmlns:p14="http://schemas.microsoft.com/office/powerpoint/2010/main" val="381410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37835CE-4516-5356-F502-398817973E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8EDDF3-E0A3-9A1A-E1A3-C76C33086E41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00D68415-8DCE-FEC7-D3A3-9D1EAE4299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C8393408-6570-07C2-8F5F-76964555BF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87C33FED-353F-88DC-8C51-18719C7EC1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C1CF9D-AC5A-7817-A8CB-9FBA74D9AB6B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34F916-A567-0AC4-6D1D-33D567851A0F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95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E4AC2-2765-78FE-1C9E-5826D178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996E4C-6B9B-AAC5-9446-161AEE8E80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09F10E-B7D9-9862-2C29-592E69DADEEF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3D97BF07-4282-D5B7-A88B-BE936A512F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1F03CCF0-168C-4A9D-2FCF-D887F72E58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EAA14AF7-BD59-38E6-70CA-8F4290D1B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035035-F55C-DFEE-14DF-74C6460990E5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7F92F4-6CFE-D9A8-38E8-3EC9A3DF36A8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42BAEEA-760D-ABD8-854C-B461FC3B5B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80533"/>
            <a:ext cx="12192000" cy="25774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A798CC-39EE-3E66-31FC-C3A149E44C22}"/>
              </a:ext>
            </a:extLst>
          </p:cNvPr>
          <p:cNvSpPr/>
          <p:nvPr userDrawn="1"/>
        </p:nvSpPr>
        <p:spPr>
          <a:xfrm>
            <a:off x="360000" y="360000"/>
            <a:ext cx="5760000" cy="613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BAB19-E27F-236A-97D8-EAB6730EDDBA}"/>
              </a:ext>
            </a:extLst>
          </p:cNvPr>
          <p:cNvSpPr/>
          <p:nvPr userDrawn="1"/>
        </p:nvSpPr>
        <p:spPr>
          <a:xfrm>
            <a:off x="5400000" y="540000"/>
            <a:ext cx="180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FF623712-6AB6-6453-72D1-945AC3058F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3" name="Espace réservé du texte 14">
            <a:extLst>
              <a:ext uri="{FF2B5EF4-FFF2-40B4-BE49-F238E27FC236}">
                <a16:creationId xmlns:a16="http://schemas.microsoft.com/office/drawing/2014/main" id="{ED9A27C4-C428-D69E-999D-FDA34956A8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9014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Ordre du jour</a:t>
            </a:r>
          </a:p>
        </p:txBody>
      </p:sp>
      <p:sp>
        <p:nvSpPr>
          <p:cNvPr id="4" name="Espace réservé du texte 14">
            <a:extLst>
              <a:ext uri="{FF2B5EF4-FFF2-40B4-BE49-F238E27FC236}">
                <a16:creationId xmlns:a16="http://schemas.microsoft.com/office/drawing/2014/main" id="{0CDED015-1D72-9DE1-D932-3FB3685911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1562900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1</a:t>
            </a:r>
          </a:p>
          <a:p>
            <a:pPr lvl="0"/>
            <a:r>
              <a:rPr lang="fr-FR"/>
              <a:t>Sous titre 2</a:t>
            </a:r>
          </a:p>
          <a:p>
            <a:pPr lvl="0"/>
            <a:r>
              <a:rPr lang="fr-FR"/>
              <a:t>Sous titre 3</a:t>
            </a:r>
          </a:p>
        </p:txBody>
      </p:sp>
    </p:spTree>
    <p:extLst>
      <p:ext uri="{BB962C8B-B14F-4D97-AF65-F5344CB8AC3E}">
        <p14:creationId xmlns:p14="http://schemas.microsoft.com/office/powerpoint/2010/main" val="27777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2033948-27BD-EB74-E887-6E118A9587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4280535"/>
            <a:ext cx="12192000" cy="2577465"/>
          </a:xfrm>
          <a:prstGeom prst="rect">
            <a:avLst/>
          </a:prstGeom>
        </p:spPr>
      </p:pic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A02DFBE-A53F-0C5B-669E-0840275B55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BB6197-9F31-AE88-BB40-BA616B423B58}"/>
              </a:ext>
            </a:extLst>
          </p:cNvPr>
          <p:cNvSpPr/>
          <p:nvPr userDrawn="1"/>
        </p:nvSpPr>
        <p:spPr>
          <a:xfrm>
            <a:off x="360000" y="360000"/>
            <a:ext cx="5760000" cy="613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9CC17-9E6B-DB12-7730-A91D2060095D}"/>
              </a:ext>
            </a:extLst>
          </p:cNvPr>
          <p:cNvSpPr/>
          <p:nvPr userDrawn="1"/>
        </p:nvSpPr>
        <p:spPr>
          <a:xfrm>
            <a:off x="5400000" y="540000"/>
            <a:ext cx="180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14">
            <a:extLst>
              <a:ext uri="{FF2B5EF4-FFF2-40B4-BE49-F238E27FC236}">
                <a16:creationId xmlns:a16="http://schemas.microsoft.com/office/drawing/2014/main" id="{51CEE5C2-E6ED-CE91-4351-9E63436854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9014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Ordre du jour</a:t>
            </a:r>
          </a:p>
        </p:txBody>
      </p:sp>
      <p:sp>
        <p:nvSpPr>
          <p:cNvPr id="4" name="Espace réservé du texte 14">
            <a:extLst>
              <a:ext uri="{FF2B5EF4-FFF2-40B4-BE49-F238E27FC236}">
                <a16:creationId xmlns:a16="http://schemas.microsoft.com/office/drawing/2014/main" id="{39BDA9F7-C15E-949D-0FA3-79E0F0E8BD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1562900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1</a:t>
            </a:r>
          </a:p>
          <a:p>
            <a:pPr lvl="0"/>
            <a:r>
              <a:rPr lang="fr-FR"/>
              <a:t>Sous titre 2</a:t>
            </a:r>
          </a:p>
          <a:p>
            <a:pPr lvl="0"/>
            <a:r>
              <a:rPr lang="fr-FR"/>
              <a:t>Sous titre 3</a:t>
            </a:r>
          </a:p>
        </p:txBody>
      </p:sp>
    </p:spTree>
    <p:extLst>
      <p:ext uri="{BB962C8B-B14F-4D97-AF65-F5344CB8AC3E}">
        <p14:creationId xmlns:p14="http://schemas.microsoft.com/office/powerpoint/2010/main" val="195500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23355A-212F-0807-E442-CD0F8D6DB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4288292"/>
            <a:ext cx="12192000" cy="2569708"/>
          </a:xfrm>
          <a:prstGeom prst="rect">
            <a:avLst/>
          </a:prstGeom>
        </p:spPr>
      </p:pic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E695DFD0-BE50-0820-991C-FBE2A6CF49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9881CE-03CD-BD25-DB73-357F69F43A40}"/>
              </a:ext>
            </a:extLst>
          </p:cNvPr>
          <p:cNvSpPr/>
          <p:nvPr userDrawn="1"/>
        </p:nvSpPr>
        <p:spPr>
          <a:xfrm>
            <a:off x="360000" y="360000"/>
            <a:ext cx="5760000" cy="613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8FFBCA-9CF4-710D-3DF7-75A52E346EAA}"/>
              </a:ext>
            </a:extLst>
          </p:cNvPr>
          <p:cNvSpPr/>
          <p:nvPr userDrawn="1"/>
        </p:nvSpPr>
        <p:spPr>
          <a:xfrm>
            <a:off x="5400000" y="540000"/>
            <a:ext cx="180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FB3EC5CE-3E37-E86A-62A3-3BBDD123D9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9014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Ordre du jour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415A2FEC-84FF-3101-D0E6-07ED7B3C6D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1562900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1</a:t>
            </a:r>
          </a:p>
          <a:p>
            <a:pPr lvl="0"/>
            <a:r>
              <a:rPr lang="fr-FR"/>
              <a:t>Sous titre 2</a:t>
            </a:r>
          </a:p>
          <a:p>
            <a:pPr lvl="0"/>
            <a:r>
              <a:rPr lang="fr-FR"/>
              <a:t>Sous titre 3</a:t>
            </a:r>
          </a:p>
        </p:txBody>
      </p:sp>
    </p:spTree>
    <p:extLst>
      <p:ext uri="{BB962C8B-B14F-4D97-AF65-F5344CB8AC3E}">
        <p14:creationId xmlns:p14="http://schemas.microsoft.com/office/powerpoint/2010/main" val="120880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A037A-89BF-FB7B-8ABC-90D18C2F471C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82AA279-14B9-39EC-61A5-5C3DDAFF1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51C86BAB-2F14-17A7-D0C6-C9F661F1E8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7" name="Espace réservé du contenu 8">
            <a:extLst>
              <a:ext uri="{FF2B5EF4-FFF2-40B4-BE49-F238E27FC236}">
                <a16:creationId xmlns:a16="http://schemas.microsoft.com/office/drawing/2014/main" id="{4433FBA1-C1B7-ED25-D35D-27B53CA0FA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4827133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56A38776-7261-C6D6-2050-81DC6A730F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49985" y="1077030"/>
            <a:ext cx="4827133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1196-0D71-A27E-366D-90729E51E671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6E1DBE0-6F21-41C2-B09A-3E273ABEE8B9}" type="slidenum">
              <a:rPr lang="fr-FR" smtClean="0">
                <a:solidFill>
                  <a:schemeClr val="bg1"/>
                </a:solidFill>
              </a:rPr>
              <a:t>‹N°›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2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66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8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92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4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1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9" r:id="rId2"/>
    <p:sldLayoutId id="2147483670" r:id="rId3"/>
    <p:sldLayoutId id="2147483686" r:id="rId4"/>
    <p:sldLayoutId id="2147483671" r:id="rId5"/>
    <p:sldLayoutId id="214748369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10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27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57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fr.wikipedia.org/wiki/Perceptron_multicouche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2D1D4D8-3883-B791-0F83-BADCDD486E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1999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07F30A-1D0B-0226-93E7-9D516E3F31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9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5C1DEC-6144-551A-AA6E-EEB040AE62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300"/>
          <a:stretch/>
        </p:blipFill>
        <p:spPr>
          <a:xfrm>
            <a:off x="2714625" y="4997654"/>
            <a:ext cx="6508750" cy="12065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D7B21A9-E03A-F28D-D954-6A2C736C4AB7}"/>
              </a:ext>
            </a:extLst>
          </p:cNvPr>
          <p:cNvSpPr txBox="1"/>
          <p:nvPr/>
        </p:nvSpPr>
        <p:spPr>
          <a:xfrm>
            <a:off x="1637664" y="2341304"/>
            <a:ext cx="8388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GPS NRJ</a:t>
            </a:r>
          </a:p>
        </p:txBody>
      </p:sp>
    </p:spTree>
    <p:extLst>
      <p:ext uri="{BB962C8B-B14F-4D97-AF65-F5344CB8AC3E}">
        <p14:creationId xmlns:p14="http://schemas.microsoft.com/office/powerpoint/2010/main" val="188185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1E7DFC8-CB48-8587-6EC9-FC97319A73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Khiops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8D05A-3550-6822-E4C4-B775B1C7D8C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err="1"/>
              <a:t>Khiops</a:t>
            </a:r>
            <a:r>
              <a:rPr lang="fr-FR" dirty="0"/>
              <a:t> est une </a:t>
            </a:r>
            <a:r>
              <a:rPr lang="fr-FR" dirty="0" err="1"/>
              <a:t>une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de Machine Learning automatique idéale pour les données structurées et algorithmes « simples » comme les arbres de décision.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Parfait pour un POC !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Cependant, il semblerait que ce ne soit pas adapté pour du Deep Learning et peinerait à fournir des résultats satisfaisants sur des données dont les liens peuvent être subtils et non-linéaires.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 creuser cependant.</a:t>
            </a:r>
          </a:p>
        </p:txBody>
      </p:sp>
    </p:spTree>
    <p:extLst>
      <p:ext uri="{BB962C8B-B14F-4D97-AF65-F5344CB8AC3E}">
        <p14:creationId xmlns:p14="http://schemas.microsoft.com/office/powerpoint/2010/main" val="29957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B5FF75D-030B-AEB7-9727-D46C6BD6E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4827133" cy="369144"/>
          </a:xfrm>
        </p:spPr>
        <p:txBody>
          <a:bodyPr/>
          <a:lstStyle/>
          <a:p>
            <a:r>
              <a:rPr lang="fr-FR" dirty="0"/>
              <a:t>La suite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136F6-12D9-0D72-E154-8A4AC0C1465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1472185"/>
            <a:ext cx="9443516" cy="3172967"/>
          </a:xfrm>
        </p:spPr>
        <p:txBody>
          <a:bodyPr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fr-FR" dirty="0"/>
              <a:t>Automatiser la prise de donnée lors d’une dérive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fr-FR" dirty="0"/>
              <a:t>Alerter les opérateurs (Pi Vision)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fr-FR" dirty="0"/>
              <a:t>Appliquer le processus sur les autres machines</a:t>
            </a:r>
          </a:p>
        </p:txBody>
      </p:sp>
    </p:spTree>
    <p:extLst>
      <p:ext uri="{BB962C8B-B14F-4D97-AF65-F5344CB8AC3E}">
        <p14:creationId xmlns:p14="http://schemas.microsoft.com/office/powerpoint/2010/main" val="210132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34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8880433-53C1-FA44-BE6E-4DD5A2E1D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324" y="620032"/>
            <a:ext cx="5513387" cy="43725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sz="3200" dirty="0"/>
              <a:t>Réduire la consommation énergétique en identifiant les dérives et proposant des scénarios.</a:t>
            </a:r>
          </a:p>
        </p:txBody>
      </p:sp>
    </p:spTree>
    <p:extLst>
      <p:ext uri="{BB962C8B-B14F-4D97-AF65-F5344CB8AC3E}">
        <p14:creationId xmlns:p14="http://schemas.microsoft.com/office/powerpoint/2010/main" val="76511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74438-7F9A-B2FA-30AD-D03F3C2B41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363" y="1827929"/>
            <a:ext cx="4633772" cy="368677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Identifier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Collecte de données de consommation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Détecter les dérives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Identifier les causes</a:t>
            </a:r>
          </a:p>
          <a:p>
            <a:endParaRPr lang="fr-FR" dirty="0"/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61BCE13C-5C5F-73D4-6EA1-2956976D6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363" y="544514"/>
            <a:ext cx="9572053" cy="798784"/>
          </a:xfrm>
        </p:spPr>
        <p:txBody>
          <a:bodyPr/>
          <a:lstStyle/>
          <a:p>
            <a:r>
              <a:rPr lang="fr-FR" sz="2400" dirty="0">
                <a:solidFill>
                  <a:srgbClr val="B47E00"/>
                </a:solidFill>
              </a:rPr>
              <a:t>Identifier </a:t>
            </a:r>
            <a:r>
              <a:rPr lang="fr-FR" sz="2400" dirty="0"/>
              <a:t>les dérives et </a:t>
            </a:r>
            <a:r>
              <a:rPr lang="fr-FR" sz="2400" dirty="0">
                <a:solidFill>
                  <a:srgbClr val="B47E00"/>
                </a:solidFill>
              </a:rPr>
              <a:t>proposer des scénarios </a:t>
            </a:r>
            <a:r>
              <a:rPr lang="fr-FR" sz="2400" dirty="0"/>
              <a:t>pour réduire les consommations énergétiques.</a:t>
            </a: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FF101AC-AD34-8FB3-3004-9F3F102152F2}"/>
              </a:ext>
            </a:extLst>
          </p:cNvPr>
          <p:cNvSpPr txBox="1">
            <a:spLocks/>
          </p:cNvSpPr>
          <p:nvPr/>
        </p:nvSpPr>
        <p:spPr>
          <a:xfrm>
            <a:off x="5552644" y="1827927"/>
            <a:ext cx="4633772" cy="36867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Proposer des scénarios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Qualification manuelle des données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Classification intelligente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Alerter et automatiser</a:t>
            </a:r>
          </a:p>
        </p:txBody>
      </p:sp>
    </p:spTree>
    <p:extLst>
      <p:ext uri="{BB962C8B-B14F-4D97-AF65-F5344CB8AC3E}">
        <p14:creationId xmlns:p14="http://schemas.microsoft.com/office/powerpoint/2010/main" val="212997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B2ADB90-BBC2-D42F-E555-C781E662F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7913590" cy="607244"/>
          </a:xfrm>
        </p:spPr>
        <p:txBody>
          <a:bodyPr>
            <a:normAutofit/>
          </a:bodyPr>
          <a:lstStyle/>
          <a:p>
            <a:r>
              <a:rPr lang="fr-FR" dirty="0"/>
              <a:t>Etat </a:t>
            </a:r>
            <a:r>
              <a:rPr lang="fr-FR"/>
              <a:t>actuel et planning </a:t>
            </a:r>
            <a:r>
              <a:rPr lang="fr-FR" dirty="0"/>
              <a:t>prévisionnel</a:t>
            </a: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6B4AE5B6-C063-C26A-817C-9F121CD4FDC9}"/>
              </a:ext>
            </a:extLst>
          </p:cNvPr>
          <p:cNvSpPr/>
          <p:nvPr/>
        </p:nvSpPr>
        <p:spPr>
          <a:xfrm>
            <a:off x="923458" y="3337958"/>
            <a:ext cx="9470221" cy="0"/>
          </a:xfrm>
          <a:prstGeom prst="line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905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tailEnd type="triangle" w="lg" len="lg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AEEFC624-4B61-0EC6-E3D9-54118687B3CE}"/>
              </a:ext>
            </a:extLst>
          </p:cNvPr>
          <p:cNvSpPr/>
          <p:nvPr/>
        </p:nvSpPr>
        <p:spPr>
          <a:xfrm>
            <a:off x="6107916" y="2029562"/>
            <a:ext cx="3935974" cy="1308395"/>
          </a:xfrm>
          <a:custGeom>
            <a:avLst/>
            <a:gdLst>
              <a:gd name="connsiteX0" fmla="*/ 0 w 3935974"/>
              <a:gd name="connsiteY0" fmla="*/ 0 h 1308395"/>
              <a:gd name="connsiteX1" fmla="*/ 3935974 w 3935974"/>
              <a:gd name="connsiteY1" fmla="*/ 0 h 1308395"/>
              <a:gd name="connsiteX2" fmla="*/ 3935974 w 3935974"/>
              <a:gd name="connsiteY2" fmla="*/ 1308395 h 1308395"/>
              <a:gd name="connsiteX3" fmla="*/ 0 w 3935974"/>
              <a:gd name="connsiteY3" fmla="*/ 1308395 h 1308395"/>
              <a:gd name="connsiteX4" fmla="*/ 0 w 3935974"/>
              <a:gd name="connsiteY4" fmla="*/ 0 h 130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5974" h="1308395">
                <a:moveTo>
                  <a:pt x="0" y="0"/>
                </a:moveTo>
                <a:lnTo>
                  <a:pt x="3935974" y="0"/>
                </a:lnTo>
                <a:lnTo>
                  <a:pt x="3935974" y="1308395"/>
                </a:lnTo>
                <a:lnTo>
                  <a:pt x="0" y="13083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95250" rIns="95250" bIns="142875" numCol="1" spcCol="1270" anchor="t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B633BE72-7761-C038-191D-7800FF2510AB}"/>
              </a:ext>
            </a:extLst>
          </p:cNvPr>
          <p:cNvGrpSpPr/>
          <p:nvPr/>
        </p:nvGrpSpPr>
        <p:grpSpPr>
          <a:xfrm>
            <a:off x="7342121" y="3287069"/>
            <a:ext cx="1675273" cy="2583515"/>
            <a:chOff x="3354822" y="3296584"/>
            <a:chExt cx="1532138" cy="2408915"/>
          </a:xfrm>
        </p:grpSpPr>
        <p:sp>
          <p:nvSpPr>
            <p:cNvPr id="40" name="Larme 39">
              <a:extLst>
                <a:ext uri="{FF2B5EF4-FFF2-40B4-BE49-F238E27FC236}">
                  <a16:creationId xmlns:a16="http://schemas.microsoft.com/office/drawing/2014/main" id="{FDBECBC5-39D2-FBB0-4800-30671338CFC7}"/>
                </a:ext>
              </a:extLst>
            </p:cNvPr>
            <p:cNvSpPr/>
            <p:nvPr/>
          </p:nvSpPr>
          <p:spPr>
            <a:xfrm rot="18900000">
              <a:off x="3354822" y="5313116"/>
              <a:ext cx="325061" cy="325061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EC4A002C-AE2B-977D-AA97-B00DF8E51610}"/>
                </a:ext>
              </a:extLst>
            </p:cNvPr>
            <p:cNvSpPr/>
            <p:nvPr/>
          </p:nvSpPr>
          <p:spPr>
            <a:xfrm>
              <a:off x="3390933" y="5349227"/>
              <a:ext cx="252838" cy="252838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1B2B809C-1B5E-96C5-6784-3513A314373B}"/>
                </a:ext>
              </a:extLst>
            </p:cNvPr>
            <p:cNvSpPr/>
            <p:nvPr/>
          </p:nvSpPr>
          <p:spPr>
            <a:xfrm>
              <a:off x="3747206" y="5245793"/>
              <a:ext cx="1139754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Avril</a:t>
              </a:r>
            </a:p>
          </p:txBody>
        </p:sp>
        <p:sp>
          <p:nvSpPr>
            <p:cNvPr id="43" name="Connecteur droit 42">
              <a:extLst>
                <a:ext uri="{FF2B5EF4-FFF2-40B4-BE49-F238E27FC236}">
                  <a16:creationId xmlns:a16="http://schemas.microsoft.com/office/drawing/2014/main" id="{1FA51426-1309-6710-E0C5-FC6F8EF5931C}"/>
                </a:ext>
              </a:extLst>
            </p:cNvPr>
            <p:cNvSpPr/>
            <p:nvPr/>
          </p:nvSpPr>
          <p:spPr>
            <a:xfrm>
              <a:off x="3517351" y="3337958"/>
              <a:ext cx="1" cy="1907833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223AAF-8C5E-1370-3223-3925CA91E0DF}"/>
                </a:ext>
              </a:extLst>
            </p:cNvPr>
            <p:cNvSpPr/>
            <p:nvPr/>
          </p:nvSpPr>
          <p:spPr>
            <a:xfrm>
              <a:off x="3474979" y="3296584"/>
              <a:ext cx="82747" cy="82747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FB589AB-DA40-8179-57EC-C4BCE7D8D778}"/>
              </a:ext>
            </a:extLst>
          </p:cNvPr>
          <p:cNvGrpSpPr/>
          <p:nvPr/>
        </p:nvGrpSpPr>
        <p:grpSpPr>
          <a:xfrm>
            <a:off x="5147678" y="1084990"/>
            <a:ext cx="1437108" cy="2286996"/>
            <a:chOff x="5715532" y="1092335"/>
            <a:chExt cx="1437108" cy="2286996"/>
          </a:xfrm>
        </p:grpSpPr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5E0E4B6E-7B50-9153-E334-EBCC4F2D286A}"/>
                </a:ext>
              </a:extLst>
            </p:cNvPr>
            <p:cNvSpPr/>
            <p:nvPr/>
          </p:nvSpPr>
          <p:spPr>
            <a:xfrm>
              <a:off x="6107916" y="1092335"/>
              <a:ext cx="1044724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Mars</a:t>
              </a: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E64D9AD-6ED6-D950-D42A-7C88A03931D8}"/>
                </a:ext>
              </a:extLst>
            </p:cNvPr>
            <p:cNvGrpSpPr/>
            <p:nvPr/>
          </p:nvGrpSpPr>
          <p:grpSpPr>
            <a:xfrm>
              <a:off x="5715532" y="1159658"/>
              <a:ext cx="325061" cy="2219673"/>
              <a:chOff x="5715532" y="1159658"/>
              <a:chExt cx="325061" cy="2219673"/>
            </a:xfrm>
          </p:grpSpPr>
          <p:sp>
            <p:nvSpPr>
              <p:cNvPr id="19" name="Larme 18">
                <a:extLst>
                  <a:ext uri="{FF2B5EF4-FFF2-40B4-BE49-F238E27FC236}">
                    <a16:creationId xmlns:a16="http://schemas.microsoft.com/office/drawing/2014/main" id="{9ED62797-AB19-06B2-E8F6-D4C1040F95D2}"/>
                  </a:ext>
                </a:extLst>
              </p:cNvPr>
              <p:cNvSpPr/>
              <p:nvPr/>
            </p:nvSpPr>
            <p:spPr>
              <a:xfrm rot="8100000">
                <a:off x="5715532" y="1159658"/>
                <a:ext cx="325061" cy="325061"/>
              </a:xfrm>
              <a:prstGeom prst="teardrop">
                <a:avLst>
                  <a:gd name="adj" fmla="val 115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BBAEF158-0EE1-0C4D-AD2E-C9EF69C6AC02}"/>
                  </a:ext>
                </a:extLst>
              </p:cNvPr>
              <p:cNvSpPr/>
              <p:nvPr/>
            </p:nvSpPr>
            <p:spPr>
              <a:xfrm>
                <a:off x="5751643" y="1195769"/>
                <a:ext cx="252838" cy="252838"/>
              </a:xfrm>
              <a:prstGeom prst="ellipse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23" name="Connecteur droit 22">
                <a:extLst>
                  <a:ext uri="{FF2B5EF4-FFF2-40B4-BE49-F238E27FC236}">
                    <a16:creationId xmlns:a16="http://schemas.microsoft.com/office/drawing/2014/main" id="{6859BAB9-1F7F-FCA0-4A0E-81611048B2EC}"/>
                  </a:ext>
                </a:extLst>
              </p:cNvPr>
              <p:cNvSpPr/>
              <p:nvPr/>
            </p:nvSpPr>
            <p:spPr>
              <a:xfrm>
                <a:off x="5883541" y="1552042"/>
                <a:ext cx="0" cy="17859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dash"/>
                <a:miter lim="800000"/>
              </a:ln>
              <a:effectLst/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1140068E-816A-16F2-B847-B23B00AC2D21}"/>
                  </a:ext>
                </a:extLst>
              </p:cNvPr>
              <p:cNvSpPr/>
              <p:nvPr/>
            </p:nvSpPr>
            <p:spPr>
              <a:xfrm>
                <a:off x="5835689" y="3296584"/>
                <a:ext cx="82747" cy="82747"/>
              </a:xfrm>
              <a:prstGeom prst="ellipse">
                <a:avLst/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6350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  <a:miter lim="800000"/>
              </a:ln>
              <a:effectLst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399CEDB-2CD2-9E7D-CFF8-6375880E526C}"/>
              </a:ext>
            </a:extLst>
          </p:cNvPr>
          <p:cNvGrpSpPr/>
          <p:nvPr/>
        </p:nvGrpSpPr>
        <p:grpSpPr>
          <a:xfrm>
            <a:off x="994111" y="1041535"/>
            <a:ext cx="1282745" cy="2337796"/>
            <a:chOff x="994111" y="1041535"/>
            <a:chExt cx="1282745" cy="2337796"/>
          </a:xfrm>
        </p:grpSpPr>
        <p:sp>
          <p:nvSpPr>
            <p:cNvPr id="7" name="Larme 6">
              <a:extLst>
                <a:ext uri="{FF2B5EF4-FFF2-40B4-BE49-F238E27FC236}">
                  <a16:creationId xmlns:a16="http://schemas.microsoft.com/office/drawing/2014/main" id="{9760057F-AE95-134D-BA93-B0A6197C0127}"/>
                </a:ext>
              </a:extLst>
            </p:cNvPr>
            <p:cNvSpPr/>
            <p:nvPr/>
          </p:nvSpPr>
          <p:spPr>
            <a:xfrm rot="8100000">
              <a:off x="994111" y="1108858"/>
              <a:ext cx="325061" cy="325061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032ED9C-E7E3-B33C-8161-8366F56277E1}"/>
                </a:ext>
              </a:extLst>
            </p:cNvPr>
            <p:cNvSpPr/>
            <p:nvPr/>
          </p:nvSpPr>
          <p:spPr>
            <a:xfrm>
              <a:off x="1030223" y="1144969"/>
              <a:ext cx="252838" cy="252838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91C5EA3F-A1E2-965F-4D7B-8F0B5C611B7F}"/>
                </a:ext>
              </a:extLst>
            </p:cNvPr>
            <p:cNvSpPr/>
            <p:nvPr/>
          </p:nvSpPr>
          <p:spPr>
            <a:xfrm>
              <a:off x="1386496" y="1041535"/>
              <a:ext cx="890360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Janvier</a:t>
              </a:r>
            </a:p>
          </p:txBody>
        </p:sp>
        <p:sp>
          <p:nvSpPr>
            <p:cNvPr id="11" name="Connecteur droit 10">
              <a:extLst>
                <a:ext uri="{FF2B5EF4-FFF2-40B4-BE49-F238E27FC236}">
                  <a16:creationId xmlns:a16="http://schemas.microsoft.com/office/drawing/2014/main" id="{82E122FB-48E0-78A2-CAAA-F1BF67CFB79F}"/>
                </a:ext>
              </a:extLst>
            </p:cNvPr>
            <p:cNvSpPr/>
            <p:nvPr/>
          </p:nvSpPr>
          <p:spPr>
            <a:xfrm>
              <a:off x="1152392" y="1479620"/>
              <a:ext cx="0" cy="1858337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B39C477-14BC-348B-0CBE-EB68CF15CCE9}"/>
                </a:ext>
              </a:extLst>
            </p:cNvPr>
            <p:cNvSpPr/>
            <p:nvPr/>
          </p:nvSpPr>
          <p:spPr>
            <a:xfrm>
              <a:off x="1114269" y="3296584"/>
              <a:ext cx="82747" cy="82747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2CB9B9A-8FA4-AA0D-5A48-6D83189B5567}"/>
              </a:ext>
            </a:extLst>
          </p:cNvPr>
          <p:cNvGrpSpPr/>
          <p:nvPr/>
        </p:nvGrpSpPr>
        <p:grpSpPr>
          <a:xfrm>
            <a:off x="3074538" y="3287068"/>
            <a:ext cx="1597629" cy="2583516"/>
            <a:chOff x="3354822" y="3296584"/>
            <a:chExt cx="1532138" cy="2408915"/>
          </a:xfrm>
        </p:grpSpPr>
        <p:sp>
          <p:nvSpPr>
            <p:cNvPr id="13" name="Larme 12">
              <a:extLst>
                <a:ext uri="{FF2B5EF4-FFF2-40B4-BE49-F238E27FC236}">
                  <a16:creationId xmlns:a16="http://schemas.microsoft.com/office/drawing/2014/main" id="{6C3F8687-A004-45D6-CD18-44F14A6A9F4B}"/>
                </a:ext>
              </a:extLst>
            </p:cNvPr>
            <p:cNvSpPr/>
            <p:nvPr/>
          </p:nvSpPr>
          <p:spPr>
            <a:xfrm rot="18900000">
              <a:off x="3354822" y="5313116"/>
              <a:ext cx="325061" cy="325061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848F8C3-4DD4-C9C3-DC67-2E4D5C6B3B2B}"/>
                </a:ext>
              </a:extLst>
            </p:cNvPr>
            <p:cNvSpPr/>
            <p:nvPr/>
          </p:nvSpPr>
          <p:spPr>
            <a:xfrm>
              <a:off x="3390933" y="5349227"/>
              <a:ext cx="252838" cy="252838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FE3621C-5921-0670-B7A5-F44C00DD5E73}"/>
                </a:ext>
              </a:extLst>
            </p:cNvPr>
            <p:cNvSpPr/>
            <p:nvPr/>
          </p:nvSpPr>
          <p:spPr>
            <a:xfrm>
              <a:off x="3747206" y="5245793"/>
              <a:ext cx="1139754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dirty="0"/>
                <a:t>Février</a:t>
              </a:r>
            </a:p>
          </p:txBody>
        </p:sp>
        <p:sp>
          <p:nvSpPr>
            <p:cNvPr id="17" name="Connecteur droit 16">
              <a:extLst>
                <a:ext uri="{FF2B5EF4-FFF2-40B4-BE49-F238E27FC236}">
                  <a16:creationId xmlns:a16="http://schemas.microsoft.com/office/drawing/2014/main" id="{4EC03A1C-BED5-74F6-F568-47CE8D3DDED6}"/>
                </a:ext>
              </a:extLst>
            </p:cNvPr>
            <p:cNvSpPr/>
            <p:nvPr/>
          </p:nvSpPr>
          <p:spPr>
            <a:xfrm>
              <a:off x="3517351" y="3337958"/>
              <a:ext cx="1" cy="1907833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52C3147-6171-3222-5BF8-7595C66AFA74}"/>
                </a:ext>
              </a:extLst>
            </p:cNvPr>
            <p:cNvSpPr/>
            <p:nvPr/>
          </p:nvSpPr>
          <p:spPr>
            <a:xfrm>
              <a:off x="3474979" y="3296584"/>
              <a:ext cx="82747" cy="82747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5EE337BB-AB5E-B78F-37E3-DA5DF8693ACE}"/>
              </a:ext>
            </a:extLst>
          </p:cNvPr>
          <p:cNvSpPr txBox="1"/>
          <p:nvPr/>
        </p:nvSpPr>
        <p:spPr>
          <a:xfrm>
            <a:off x="822533" y="3304474"/>
            <a:ext cx="8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2025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D189F0D-2E41-3D30-B880-4885BF4557B0}"/>
              </a:ext>
            </a:extLst>
          </p:cNvPr>
          <p:cNvGrpSpPr/>
          <p:nvPr/>
        </p:nvGrpSpPr>
        <p:grpSpPr>
          <a:xfrm>
            <a:off x="9313920" y="1084990"/>
            <a:ext cx="1437108" cy="2286996"/>
            <a:chOff x="5715532" y="1092335"/>
            <a:chExt cx="1437108" cy="2286996"/>
          </a:xfrm>
        </p:grpSpPr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FDEA810C-F2F9-73B0-799D-E86DC262165F}"/>
                </a:ext>
              </a:extLst>
            </p:cNvPr>
            <p:cNvSpPr/>
            <p:nvPr/>
          </p:nvSpPr>
          <p:spPr>
            <a:xfrm>
              <a:off x="6107916" y="1092335"/>
              <a:ext cx="1044724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Mai</a:t>
              </a:r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05C220FE-3E0F-E26D-384A-4668DE9E0CB5}"/>
                </a:ext>
              </a:extLst>
            </p:cNvPr>
            <p:cNvGrpSpPr/>
            <p:nvPr/>
          </p:nvGrpSpPr>
          <p:grpSpPr>
            <a:xfrm>
              <a:off x="5715532" y="1159658"/>
              <a:ext cx="325061" cy="2219673"/>
              <a:chOff x="5715532" y="1159658"/>
              <a:chExt cx="325061" cy="2219673"/>
            </a:xfrm>
          </p:grpSpPr>
          <p:sp>
            <p:nvSpPr>
              <p:cNvPr id="46" name="Larme 45">
                <a:extLst>
                  <a:ext uri="{FF2B5EF4-FFF2-40B4-BE49-F238E27FC236}">
                    <a16:creationId xmlns:a16="http://schemas.microsoft.com/office/drawing/2014/main" id="{08502793-D8C3-5DC9-094E-69124BAA4DB9}"/>
                  </a:ext>
                </a:extLst>
              </p:cNvPr>
              <p:cNvSpPr/>
              <p:nvPr/>
            </p:nvSpPr>
            <p:spPr>
              <a:xfrm rot="8100000">
                <a:off x="5715532" y="1159658"/>
                <a:ext cx="325061" cy="325061"/>
              </a:xfrm>
              <a:prstGeom prst="teardrop">
                <a:avLst>
                  <a:gd name="adj" fmla="val 115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4559068D-13B9-1084-8B75-63DBA1823B8F}"/>
                  </a:ext>
                </a:extLst>
              </p:cNvPr>
              <p:cNvSpPr/>
              <p:nvPr/>
            </p:nvSpPr>
            <p:spPr>
              <a:xfrm>
                <a:off x="5751643" y="1195769"/>
                <a:ext cx="252838" cy="252838"/>
              </a:xfrm>
              <a:prstGeom prst="ellipse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51" name="Connecteur droit 50">
                <a:extLst>
                  <a:ext uri="{FF2B5EF4-FFF2-40B4-BE49-F238E27FC236}">
                    <a16:creationId xmlns:a16="http://schemas.microsoft.com/office/drawing/2014/main" id="{08050B86-0C8C-E4B6-54AE-15305A60C351}"/>
                  </a:ext>
                </a:extLst>
              </p:cNvPr>
              <p:cNvSpPr/>
              <p:nvPr/>
            </p:nvSpPr>
            <p:spPr>
              <a:xfrm>
                <a:off x="5883541" y="1552042"/>
                <a:ext cx="0" cy="17859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dash"/>
                <a:miter lim="800000"/>
              </a:ln>
              <a:effectLst/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EE8590DA-7E49-3D21-9B6D-CDEF1EEDE1FE}"/>
                  </a:ext>
                </a:extLst>
              </p:cNvPr>
              <p:cNvSpPr/>
              <p:nvPr/>
            </p:nvSpPr>
            <p:spPr>
              <a:xfrm>
                <a:off x="5835689" y="3296584"/>
                <a:ext cx="82747" cy="82747"/>
              </a:xfrm>
              <a:prstGeom prst="ellipse">
                <a:avLst/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6350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  <a:miter lim="800000"/>
              </a:ln>
              <a:effectLst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67747DEF-9F20-17DC-4483-F46BD3A1E5EC}"/>
              </a:ext>
            </a:extLst>
          </p:cNvPr>
          <p:cNvSpPr/>
          <p:nvPr/>
        </p:nvSpPr>
        <p:spPr>
          <a:xfrm>
            <a:off x="2306051" y="2345851"/>
            <a:ext cx="1070841" cy="39319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C884F4BA-6AE4-7C65-5A20-0F4678EC63FA}"/>
              </a:ext>
            </a:extLst>
          </p:cNvPr>
          <p:cNvSpPr/>
          <p:nvPr/>
        </p:nvSpPr>
        <p:spPr>
          <a:xfrm>
            <a:off x="1186630" y="1871187"/>
            <a:ext cx="4094161" cy="393192"/>
          </a:xfrm>
          <a:prstGeom prst="roundRect">
            <a:avLst/>
          </a:prstGeom>
          <a:gradFill>
            <a:gsLst>
              <a:gs pos="98000">
                <a:schemeClr val="accent1"/>
              </a:gs>
              <a:gs pos="97000">
                <a:schemeClr val="accent6">
                  <a:lumMod val="100000"/>
                </a:schemeClr>
              </a:gs>
              <a:gs pos="100000">
                <a:srgbClr val="A61928"/>
              </a:gs>
              <a:gs pos="0">
                <a:schemeClr val="accent6"/>
              </a:gs>
            </a:gsLst>
            <a:lin ang="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5995359-E963-85F8-5635-8BC76B49A542}"/>
              </a:ext>
            </a:extLst>
          </p:cNvPr>
          <p:cNvSpPr txBox="1"/>
          <p:nvPr/>
        </p:nvSpPr>
        <p:spPr>
          <a:xfrm>
            <a:off x="2394844" y="2389780"/>
            <a:ext cx="10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Collecte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5DE3811-0CF0-ED3A-B195-F155993A8196}"/>
              </a:ext>
            </a:extLst>
          </p:cNvPr>
          <p:cNvSpPr txBox="1"/>
          <p:nvPr/>
        </p:nvSpPr>
        <p:spPr>
          <a:xfrm>
            <a:off x="1944621" y="1874162"/>
            <a:ext cx="264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Perceptron Multicouches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416F124B-A961-1235-426A-542ECB0A7946}"/>
              </a:ext>
            </a:extLst>
          </p:cNvPr>
          <p:cNvSpPr/>
          <p:nvPr/>
        </p:nvSpPr>
        <p:spPr>
          <a:xfrm>
            <a:off x="3397747" y="2861388"/>
            <a:ext cx="4075754" cy="39319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C95E992-D508-A923-F531-9AC97E81BE9D}"/>
              </a:ext>
            </a:extLst>
          </p:cNvPr>
          <p:cNvSpPr txBox="1"/>
          <p:nvPr/>
        </p:nvSpPr>
        <p:spPr>
          <a:xfrm>
            <a:off x="3633706" y="2843718"/>
            <a:ext cx="3737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Qualification &amp; Machine Learning</a:t>
            </a:r>
          </a:p>
          <a:p>
            <a:endParaRPr lang="fr-FR" sz="2000" b="1" dirty="0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5D6A1A2-4C89-4640-6175-A6BBEC5AB8C4}"/>
              </a:ext>
            </a:extLst>
          </p:cNvPr>
          <p:cNvSpPr/>
          <p:nvPr/>
        </p:nvSpPr>
        <p:spPr>
          <a:xfrm>
            <a:off x="3395894" y="3446425"/>
            <a:ext cx="4077608" cy="39319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5591EB1-4797-A21F-FDD6-EF9496822757}"/>
              </a:ext>
            </a:extLst>
          </p:cNvPr>
          <p:cNvSpPr txBox="1"/>
          <p:nvPr/>
        </p:nvSpPr>
        <p:spPr>
          <a:xfrm>
            <a:off x="4256238" y="3434927"/>
            <a:ext cx="2417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Analyse &amp; Scénarios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5A2887C0-BE99-D5E4-7F5C-9C04D3AECF9D}"/>
              </a:ext>
            </a:extLst>
          </p:cNvPr>
          <p:cNvSpPr/>
          <p:nvPr/>
        </p:nvSpPr>
        <p:spPr>
          <a:xfrm>
            <a:off x="7563980" y="3422286"/>
            <a:ext cx="4628020" cy="393192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64000">
                <a:schemeClr val="accent1"/>
              </a:gs>
              <a:gs pos="65000">
                <a:schemeClr val="bg1">
                  <a:lumMod val="9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0C8710B3-B423-0843-AE4D-E86710E89008}"/>
              </a:ext>
            </a:extLst>
          </p:cNvPr>
          <p:cNvSpPr txBox="1"/>
          <p:nvPr/>
        </p:nvSpPr>
        <p:spPr>
          <a:xfrm>
            <a:off x="8528474" y="3394949"/>
            <a:ext cx="120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La suite…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07B164F-32F1-A09B-12C0-10BE979338AB}"/>
              </a:ext>
            </a:extLst>
          </p:cNvPr>
          <p:cNvSpPr/>
          <p:nvPr/>
        </p:nvSpPr>
        <p:spPr>
          <a:xfrm>
            <a:off x="3408706" y="2365920"/>
            <a:ext cx="1883044" cy="393192"/>
          </a:xfrm>
          <a:prstGeom prst="roundRect">
            <a:avLst/>
          </a:prstGeom>
          <a:gradFill flip="none" rotWithShape="1">
            <a:gsLst>
              <a:gs pos="36000">
                <a:schemeClr val="accent1"/>
              </a:gs>
              <a:gs pos="34000">
                <a:schemeClr val="accent6">
                  <a:lumMod val="100000"/>
                </a:schemeClr>
              </a:gs>
              <a:gs pos="100000">
                <a:srgbClr val="A61928"/>
              </a:gs>
              <a:gs pos="0">
                <a:schemeClr val="accent6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POC / </a:t>
            </a:r>
            <a:r>
              <a:rPr lang="fr-FR" sz="2000" b="1" dirty="0" err="1">
                <a:solidFill>
                  <a:schemeClr val="tx1"/>
                </a:solidFill>
              </a:rPr>
              <a:t>Khiops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9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D9D2E-F59C-1331-592A-222864724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ACD1E3E-F518-C5B0-A1A9-09203EE71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324" y="620032"/>
            <a:ext cx="5513387" cy="4372592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Collecter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Qualifier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Apprendre</a:t>
            </a:r>
          </a:p>
        </p:txBody>
      </p:sp>
    </p:spTree>
    <p:extLst>
      <p:ext uri="{BB962C8B-B14F-4D97-AF65-F5344CB8AC3E}">
        <p14:creationId xmlns:p14="http://schemas.microsoft.com/office/powerpoint/2010/main" val="246052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31AF62-210C-C31A-F3A8-01ADE90F7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6"/>
            <a:ext cx="5574160" cy="388395"/>
          </a:xfrm>
        </p:spPr>
        <p:txBody>
          <a:bodyPr/>
          <a:lstStyle/>
          <a:p>
            <a:r>
              <a:rPr lang="fr-FR" dirty="0"/>
              <a:t>Collecter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AD417-F3B0-C9B7-A6AE-8A214BF30D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933651"/>
            <a:ext cx="9443516" cy="40339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/>
              <a:t>On collecte des données liées à la classification voulue, mais dans un état brut.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3E9FBA-44BC-4A14-6AAB-B7B25BAB4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63" y="1322046"/>
            <a:ext cx="8525096" cy="43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9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7E18A0A-2A16-AE8F-5B40-9DB1BF7A1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Qualifier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CCF31-500B-42E4-85C3-B28CFA8F4F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912438"/>
            <a:ext cx="9443516" cy="596322"/>
          </a:xfrm>
        </p:spPr>
        <p:txBody>
          <a:bodyPr/>
          <a:lstStyle/>
          <a:p>
            <a:r>
              <a:rPr lang="fr-FR" dirty="0"/>
              <a:t>Nettoyer, formater et enrichir les données pour y ajouter de l’intelligence. Il faut établir une correspondance entre collecte et scénarios.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D2E2B7-71A7-C383-AB21-1F39EE7F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4011"/>
          <a:stretch/>
        </p:blipFill>
        <p:spPr>
          <a:xfrm>
            <a:off x="1507317" y="1870607"/>
            <a:ext cx="440355" cy="37320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5BC726E-67AC-2386-578F-547A83B6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42"/>
          <a:stretch/>
        </p:blipFill>
        <p:spPr>
          <a:xfrm>
            <a:off x="2285999" y="1870607"/>
            <a:ext cx="6886823" cy="373203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12AE7B4-71ED-8F67-C19D-976BBB9A712E}"/>
              </a:ext>
            </a:extLst>
          </p:cNvPr>
          <p:cNvSpPr txBox="1"/>
          <p:nvPr/>
        </p:nvSpPr>
        <p:spPr>
          <a:xfrm>
            <a:off x="1168677" y="1505018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Scénarios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1ECA1A-6C75-3CCB-8C79-FBB7ADCB6D2D}"/>
              </a:ext>
            </a:extLst>
          </p:cNvPr>
          <p:cNvSpPr txBox="1"/>
          <p:nvPr/>
        </p:nvSpPr>
        <p:spPr>
          <a:xfrm>
            <a:off x="3930761" y="1505018"/>
            <a:ext cx="36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Données nettoyées et formatées</a:t>
            </a:r>
          </a:p>
        </p:txBody>
      </p:sp>
    </p:spTree>
    <p:extLst>
      <p:ext uri="{BB962C8B-B14F-4D97-AF65-F5344CB8AC3E}">
        <p14:creationId xmlns:p14="http://schemas.microsoft.com/office/powerpoint/2010/main" val="143123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124FADC-08A9-BBCE-232F-DB5B3F8B7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4827133" cy="423396"/>
          </a:xfrm>
        </p:spPr>
        <p:txBody>
          <a:bodyPr/>
          <a:lstStyle/>
          <a:p>
            <a:r>
              <a:rPr lang="fr-FR" dirty="0"/>
              <a:t>Apprendre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B46239-9D5A-D96C-9179-C4D2C973B7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1077030"/>
            <a:ext cx="9443516" cy="781017"/>
          </a:xfrm>
        </p:spPr>
        <p:txBody>
          <a:bodyPr/>
          <a:lstStyle/>
          <a:p>
            <a:r>
              <a:rPr lang="fr-FR" dirty="0"/>
              <a:t>Le but est de généraliser la donnée qualifiée. On cherche à déterminer le modèle qui pourra classer le plus précisément possible une nouvelle entrée de donnée brute.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99F51D-1995-9E93-B007-AEF0CA74363C}"/>
              </a:ext>
            </a:extLst>
          </p:cNvPr>
          <p:cNvSpPr/>
          <p:nvPr/>
        </p:nvSpPr>
        <p:spPr>
          <a:xfrm>
            <a:off x="3904488" y="2318805"/>
            <a:ext cx="2916936" cy="2487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Classificateur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A45D588-D401-879E-7519-87858D15CBA4}"/>
              </a:ext>
            </a:extLst>
          </p:cNvPr>
          <p:cNvCxnSpPr>
            <a:cxnSpLocks/>
          </p:cNvCxnSpPr>
          <p:nvPr/>
        </p:nvCxnSpPr>
        <p:spPr>
          <a:xfrm>
            <a:off x="1673352" y="2594900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1E8F82D-AFE9-C4BF-B3C4-D6B5B28E79A2}"/>
              </a:ext>
            </a:extLst>
          </p:cNvPr>
          <p:cNvCxnSpPr>
            <a:cxnSpLocks/>
          </p:cNvCxnSpPr>
          <p:nvPr/>
        </p:nvCxnSpPr>
        <p:spPr>
          <a:xfrm>
            <a:off x="1673352" y="3083342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818607F-F075-2F9F-E6ED-5E639056A639}"/>
              </a:ext>
            </a:extLst>
          </p:cNvPr>
          <p:cNvCxnSpPr>
            <a:cxnSpLocks/>
          </p:cNvCxnSpPr>
          <p:nvPr/>
        </p:nvCxnSpPr>
        <p:spPr>
          <a:xfrm>
            <a:off x="1673352" y="3571784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8A6FEA2-2522-142C-26D9-39843DC63C5A}"/>
              </a:ext>
            </a:extLst>
          </p:cNvPr>
          <p:cNvCxnSpPr>
            <a:cxnSpLocks/>
          </p:cNvCxnSpPr>
          <p:nvPr/>
        </p:nvCxnSpPr>
        <p:spPr>
          <a:xfrm>
            <a:off x="1673352" y="4060226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AB58FBC-0000-5374-8640-A10A65D7DFCD}"/>
              </a:ext>
            </a:extLst>
          </p:cNvPr>
          <p:cNvCxnSpPr>
            <a:cxnSpLocks/>
          </p:cNvCxnSpPr>
          <p:nvPr/>
        </p:nvCxnSpPr>
        <p:spPr>
          <a:xfrm>
            <a:off x="1673352" y="4548668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0D49DB5-B1C9-1FE6-AB27-4CD22CEF4739}"/>
              </a:ext>
            </a:extLst>
          </p:cNvPr>
          <p:cNvCxnSpPr>
            <a:cxnSpLocks/>
          </p:cNvCxnSpPr>
          <p:nvPr/>
        </p:nvCxnSpPr>
        <p:spPr>
          <a:xfrm>
            <a:off x="6821424" y="3562389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5AA133D-868B-654C-98D3-EB39C3D07CB2}"/>
              </a:ext>
            </a:extLst>
          </p:cNvPr>
          <p:cNvSpPr txBox="1"/>
          <p:nvPr/>
        </p:nvSpPr>
        <p:spPr>
          <a:xfrm>
            <a:off x="1673352" y="266012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Nouvelle donnée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86CDF8D-9F7E-13B8-4396-5396D790B30D}"/>
              </a:ext>
            </a:extLst>
          </p:cNvPr>
          <p:cNvSpPr txBox="1"/>
          <p:nvPr/>
        </p:nvSpPr>
        <p:spPr>
          <a:xfrm>
            <a:off x="1673352" y="31629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Nouvelle donnée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B3133BF-8551-F154-B631-BF096803275E}"/>
              </a:ext>
            </a:extLst>
          </p:cNvPr>
          <p:cNvSpPr txBox="1"/>
          <p:nvPr/>
        </p:nvSpPr>
        <p:spPr>
          <a:xfrm>
            <a:off x="1673352" y="366577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Nouvelle donnée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0A96E66-8A3B-4D08-BF47-CE60ED799D94}"/>
              </a:ext>
            </a:extLst>
          </p:cNvPr>
          <p:cNvSpPr txBox="1"/>
          <p:nvPr/>
        </p:nvSpPr>
        <p:spPr>
          <a:xfrm>
            <a:off x="1673352" y="41686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Nouvelle donnée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169880E-C723-8086-79B8-C344094AC534}"/>
              </a:ext>
            </a:extLst>
          </p:cNvPr>
          <p:cNvSpPr txBox="1"/>
          <p:nvPr/>
        </p:nvSpPr>
        <p:spPr>
          <a:xfrm>
            <a:off x="7744968" y="336402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Scénario</a:t>
            </a:r>
          </a:p>
        </p:txBody>
      </p:sp>
    </p:spTree>
    <p:extLst>
      <p:ext uri="{BB962C8B-B14F-4D97-AF65-F5344CB8AC3E}">
        <p14:creationId xmlns:p14="http://schemas.microsoft.com/office/powerpoint/2010/main" val="180134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C212982-3918-A400-DEE9-6982FA160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4827133" cy="321646"/>
          </a:xfrm>
        </p:spPr>
        <p:txBody>
          <a:bodyPr/>
          <a:lstStyle/>
          <a:p>
            <a:r>
              <a:rPr lang="fr-FR" dirty="0"/>
              <a:t>Perceptron Multicouches (MLP)</a:t>
            </a:r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2A07F0-10B4-F8A4-7C07-F3C635E12D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1077030"/>
            <a:ext cx="9443516" cy="755860"/>
          </a:xfrm>
        </p:spPr>
        <p:txBody>
          <a:bodyPr/>
          <a:lstStyle/>
          <a:p>
            <a:r>
              <a:rPr lang="fr-FR" dirty="0"/>
              <a:t>Un MLP est une architecture de Deep Learning performante dans les problèmes de classification.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9CE3D5-4B85-3FC3-FC00-C2C0F2FD6BEE}"/>
              </a:ext>
            </a:extLst>
          </p:cNvPr>
          <p:cNvSpPr txBox="1"/>
          <p:nvPr/>
        </p:nvSpPr>
        <p:spPr>
          <a:xfrm>
            <a:off x="3457844" y="5552154"/>
            <a:ext cx="2490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Perceptron multicouche — Wikipédia</a:t>
            </a:r>
            <a:endParaRPr lang="fr-FR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3CB108B0-1207-FA87-34B6-7587FA31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156" y="1766984"/>
            <a:ext cx="4829675" cy="373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F322698-A5CF-0DE4-5BEB-BBF631BBC3F5}"/>
              </a:ext>
            </a:extLst>
          </p:cNvPr>
          <p:cNvSpPr txBox="1"/>
          <p:nvPr/>
        </p:nvSpPr>
        <p:spPr>
          <a:xfrm>
            <a:off x="7514901" y="320318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Scénario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4A5564-96F3-E5D8-5278-077D7560501E}"/>
              </a:ext>
            </a:extLst>
          </p:cNvPr>
          <p:cNvSpPr txBox="1"/>
          <p:nvPr/>
        </p:nvSpPr>
        <p:spPr>
          <a:xfrm>
            <a:off x="7514901" y="230506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Scénario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220097-33A5-AA74-E7A6-62EA4A61DC9E}"/>
              </a:ext>
            </a:extLst>
          </p:cNvPr>
          <p:cNvSpPr txBox="1"/>
          <p:nvPr/>
        </p:nvSpPr>
        <p:spPr>
          <a:xfrm>
            <a:off x="7514901" y="412358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Scénario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7F05B3A-A8B0-B9F3-30A7-8D91CF3B4462}"/>
              </a:ext>
            </a:extLst>
          </p:cNvPr>
          <p:cNvSpPr txBox="1"/>
          <p:nvPr/>
        </p:nvSpPr>
        <p:spPr>
          <a:xfrm>
            <a:off x="7514900" y="502469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Scénario 4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3124150-6917-5E81-0E95-C7804FD615D9}"/>
              </a:ext>
            </a:extLst>
          </p:cNvPr>
          <p:cNvCxnSpPr>
            <a:cxnSpLocks/>
          </p:cNvCxnSpPr>
          <p:nvPr/>
        </p:nvCxnSpPr>
        <p:spPr>
          <a:xfrm>
            <a:off x="998108" y="2898648"/>
            <a:ext cx="152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D523F60-F87B-A731-A359-40D10B438CD6}"/>
              </a:ext>
            </a:extLst>
          </p:cNvPr>
          <p:cNvCxnSpPr>
            <a:cxnSpLocks/>
          </p:cNvCxnSpPr>
          <p:nvPr/>
        </p:nvCxnSpPr>
        <p:spPr>
          <a:xfrm>
            <a:off x="998108" y="3819144"/>
            <a:ext cx="152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0C8AF64-A613-9296-2B52-50EF15667041}"/>
              </a:ext>
            </a:extLst>
          </p:cNvPr>
          <p:cNvCxnSpPr>
            <a:cxnSpLocks/>
          </p:cNvCxnSpPr>
          <p:nvPr/>
        </p:nvCxnSpPr>
        <p:spPr>
          <a:xfrm>
            <a:off x="998108" y="4739640"/>
            <a:ext cx="152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FDFE916-5890-06B3-4F27-AC01381C9CB0}"/>
              </a:ext>
            </a:extLst>
          </p:cNvPr>
          <p:cNvSpPr txBox="1"/>
          <p:nvPr/>
        </p:nvSpPr>
        <p:spPr>
          <a:xfrm>
            <a:off x="1259412" y="2464082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EF7256-B49C-146D-6E54-FEFFDC0FAF8D}"/>
              </a:ext>
            </a:extLst>
          </p:cNvPr>
          <p:cNvSpPr txBox="1"/>
          <p:nvPr/>
        </p:nvSpPr>
        <p:spPr>
          <a:xfrm>
            <a:off x="1259412" y="3409769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1C1504-E234-D21F-F8FF-6B286191E04A}"/>
              </a:ext>
            </a:extLst>
          </p:cNvPr>
          <p:cNvSpPr txBox="1"/>
          <p:nvPr/>
        </p:nvSpPr>
        <p:spPr>
          <a:xfrm>
            <a:off x="1259412" y="4355455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3</a:t>
            </a:r>
          </a:p>
        </p:txBody>
      </p:sp>
    </p:spTree>
    <p:extLst>
      <p:ext uri="{BB962C8B-B14F-4D97-AF65-F5344CB8AC3E}">
        <p14:creationId xmlns:p14="http://schemas.microsoft.com/office/powerpoint/2010/main" val="4013746843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16ED212E-03F9-498E-B093-DC9D99C21706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dre du jou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8DBE1914-076D-46D3-A89B-8832EEBE715C}"/>
    </a:ext>
  </a:extLst>
</a:theme>
</file>

<file path=ppt/theme/theme3.xml><?xml version="1.0" encoding="utf-8"?>
<a:theme xmlns:a="http://schemas.openxmlformats.org/drawingml/2006/main" name="Texte modèle A">
  <a:themeElements>
    <a:clrScheme name="Schmidt Groupe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6192E"/>
      </a:accent1>
      <a:accent2>
        <a:srgbClr val="B47E03"/>
      </a:accent2>
      <a:accent3>
        <a:srgbClr val="FF8D6D"/>
      </a:accent3>
      <a:accent4>
        <a:srgbClr val="9E978E"/>
      </a:accent4>
      <a:accent5>
        <a:srgbClr val="86647A"/>
      </a:accent5>
      <a:accent6>
        <a:srgbClr val="76881D"/>
      </a:accent6>
      <a:hlink>
        <a:srgbClr val="3C9294"/>
      </a:hlink>
      <a:folHlink>
        <a:srgbClr val="F5DA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F40EC05D-A575-4CF8-8741-EA2702B9D60D}"/>
    </a:ext>
  </a:extLst>
</a:theme>
</file>

<file path=ppt/theme/theme4.xml><?xml version="1.0" encoding="utf-8"?>
<a:theme xmlns:a="http://schemas.openxmlformats.org/drawingml/2006/main" name="Texte modèle 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6CCAFFDB-34E9-44F7-84F4-EF3A1B4634CB}"/>
    </a:ext>
  </a:extLst>
</a:theme>
</file>

<file path=ppt/theme/theme5.xml><?xml version="1.0" encoding="utf-8"?>
<a:theme xmlns:a="http://schemas.openxmlformats.org/drawingml/2006/main" name="Texte modèle 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F11A9A47-D477-4C97-8DD0-3B67B1CFD423}"/>
    </a:ext>
  </a:extLst>
</a:theme>
</file>

<file path=ppt/theme/theme6.xml><?xml version="1.0" encoding="utf-8"?>
<a:theme xmlns:a="http://schemas.openxmlformats.org/drawingml/2006/main" name="Texte modèle 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0A9E32D2-DD72-4B17-9AAD-872CC803EC73}"/>
    </a:ext>
  </a:extLst>
</a:theme>
</file>

<file path=ppt/theme/theme7.xml><?xml version="1.0" encoding="utf-8"?>
<a:theme xmlns:a="http://schemas.openxmlformats.org/drawingml/2006/main" name="Slide f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9FD16A42-DD64-4E92-9E6D-26595DAE1200}"/>
    </a:ext>
  </a:extLst>
</a:theme>
</file>

<file path=ppt/theme/theme8.xml><?xml version="1.0" encoding="utf-8"?>
<a:theme xmlns:a="http://schemas.openxmlformats.org/drawingml/2006/main" name="1_Texte modèle A">
  <a:themeElements>
    <a:clrScheme name="Schmidt Groupe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6192E"/>
      </a:accent1>
      <a:accent2>
        <a:srgbClr val="B47E03"/>
      </a:accent2>
      <a:accent3>
        <a:srgbClr val="FF8D6D"/>
      </a:accent3>
      <a:accent4>
        <a:srgbClr val="9E978E"/>
      </a:accent4>
      <a:accent5>
        <a:srgbClr val="86647A"/>
      </a:accent5>
      <a:accent6>
        <a:srgbClr val="76881D"/>
      </a:accent6>
      <a:hlink>
        <a:srgbClr val="3C9294"/>
      </a:hlink>
      <a:folHlink>
        <a:srgbClr val="F5DA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-PowerPoint-Corporate-groupe-2024---avec-masque-compressé.potx" id="{74636648-208F-4EE8-91BA-48A8F04C573A}" vid="{2BB7029C-D7BB-4CC1-813D-B599E92B39CD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8c8bab9-9212-4b5d-a134-93943b829900" xsi:nil="true"/>
    <lcf76f155ced4ddcb4097134ff3c332f xmlns="50c3a41c-27e2-4383-991d-a30591c39720">
      <Terms xmlns="http://schemas.microsoft.com/office/infopath/2007/PartnerControls"/>
    </lcf76f155ced4ddcb4097134ff3c332f>
    <Tag xmlns="50c3a41c-27e2-4383-991d-a30591c39720" xsi:nil="true"/>
    <TypeDoc xmlns="50c3a41c-27e2-4383-991d-a30591c39720">Présentation</TypeDoc>
    <TaxKeywordTaxHTField xmlns="58c8bab9-9212-4b5d-a134-93943b829900">
      <Terms xmlns="http://schemas.microsoft.com/office/infopath/2007/PartnerControls"/>
    </TaxKeywordTaxHTField>
    <_Flow_SignoffStatus xmlns="50c3a41c-27e2-4383-991d-a30591c3972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CF53AA6612F248AA65D83FE75D2841" ma:contentTypeVersion="20" ma:contentTypeDescription="Crée un document." ma:contentTypeScope="" ma:versionID="791eed3619e2a99d747055dca6aefcbb">
  <xsd:schema xmlns:xsd="http://www.w3.org/2001/XMLSchema" xmlns:xs="http://www.w3.org/2001/XMLSchema" xmlns:p="http://schemas.microsoft.com/office/2006/metadata/properties" xmlns:ns2="50c3a41c-27e2-4383-991d-a30591c39720" xmlns:ns3="58c8bab9-9212-4b5d-a134-93943b829900" targetNamespace="http://schemas.microsoft.com/office/2006/metadata/properties" ma:root="true" ma:fieldsID="5ef25c38c086f3a028c11181a6d8cc89" ns2:_="" ns3:_="">
    <xsd:import namespace="50c3a41c-27e2-4383-991d-a30591c39720"/>
    <xsd:import namespace="58c8bab9-9212-4b5d-a134-93943b829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Tag" minOccurs="0"/>
                <xsd:element ref="ns2:MediaServiceLocation" minOccurs="0"/>
                <xsd:element ref="ns3:TaxKeywordTaxHTField" minOccurs="0"/>
                <xsd:element ref="ns2:TypeDoc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3a41c-27e2-4383-991d-a30591c39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19f3f09e-cc8f-429c-a16d-c053358b94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Tag" ma:index="22" nillable="true" ma:displayName="Tag" ma:format="Dropdown" ma:internalName="Tag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Environnement"/>
                        <xsd:enumeration value="Automatisme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TypeDoc" ma:index="26" nillable="true" ma:displayName="Type Doc" ma:format="Dropdown" ma:internalName="TypeDoc">
      <xsd:simpleType>
        <xsd:union memberTypes="dms:Text">
          <xsd:simpleType>
            <xsd:restriction base="dms:Choice">
              <xsd:enumeration value="Documentation technique"/>
              <xsd:enumeration value="LP"/>
              <xsd:enumeration value="Présentation"/>
            </xsd:restriction>
          </xsd:simpleType>
        </xsd:union>
      </xsd:simpleType>
    </xsd:element>
    <xsd:element name="_Flow_SignoffStatus" ma:index="27" nillable="true" ma:displayName="État de validation" ma:internalName="_x00c9_tat_x0020_de_x0020_valid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8bab9-9212-4b5d-a134-93943b82990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b756ee2-0efd-41de-9412-32887bb3e93c}" ma:internalName="TaxCatchAll" ma:showField="CatchAllData" ma:web="58c8bab9-9212-4b5d-a134-93943b8299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5" nillable="true" ma:taxonomy="true" ma:internalName="TaxKeywordTaxHTField" ma:taxonomyFieldName="TaxKeyword" ma:displayName="Mots clés d’entreprise" ma:fieldId="{23f27201-bee3-471e-b2e7-b64fd8b7ca38}" ma:taxonomyMulti="true" ma:sspId="19f3f09e-cc8f-429c-a16d-c053358b94d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0F7B7D-AB32-4F85-A39D-4A9691A932EE}">
  <ds:schemaRefs>
    <ds:schemaRef ds:uri="58c8bab9-9212-4b5d-a134-93943b829900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50c3a41c-27e2-4383-991d-a30591c39720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49F78F1-AB73-412D-BD62-E6812BF25E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A85CE5-A9DA-405E-A8FF-BEEDAA37B927}">
  <ds:schemaRefs>
    <ds:schemaRef ds:uri="50c3a41c-27e2-4383-991d-a30591c39720"/>
    <ds:schemaRef ds:uri="58c8bab9-9212-4b5d-a134-93943b8299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Charte-PowerPoint-Corporate-groupe-2024---avec-masque-compressé</Template>
  <TotalTime>647</TotalTime>
  <Words>385</Words>
  <Application>Microsoft Office PowerPoint</Application>
  <PresentationFormat>Grand écran</PresentationFormat>
  <Paragraphs>69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12</vt:i4>
      </vt:variant>
    </vt:vector>
  </HeadingPairs>
  <TitlesOfParts>
    <vt:vector size="25" baseType="lpstr">
      <vt:lpstr>Aptos</vt:lpstr>
      <vt:lpstr>Arial</vt:lpstr>
      <vt:lpstr>Calibri</vt:lpstr>
      <vt:lpstr>Century Gothic</vt:lpstr>
      <vt:lpstr>Wingdings</vt:lpstr>
      <vt:lpstr>Titre</vt:lpstr>
      <vt:lpstr>Ordre du jour</vt:lpstr>
      <vt:lpstr>Texte modèle A</vt:lpstr>
      <vt:lpstr>Texte modèle B</vt:lpstr>
      <vt:lpstr>Texte modèle C</vt:lpstr>
      <vt:lpstr>Texte modèle D</vt:lpstr>
      <vt:lpstr>Slide fin</vt:lpstr>
      <vt:lpstr>1_Texte modèle 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Schmidt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FABIANO Damien</dc:creator>
  <cp:lastModifiedBy>FUCHS Alexis</cp:lastModifiedBy>
  <cp:revision>31</cp:revision>
  <dcterms:created xsi:type="dcterms:W3CDTF">2024-09-02T16:29:23Z</dcterms:created>
  <dcterms:modified xsi:type="dcterms:W3CDTF">2025-02-05T14:00:51Z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0x0101004FCF53AA6612F248AA65D83FE75D2841</vt:lpwstr>
  </property>
  <property fmtid="{D5CDD505-2E9C-101B-9397-08002B2CF9AE}" pid="3" name="TaxKeyword">
    <vt:lpwstr/>
  </property>
  <property fmtid="{D5CDD505-2E9C-101B-9397-08002B2CF9AE}" pid="4" name="MediaServiceImageTags">
    <vt:lpwstr/>
  </property>
</Properties>
</file>