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577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2543147"/>
            <a:ext cx="15430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Introdução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114550" y="285750"/>
            <a:ext cx="67437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TransportMonitor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114550" y="742950"/>
            <a:ext cx="67437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de Monitoramento de Transporte Público Urbano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228725"/>
            <a:ext cx="107156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8856" y="1201936"/>
            <a:ext cx="419154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Um "Waze para transporte público" que permite aos usuários: </a:t>
            </a:r>
            <a:endParaRPr lang="en-US" sz="1046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1600200"/>
            <a:ext cx="128588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328863" y="1571625"/>
            <a:ext cx="30885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Reportar tempo de espera e lotação em tempo real</a:t>
            </a:r>
            <a:endParaRPr lang="en-US" sz="942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1914525"/>
            <a:ext cx="128588" cy="1285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28863" y="1885950"/>
            <a:ext cx="268789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Alertar sobre atrasos e problemas nas linhas</a:t>
            </a:r>
            <a:endParaRPr lang="en-US" sz="942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550" y="2228850"/>
            <a:ext cx="128588" cy="12858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328863" y="2200275"/>
            <a:ext cx="344256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Acompanhar o status do transporte antes de sair de casa</a:t>
            </a:r>
            <a:endParaRPr lang="en-US" sz="942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550" y="2543175"/>
            <a:ext cx="160734" cy="12858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361009" y="2514600"/>
            <a:ext cx="31567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Colaborar para um transporte público mais eficiente</a:t>
            </a:r>
            <a:endParaRPr lang="en-US" sz="942" dirty="0"/>
          </a:p>
        </p:txBody>
      </p:sp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388" y="3171825"/>
            <a:ext cx="3555997" cy="2000222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2386013"/>
            <a:ext cx="15430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Problema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114550" y="550069"/>
            <a:ext cx="67437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Desafios do Transporte Público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2257425" y="978694"/>
            <a:ext cx="31146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Informação em Tempo Real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257425" y="1235869"/>
            <a:ext cx="31146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Usuários não sabem quando o transporte vai chegar ou se está atrasado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2257425" y="1693069"/>
            <a:ext cx="31146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Lotação Imprevisível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257425" y="1950244"/>
            <a:ext cx="31146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Impossível saber antecipadamente se o veículo estará cheio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2257425" y="2407444"/>
            <a:ext cx="31146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Interrupções Sem Aviso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257425" y="2664619"/>
            <a:ext cx="31146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Paradas não programadas e desvios sem comunicação prévia</a:t>
            </a:r>
            <a:endParaRPr lang="en-US" sz="837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978694"/>
            <a:ext cx="3257550" cy="214312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600700" y="3236119"/>
            <a:ext cx="32575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reclamações dos usuários de transporte público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5600700" y="3378994"/>
            <a:ext cx="32575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i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Fonte: Pesquisa com usuários de transporte público urbano (2024)</a:t>
            </a:r>
            <a:endParaRPr lang="en-US" sz="732" dirty="0"/>
          </a:p>
        </p:txBody>
      </p:sp>
      <p:sp>
        <p:nvSpPr>
          <p:cNvPr id="14" name="Shape 10"/>
          <p:cNvSpPr/>
          <p:nvPr/>
        </p:nvSpPr>
        <p:spPr>
          <a:xfrm>
            <a:off x="2114550" y="3750469"/>
            <a:ext cx="6743700" cy="842963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3900488"/>
            <a:ext cx="107156" cy="142875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2393156" y="3871913"/>
            <a:ext cx="9811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Oportunidade </a:t>
            </a:r>
            <a:endParaRPr lang="en-US" sz="1046" dirty="0"/>
          </a:p>
        </p:txBody>
      </p:sp>
      <p:sp>
        <p:nvSpPr>
          <p:cNvPr id="17" name="Text 12"/>
          <p:cNvSpPr/>
          <p:nvPr/>
        </p:nvSpPr>
        <p:spPr>
          <a:xfrm>
            <a:off x="2228850" y="4129088"/>
            <a:ext cx="65151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Criar um sistema colaborativo onde os próprios usuários possam reportar e consultar o status do transporte em tempo real, melhorando a experiência de todos e fornecendo dados valiosos para gestores do sistema. </a:t>
            </a:r>
            <a:endParaRPr lang="en-US" sz="837" dirty="0"/>
          </a:p>
        </p:txBody>
      </p:sp>
      <p:sp>
        <p:nvSpPr>
          <p:cNvPr id="18" name="Text 13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2386013"/>
            <a:ext cx="15430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Nossa Solução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114550" y="321469"/>
            <a:ext cx="67437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TransportMonitor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2114550" y="750094"/>
            <a:ext cx="67437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Um "Waze para transporte público" colaborativo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114550" y="1178719"/>
            <a:ext cx="285750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264444"/>
            <a:ext cx="142875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514600" y="1178719"/>
            <a:ext cx="2857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Reportes em Tempo Real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2514600" y="1378744"/>
            <a:ext cx="2857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Usuários reportam status do transporte: esperando, embarcado, cheio, parado ou andando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2114550" y="1835944"/>
            <a:ext cx="285750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31" y="1921669"/>
            <a:ext cx="128588" cy="1143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514600" y="1835944"/>
            <a:ext cx="2857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por Linha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2514600" y="2035969"/>
            <a:ext cx="2857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Acompanhe o status de cada linha de transporte com atualizações em tempo real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2114550" y="2493169"/>
            <a:ext cx="285750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2578894"/>
            <a:ext cx="114300" cy="11430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2514600" y="2493169"/>
            <a:ext cx="2857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Histórico de Status</a:t>
            </a:r>
            <a:endParaRPr lang="en-US" sz="942" dirty="0"/>
          </a:p>
        </p:txBody>
      </p:sp>
      <p:sp>
        <p:nvSpPr>
          <p:cNvPr id="17" name="Text 11"/>
          <p:cNvSpPr/>
          <p:nvPr/>
        </p:nvSpPr>
        <p:spPr>
          <a:xfrm>
            <a:off x="2514600" y="2693194"/>
            <a:ext cx="2857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Consulte relatórios recentes para planejar melhor sua viagem</a:t>
            </a:r>
            <a:endParaRPr lang="en-US" sz="837" dirty="0"/>
          </a:p>
        </p:txBody>
      </p:sp>
      <p:sp>
        <p:nvSpPr>
          <p:cNvPr id="18" name="Shape 12"/>
          <p:cNvSpPr/>
          <p:nvPr/>
        </p:nvSpPr>
        <p:spPr>
          <a:xfrm>
            <a:off x="2114550" y="3150394"/>
            <a:ext cx="285750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563" y="3236119"/>
            <a:ext cx="85725" cy="11430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2514600" y="3150394"/>
            <a:ext cx="2857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</a:t>
            </a:r>
            <a:endParaRPr lang="en-US" sz="942" dirty="0"/>
          </a:p>
        </p:txBody>
      </p:sp>
      <p:sp>
        <p:nvSpPr>
          <p:cNvPr id="21" name="Text 14"/>
          <p:cNvSpPr/>
          <p:nvPr/>
        </p:nvSpPr>
        <p:spPr>
          <a:xfrm>
            <a:off x="2514600" y="3350419"/>
            <a:ext cx="2857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Acesse pelo navegador em qualquer dispositivo, sem necessidade de instalar aplicativos</a:t>
            </a:r>
            <a:endParaRPr lang="en-US" sz="837" dirty="0"/>
          </a:p>
        </p:txBody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747" y="1243013"/>
            <a:ext cx="2811456" cy="2500285"/>
          </a:xfrm>
          <a:prstGeom prst="rect">
            <a:avLst/>
          </a:prstGeom>
        </p:spPr>
      </p:pic>
      <p:pic>
        <p:nvPicPr>
          <p:cNvPr id="2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994" y="4193381"/>
            <a:ext cx="144661" cy="128588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2437805" y="4157663"/>
            <a:ext cx="678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Diferencial </a:t>
            </a:r>
            <a:endParaRPr lang="en-US" sz="942" dirty="0"/>
          </a:p>
        </p:txBody>
      </p:sp>
      <p:sp>
        <p:nvSpPr>
          <p:cNvPr id="25" name="Text 16"/>
          <p:cNvSpPr/>
          <p:nvPr/>
        </p:nvSpPr>
        <p:spPr>
          <a:xfrm>
            <a:off x="2235994" y="4357688"/>
            <a:ext cx="65008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Ao contrário de aplicativos oficiais que dependem de GPS dos veículos, o TransportMonitor utiliza a inteligência coletiva dos usuários para fornecer informações mais completas e contextualizadas sobre a real situação do transporte. </a:t>
            </a:r>
            <a:endParaRPr lang="en-US" sz="837" dirty="0"/>
          </a:p>
        </p:txBody>
      </p:sp>
      <p:sp>
        <p:nvSpPr>
          <p:cNvPr id="26" name="Text 17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506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2361009"/>
            <a:ext cx="15430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do Sistema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114550" y="285750"/>
            <a:ext cx="67437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Técnica</a:t>
            </a:r>
            <a:endParaRPr lang="en-US" sz="1688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31" y="714375"/>
            <a:ext cx="4071938" cy="2714625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3857625"/>
            <a:ext cx="160734" cy="14287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332434" y="3830836"/>
            <a:ext cx="6755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Frontend </a:t>
            </a:r>
            <a:endParaRPr lang="en-US" sz="1046" dirty="0"/>
          </a:p>
        </p:txBody>
      </p:sp>
      <p:sp>
        <p:nvSpPr>
          <p:cNvPr id="8" name="Shape 3"/>
          <p:cNvSpPr/>
          <p:nvPr/>
        </p:nvSpPr>
        <p:spPr>
          <a:xfrm>
            <a:off x="2114550" y="4114800"/>
            <a:ext cx="408115" cy="20716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9" name="Text 4"/>
          <p:cNvSpPr/>
          <p:nvPr/>
        </p:nvSpPr>
        <p:spPr>
          <a:xfrm>
            <a:off x="2114550" y="4114800"/>
            <a:ext cx="408115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</a:t>
            </a:r>
            <a:endParaRPr lang="en-US" sz="732" dirty="0"/>
          </a:p>
        </p:txBody>
      </p:sp>
      <p:sp>
        <p:nvSpPr>
          <p:cNvPr id="10" name="Shape 5"/>
          <p:cNvSpPr/>
          <p:nvPr/>
        </p:nvSpPr>
        <p:spPr>
          <a:xfrm>
            <a:off x="2609534" y="4114800"/>
            <a:ext cx="735276" cy="20716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11" name="Text 6"/>
          <p:cNvSpPr/>
          <p:nvPr/>
        </p:nvSpPr>
        <p:spPr>
          <a:xfrm>
            <a:off x="2609534" y="4114800"/>
            <a:ext cx="735276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Tailwind CSS</a:t>
            </a:r>
            <a:endParaRPr lang="en-US" sz="732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4464844"/>
            <a:ext cx="114300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86000" y="4443413"/>
            <a:ext cx="1095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</a:t>
            </a:r>
            <a:endParaRPr lang="en-US" sz="837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550" y="4693444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286000" y="4672013"/>
            <a:ext cx="13528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Autenticação de usuários</a:t>
            </a:r>
            <a:endParaRPr lang="en-US" sz="837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550" y="4922044"/>
            <a:ext cx="114300" cy="1143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2286000" y="4900613"/>
            <a:ext cx="11683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Formulários de status</a:t>
            </a:r>
            <a:endParaRPr lang="en-US" sz="837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581" y="3857625"/>
            <a:ext cx="142875" cy="142875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4619606" y="3830836"/>
            <a:ext cx="6357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Backend </a:t>
            </a:r>
            <a:endParaRPr lang="en-US" sz="1046" dirty="0"/>
          </a:p>
        </p:txBody>
      </p:sp>
      <p:sp>
        <p:nvSpPr>
          <p:cNvPr id="20" name="Shape 11"/>
          <p:cNvSpPr/>
          <p:nvPr/>
        </p:nvSpPr>
        <p:spPr>
          <a:xfrm>
            <a:off x="4419581" y="4114800"/>
            <a:ext cx="482036" cy="20716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1" name="Text 12"/>
          <p:cNvSpPr/>
          <p:nvPr/>
        </p:nvSpPr>
        <p:spPr>
          <a:xfrm>
            <a:off x="4419581" y="4114800"/>
            <a:ext cx="482036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</a:t>
            </a:r>
            <a:endParaRPr lang="en-US" sz="732" dirty="0"/>
          </a:p>
        </p:txBody>
      </p:sp>
      <p:sp>
        <p:nvSpPr>
          <p:cNvPr id="22" name="Shape 13"/>
          <p:cNvSpPr/>
          <p:nvPr/>
        </p:nvSpPr>
        <p:spPr>
          <a:xfrm>
            <a:off x="4988486" y="4114800"/>
            <a:ext cx="384618" cy="20716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3" name="Text 14"/>
          <p:cNvSpPr/>
          <p:nvPr/>
        </p:nvSpPr>
        <p:spPr>
          <a:xfrm>
            <a:off x="4988486" y="4114800"/>
            <a:ext cx="384618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</a:t>
            </a:r>
            <a:endParaRPr lang="en-US" sz="732" dirty="0"/>
          </a:p>
        </p:txBody>
      </p:sp>
      <p:sp>
        <p:nvSpPr>
          <p:cNvPr id="24" name="Shape 15"/>
          <p:cNvSpPr/>
          <p:nvPr/>
        </p:nvSpPr>
        <p:spPr>
          <a:xfrm>
            <a:off x="5459974" y="4114800"/>
            <a:ext cx="687167" cy="20716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5" name="Text 16"/>
          <p:cNvSpPr/>
          <p:nvPr/>
        </p:nvSpPr>
        <p:spPr>
          <a:xfrm>
            <a:off x="5459974" y="4114800"/>
            <a:ext cx="687167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RESTful API</a:t>
            </a:r>
            <a:endParaRPr lang="en-US" sz="732" dirty="0"/>
          </a:p>
        </p:txBody>
      </p:sp>
      <p:pic>
        <p:nvPicPr>
          <p:cNvPr id="2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581" y="4464844"/>
            <a:ext cx="114300" cy="114300"/>
          </a:xfrm>
          <a:prstGeom prst="rect">
            <a:avLst/>
          </a:prstGeom>
        </p:spPr>
      </p:pic>
      <p:sp>
        <p:nvSpPr>
          <p:cNvPr id="27" name="Text 17"/>
          <p:cNvSpPr/>
          <p:nvPr/>
        </p:nvSpPr>
        <p:spPr>
          <a:xfrm>
            <a:off x="4591031" y="4443413"/>
            <a:ext cx="13037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Endpoints para usuários</a:t>
            </a:r>
            <a:endParaRPr lang="en-US" sz="837" dirty="0"/>
          </a:p>
        </p:txBody>
      </p:sp>
      <p:pic>
        <p:nvPicPr>
          <p:cNvPr id="2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581" y="4693444"/>
            <a:ext cx="114300" cy="114300"/>
          </a:xfrm>
          <a:prstGeom prst="rect">
            <a:avLst/>
          </a:prstGeom>
        </p:spPr>
      </p:pic>
      <p:sp>
        <p:nvSpPr>
          <p:cNvPr id="29" name="Text 18"/>
          <p:cNvSpPr/>
          <p:nvPr/>
        </p:nvSpPr>
        <p:spPr>
          <a:xfrm>
            <a:off x="4591031" y="4672013"/>
            <a:ext cx="14820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de linhas e estações</a:t>
            </a:r>
            <a:endParaRPr lang="en-US" sz="837" dirty="0"/>
          </a:p>
        </p:txBody>
      </p:sp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9581" y="4922044"/>
            <a:ext cx="114300" cy="114300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4591031" y="4900613"/>
            <a:ext cx="13495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Processamento de status</a:t>
            </a:r>
            <a:endParaRPr lang="en-US" sz="837" dirty="0"/>
          </a:p>
        </p:txBody>
      </p:sp>
      <p:pic>
        <p:nvPicPr>
          <p:cNvPr id="3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4641" y="3857625"/>
            <a:ext cx="125016" cy="142875"/>
          </a:xfrm>
          <a:prstGeom prst="rect">
            <a:avLst/>
          </a:prstGeom>
        </p:spPr>
      </p:pic>
      <p:sp>
        <p:nvSpPr>
          <p:cNvPr id="33" name="Text 20"/>
          <p:cNvSpPr/>
          <p:nvPr/>
        </p:nvSpPr>
        <p:spPr>
          <a:xfrm>
            <a:off x="6906806" y="3830836"/>
            <a:ext cx="11501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Banco de Dados </a:t>
            </a:r>
            <a:endParaRPr lang="en-US" sz="1046" dirty="0"/>
          </a:p>
        </p:txBody>
      </p:sp>
      <p:sp>
        <p:nvSpPr>
          <p:cNvPr id="34" name="Shape 21"/>
          <p:cNvSpPr/>
          <p:nvPr/>
        </p:nvSpPr>
        <p:spPr>
          <a:xfrm>
            <a:off x="6724641" y="4114800"/>
            <a:ext cx="452735" cy="20716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35" name="Text 22"/>
          <p:cNvSpPr/>
          <p:nvPr/>
        </p:nvSpPr>
        <p:spPr>
          <a:xfrm>
            <a:off x="6724641" y="4114800"/>
            <a:ext cx="452735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</a:t>
            </a:r>
            <a:endParaRPr lang="en-US" sz="732" dirty="0"/>
          </a:p>
        </p:txBody>
      </p:sp>
      <p:sp>
        <p:nvSpPr>
          <p:cNvPr id="36" name="Shape 23"/>
          <p:cNvSpPr/>
          <p:nvPr/>
        </p:nvSpPr>
        <p:spPr>
          <a:xfrm>
            <a:off x="7264245" y="4114800"/>
            <a:ext cx="376526" cy="20716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37" name="Text 24"/>
          <p:cNvSpPr/>
          <p:nvPr/>
        </p:nvSpPr>
        <p:spPr>
          <a:xfrm>
            <a:off x="7264245" y="4114800"/>
            <a:ext cx="376526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ORM</a:t>
            </a:r>
            <a:endParaRPr lang="en-US" sz="732" dirty="0"/>
          </a:p>
        </p:txBody>
      </p:sp>
      <p:pic>
        <p:nvPicPr>
          <p:cNvPr id="3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4641" y="4464844"/>
            <a:ext cx="114300" cy="114300"/>
          </a:xfrm>
          <a:prstGeom prst="rect">
            <a:avLst/>
          </a:prstGeom>
        </p:spPr>
      </p:pic>
      <p:sp>
        <p:nvSpPr>
          <p:cNvPr id="39" name="Text 25"/>
          <p:cNvSpPr/>
          <p:nvPr/>
        </p:nvSpPr>
        <p:spPr>
          <a:xfrm>
            <a:off x="6896091" y="4443413"/>
            <a:ext cx="10018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Tabela de usuários</a:t>
            </a:r>
            <a:endParaRPr lang="en-US" sz="837" dirty="0"/>
          </a:p>
        </p:txBody>
      </p:sp>
      <p:pic>
        <p:nvPicPr>
          <p:cNvPr id="40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24641" y="4693444"/>
            <a:ext cx="114300" cy="114300"/>
          </a:xfrm>
          <a:prstGeom prst="rect">
            <a:avLst/>
          </a:prstGeom>
        </p:spPr>
      </p:pic>
      <p:sp>
        <p:nvSpPr>
          <p:cNvPr id="41" name="Text 26"/>
          <p:cNvSpPr/>
          <p:nvPr/>
        </p:nvSpPr>
        <p:spPr>
          <a:xfrm>
            <a:off x="6896091" y="4672013"/>
            <a:ext cx="14519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Tabela de linhas e estações</a:t>
            </a:r>
            <a:endParaRPr lang="en-US" sz="837" dirty="0"/>
          </a:p>
        </p:txBody>
      </p:sp>
      <p:pic>
        <p:nvPicPr>
          <p:cNvPr id="42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24641" y="4922044"/>
            <a:ext cx="114300" cy="114300"/>
          </a:xfrm>
          <a:prstGeom prst="rect">
            <a:avLst/>
          </a:prstGeom>
        </p:spPr>
      </p:pic>
      <p:sp>
        <p:nvSpPr>
          <p:cNvPr id="43" name="Text 27"/>
          <p:cNvSpPr/>
          <p:nvPr/>
        </p:nvSpPr>
        <p:spPr>
          <a:xfrm>
            <a:off x="6896091" y="4900613"/>
            <a:ext cx="14932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Tabela de status reportados</a:t>
            </a:r>
            <a:endParaRPr lang="en-US" sz="837" dirty="0"/>
          </a:p>
        </p:txBody>
      </p:sp>
      <p:sp>
        <p:nvSpPr>
          <p:cNvPr id="44" name="Text 28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2386013"/>
            <a:ext cx="15430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114550" y="686693"/>
            <a:ext cx="67437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Flask RESTful API</a:t>
            </a:r>
            <a:endParaRPr lang="en-US" sz="1688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086743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14575" y="1059954"/>
            <a:ext cx="145018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Estrutura do Projeto </a:t>
            </a:r>
            <a:endParaRPr lang="en-US" sz="1046" dirty="0"/>
          </a:p>
        </p:txBody>
      </p:sp>
      <p:sp>
        <p:nvSpPr>
          <p:cNvPr id="7" name="Shape 3"/>
          <p:cNvSpPr/>
          <p:nvPr/>
        </p:nvSpPr>
        <p:spPr>
          <a:xfrm>
            <a:off x="2114550" y="1343918"/>
            <a:ext cx="3286125" cy="1071563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8" name="Text 4"/>
          <p:cNvSpPr/>
          <p:nvPr/>
        </p:nvSpPr>
        <p:spPr>
          <a:xfrm>
            <a:off x="2200275" y="1429643"/>
            <a:ext cx="3114675" cy="1500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transport_monitor_backend/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├── src/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├── models/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│   ├── user.py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│   └── transport.py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├── routes/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│   ├── user.py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│   └── transport.py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├── main.py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└── seed_data.py</a:t>
            </a:r>
            <a:endParaRPr lang="en-US" sz="732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558355"/>
            <a:ext cx="125016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96716" y="2531566"/>
            <a:ext cx="131188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Modelos de Dados </a:t>
            </a:r>
            <a:endParaRPr lang="en-US" sz="1046" dirty="0"/>
          </a:p>
        </p:txBody>
      </p:sp>
      <p:sp>
        <p:nvSpPr>
          <p:cNvPr id="11" name="Shape 6"/>
          <p:cNvSpPr/>
          <p:nvPr/>
        </p:nvSpPr>
        <p:spPr>
          <a:xfrm>
            <a:off x="2114550" y="2815530"/>
            <a:ext cx="3286125" cy="1285875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12" name="Text 7"/>
          <p:cNvSpPr/>
          <p:nvPr/>
        </p:nvSpPr>
        <p:spPr>
          <a:xfrm>
            <a:off x="2200275" y="2901255"/>
            <a:ext cx="3114675" cy="21002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User(db.Model):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id = db.Column(db.Integer, primary_key=True)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username = db.Column(db.String(80), unique=True)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email = db.Column(db.String(120), unique=True)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TransportLine(db.Model):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id = db.Column(db.Integer, primary_key=True)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name = db.Column(db.String(100))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StatusReport(db.Model):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id = db.Column(db.Integer, primary_key=True)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user_id = db.Column(db.Integer, db.ForeignKey('user.id'))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line_id = db.Column(db.Integer, db.ForeignKey('transport_line.id'))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DBEA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status_type = db.Column(db.String(50))</a:t>
            </a:r>
            <a:endParaRPr lang="en-US" sz="732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1086743"/>
            <a:ext cx="142875" cy="1428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772150" y="1059954"/>
            <a:ext cx="122088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Endpoints da API </a:t>
            </a:r>
            <a:endParaRPr lang="en-US" sz="1046" dirty="0"/>
          </a:p>
        </p:txBody>
      </p:sp>
      <p:sp>
        <p:nvSpPr>
          <p:cNvPr id="15" name="Shape 9"/>
          <p:cNvSpPr/>
          <p:nvPr/>
        </p:nvSpPr>
        <p:spPr>
          <a:xfrm>
            <a:off x="5679281" y="1363563"/>
            <a:ext cx="245455" cy="157163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16" name="Text 10"/>
          <p:cNvSpPr/>
          <p:nvPr/>
        </p:nvSpPr>
        <p:spPr>
          <a:xfrm>
            <a:off x="5679281" y="1363563"/>
            <a:ext cx="245455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</a:t>
            </a:r>
            <a:endParaRPr lang="en-US" sz="628" dirty="0"/>
          </a:p>
        </p:txBody>
      </p:sp>
      <p:sp>
        <p:nvSpPr>
          <p:cNvPr id="17" name="Text 11"/>
          <p:cNvSpPr/>
          <p:nvPr/>
        </p:nvSpPr>
        <p:spPr>
          <a:xfrm>
            <a:off x="5997318" y="1351062"/>
            <a:ext cx="5239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/api/lines</a:t>
            </a:r>
            <a:endParaRPr lang="en-US" sz="837" dirty="0"/>
          </a:p>
        </p:txBody>
      </p:sp>
      <p:sp>
        <p:nvSpPr>
          <p:cNvPr id="18" name="Text 12"/>
          <p:cNvSpPr/>
          <p:nvPr/>
        </p:nvSpPr>
        <p:spPr>
          <a:xfrm>
            <a:off x="5679281" y="1549301"/>
            <a:ext cx="31789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 todas as linhas de transporte disponíveis</a:t>
            </a:r>
            <a:endParaRPr lang="en-US" sz="732" dirty="0"/>
          </a:p>
        </p:txBody>
      </p:sp>
      <p:sp>
        <p:nvSpPr>
          <p:cNvPr id="19" name="Shape 13"/>
          <p:cNvSpPr/>
          <p:nvPr/>
        </p:nvSpPr>
        <p:spPr>
          <a:xfrm>
            <a:off x="5679281" y="1797546"/>
            <a:ext cx="245455" cy="157163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0" name="Text 14"/>
          <p:cNvSpPr/>
          <p:nvPr/>
        </p:nvSpPr>
        <p:spPr>
          <a:xfrm>
            <a:off x="5679281" y="1797546"/>
            <a:ext cx="245455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</a:t>
            </a:r>
            <a:endParaRPr lang="en-US" sz="628" dirty="0"/>
          </a:p>
        </p:txBody>
      </p:sp>
      <p:sp>
        <p:nvSpPr>
          <p:cNvPr id="21" name="Text 15"/>
          <p:cNvSpPr/>
          <p:nvPr/>
        </p:nvSpPr>
        <p:spPr>
          <a:xfrm>
            <a:off x="5997318" y="1785045"/>
            <a:ext cx="11954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/api/lines/&lt;id&gt;/status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5679281" y="1983284"/>
            <a:ext cx="31789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Obtém status atual de uma linha específica</a:t>
            </a:r>
            <a:endParaRPr lang="en-US" sz="732" dirty="0"/>
          </a:p>
        </p:txBody>
      </p:sp>
      <p:sp>
        <p:nvSpPr>
          <p:cNvPr id="23" name="Shape 17"/>
          <p:cNvSpPr/>
          <p:nvPr/>
        </p:nvSpPr>
        <p:spPr>
          <a:xfrm>
            <a:off x="5679281" y="2231529"/>
            <a:ext cx="304670" cy="157163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24" name="Text 18"/>
          <p:cNvSpPr/>
          <p:nvPr/>
        </p:nvSpPr>
        <p:spPr>
          <a:xfrm>
            <a:off x="5679281" y="2231529"/>
            <a:ext cx="304670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</a:t>
            </a:r>
            <a:endParaRPr lang="en-US" sz="628" dirty="0"/>
          </a:p>
        </p:txBody>
      </p:sp>
      <p:sp>
        <p:nvSpPr>
          <p:cNvPr id="25" name="Text 19"/>
          <p:cNvSpPr/>
          <p:nvPr/>
        </p:nvSpPr>
        <p:spPr>
          <a:xfrm>
            <a:off x="6056533" y="2219027"/>
            <a:ext cx="60797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/api/status</a:t>
            </a:r>
            <a:endParaRPr lang="en-US" sz="837" dirty="0"/>
          </a:p>
        </p:txBody>
      </p:sp>
      <p:sp>
        <p:nvSpPr>
          <p:cNvPr id="26" name="Text 20"/>
          <p:cNvSpPr/>
          <p:nvPr/>
        </p:nvSpPr>
        <p:spPr>
          <a:xfrm>
            <a:off x="5679281" y="2417266"/>
            <a:ext cx="31789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Reporta um novo status para uma linha/estação</a:t>
            </a:r>
            <a:endParaRPr lang="en-US" sz="732" dirty="0"/>
          </a:p>
        </p:txBody>
      </p:sp>
      <p:sp>
        <p:nvSpPr>
          <p:cNvPr id="27" name="Shape 21"/>
          <p:cNvSpPr/>
          <p:nvPr/>
        </p:nvSpPr>
        <p:spPr>
          <a:xfrm>
            <a:off x="5679281" y="2665512"/>
            <a:ext cx="304670" cy="157163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28" name="Text 22"/>
          <p:cNvSpPr/>
          <p:nvPr/>
        </p:nvSpPr>
        <p:spPr>
          <a:xfrm>
            <a:off x="5679281" y="2665512"/>
            <a:ext cx="304670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</a:t>
            </a:r>
            <a:endParaRPr lang="en-US" sz="628" dirty="0"/>
          </a:p>
        </p:txBody>
      </p:sp>
      <p:sp>
        <p:nvSpPr>
          <p:cNvPr id="29" name="Text 23"/>
          <p:cNvSpPr/>
          <p:nvPr/>
        </p:nvSpPr>
        <p:spPr>
          <a:xfrm>
            <a:off x="6056533" y="2653010"/>
            <a:ext cx="10060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/api/auth/register</a:t>
            </a:r>
            <a:endParaRPr lang="en-US" sz="837" dirty="0"/>
          </a:p>
        </p:txBody>
      </p:sp>
      <p:sp>
        <p:nvSpPr>
          <p:cNvPr id="30" name="Text 24"/>
          <p:cNvSpPr/>
          <p:nvPr/>
        </p:nvSpPr>
        <p:spPr>
          <a:xfrm>
            <a:off x="5679281" y="2851249"/>
            <a:ext cx="31789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Registra um novo usuário</a:t>
            </a:r>
            <a:endParaRPr lang="en-US" sz="732" dirty="0"/>
          </a:p>
        </p:txBody>
      </p:sp>
      <p:sp>
        <p:nvSpPr>
          <p:cNvPr id="31" name="Shape 25"/>
          <p:cNvSpPr/>
          <p:nvPr/>
        </p:nvSpPr>
        <p:spPr>
          <a:xfrm>
            <a:off x="5679281" y="3099495"/>
            <a:ext cx="304670" cy="157163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32" name="Text 26"/>
          <p:cNvSpPr/>
          <p:nvPr/>
        </p:nvSpPr>
        <p:spPr>
          <a:xfrm>
            <a:off x="5679281" y="3099495"/>
            <a:ext cx="304670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</a:t>
            </a:r>
            <a:endParaRPr lang="en-US" sz="628" dirty="0"/>
          </a:p>
        </p:txBody>
      </p:sp>
      <p:sp>
        <p:nvSpPr>
          <p:cNvPr id="33" name="Text 27"/>
          <p:cNvSpPr/>
          <p:nvPr/>
        </p:nvSpPr>
        <p:spPr>
          <a:xfrm>
            <a:off x="6056533" y="3086993"/>
            <a:ext cx="8491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/api/auth/login</a:t>
            </a:r>
            <a:endParaRPr lang="en-US" sz="837" dirty="0"/>
          </a:p>
        </p:txBody>
      </p:sp>
      <p:sp>
        <p:nvSpPr>
          <p:cNvPr id="34" name="Text 28"/>
          <p:cNvSpPr/>
          <p:nvPr/>
        </p:nvSpPr>
        <p:spPr>
          <a:xfrm>
            <a:off x="5679281" y="3285232"/>
            <a:ext cx="31789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 um usuário e retorna token JWT</a:t>
            </a:r>
            <a:endParaRPr lang="en-US" sz="732" dirty="0"/>
          </a:p>
        </p:txBody>
      </p:sp>
      <p:pic>
        <p:nvPicPr>
          <p:cNvPr id="3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5" y="3570982"/>
            <a:ext cx="142875" cy="142875"/>
          </a:xfrm>
          <a:prstGeom prst="rect">
            <a:avLst/>
          </a:prstGeom>
        </p:spPr>
      </p:pic>
      <p:sp>
        <p:nvSpPr>
          <p:cNvPr id="36" name="Text 29"/>
          <p:cNvSpPr/>
          <p:nvPr/>
        </p:nvSpPr>
        <p:spPr>
          <a:xfrm>
            <a:off x="5772150" y="3544193"/>
            <a:ext cx="184665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Segurança e Autenticação </a:t>
            </a:r>
            <a:endParaRPr lang="en-US" sz="1046" dirty="0"/>
          </a:p>
        </p:txBody>
      </p:sp>
      <p:pic>
        <p:nvPicPr>
          <p:cNvPr id="3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25" y="3856732"/>
            <a:ext cx="114300" cy="114300"/>
          </a:xfrm>
          <a:prstGeom prst="rect">
            <a:avLst/>
          </a:prstGeom>
        </p:spPr>
      </p:pic>
      <p:sp>
        <p:nvSpPr>
          <p:cNvPr id="38" name="Text 30"/>
          <p:cNvSpPr/>
          <p:nvPr/>
        </p:nvSpPr>
        <p:spPr>
          <a:xfrm>
            <a:off x="5743575" y="3828157"/>
            <a:ext cx="2162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Autenticação via JWT (JSON Web Tokens)</a:t>
            </a:r>
            <a:endParaRPr lang="en-US" sz="837" dirty="0"/>
          </a:p>
        </p:txBody>
      </p:sp>
      <p:pic>
        <p:nvPicPr>
          <p:cNvPr id="3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125" y="4085332"/>
            <a:ext cx="114300" cy="114300"/>
          </a:xfrm>
          <a:prstGeom prst="rect">
            <a:avLst/>
          </a:prstGeom>
        </p:spPr>
      </p:pic>
      <p:sp>
        <p:nvSpPr>
          <p:cNvPr id="40" name="Text 31"/>
          <p:cNvSpPr/>
          <p:nvPr/>
        </p:nvSpPr>
        <p:spPr>
          <a:xfrm>
            <a:off x="5743575" y="4056757"/>
            <a:ext cx="209593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Senhas armazenadas com hash seguro</a:t>
            </a:r>
            <a:endParaRPr lang="en-US" sz="837" dirty="0"/>
          </a:p>
        </p:txBody>
      </p:sp>
      <p:pic>
        <p:nvPicPr>
          <p:cNvPr id="4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2125" y="4313932"/>
            <a:ext cx="114300" cy="114300"/>
          </a:xfrm>
          <a:prstGeom prst="rect">
            <a:avLst/>
          </a:prstGeom>
        </p:spPr>
      </p:pic>
      <p:sp>
        <p:nvSpPr>
          <p:cNvPr id="42" name="Text 32"/>
          <p:cNvSpPr/>
          <p:nvPr/>
        </p:nvSpPr>
        <p:spPr>
          <a:xfrm>
            <a:off x="5743575" y="4285357"/>
            <a:ext cx="238626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CORS configurado para comunicação segura</a:t>
            </a:r>
            <a:endParaRPr lang="en-US" sz="837" dirty="0"/>
          </a:p>
        </p:txBody>
      </p:sp>
      <p:sp>
        <p:nvSpPr>
          <p:cNvPr id="43" name="Text 33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86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2507456"/>
            <a:ext cx="15430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Web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114550" y="285750"/>
            <a:ext cx="67437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do Usuário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2114550" y="714375"/>
            <a:ext cx="32575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Tecnologias Utilizadas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114550" y="1000125"/>
            <a:ext cx="562710" cy="207169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053703"/>
            <a:ext cx="100013" cy="10001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314575" y="1035844"/>
            <a:ext cx="2912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React</a:t>
            </a:r>
            <a:endParaRPr lang="en-US" sz="732" dirty="0"/>
          </a:p>
        </p:txBody>
      </p:sp>
      <p:sp>
        <p:nvSpPr>
          <p:cNvPr id="9" name="Shape 5"/>
          <p:cNvSpPr/>
          <p:nvPr/>
        </p:nvSpPr>
        <p:spPr>
          <a:xfrm>
            <a:off x="2764129" y="1000125"/>
            <a:ext cx="755424" cy="207169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66" y="1053703"/>
            <a:ext cx="87511" cy="10001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951652" y="1035844"/>
            <a:ext cx="4964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JavaScript</a:t>
            </a:r>
            <a:endParaRPr lang="en-US" sz="732" dirty="0"/>
          </a:p>
        </p:txBody>
      </p:sp>
      <p:sp>
        <p:nvSpPr>
          <p:cNvPr id="12" name="Shape 7"/>
          <p:cNvSpPr/>
          <p:nvPr/>
        </p:nvSpPr>
        <p:spPr>
          <a:xfrm>
            <a:off x="3606422" y="1000125"/>
            <a:ext cx="864840" cy="207169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59" y="1053703"/>
            <a:ext cx="75009" cy="10001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3781444" y="1035844"/>
            <a:ext cx="61838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Tailwind CSS</a:t>
            </a:r>
            <a:endParaRPr lang="en-US" sz="732" dirty="0"/>
          </a:p>
        </p:txBody>
      </p:sp>
      <p:sp>
        <p:nvSpPr>
          <p:cNvPr id="15" name="Shape 9"/>
          <p:cNvSpPr/>
          <p:nvPr/>
        </p:nvSpPr>
        <p:spPr>
          <a:xfrm>
            <a:off x="2114550" y="1264444"/>
            <a:ext cx="759916" cy="207169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988" y="1323380"/>
            <a:ext cx="77800" cy="100013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2292362" y="1300163"/>
            <a:ext cx="51066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Shadcn UI</a:t>
            </a:r>
            <a:endParaRPr lang="en-US" sz="732" dirty="0"/>
          </a:p>
        </p:txBody>
      </p:sp>
      <p:sp>
        <p:nvSpPr>
          <p:cNvPr id="18" name="Shape 11"/>
          <p:cNvSpPr/>
          <p:nvPr/>
        </p:nvSpPr>
        <p:spPr>
          <a:xfrm>
            <a:off x="2961336" y="1264444"/>
            <a:ext cx="1176375" cy="207169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773" y="1323380"/>
            <a:ext cx="77800" cy="100013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3139148" y="1300163"/>
            <a:ext cx="9271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Design Responsivo</a:t>
            </a:r>
            <a:endParaRPr lang="en-US" sz="732" dirty="0"/>
          </a:p>
        </p:txBody>
      </p:sp>
      <p:sp>
        <p:nvSpPr>
          <p:cNvPr id="21" name="Text 13"/>
          <p:cNvSpPr/>
          <p:nvPr/>
        </p:nvSpPr>
        <p:spPr>
          <a:xfrm>
            <a:off x="2114550" y="1700213"/>
            <a:ext cx="32575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Componentes</a:t>
            </a:r>
            <a:endParaRPr lang="en-US" sz="1046" dirty="0"/>
          </a:p>
        </p:txBody>
      </p:sp>
      <p:sp>
        <p:nvSpPr>
          <p:cNvPr id="22" name="Text 14"/>
          <p:cNvSpPr/>
          <p:nvPr/>
        </p:nvSpPr>
        <p:spPr>
          <a:xfrm>
            <a:off x="2221706" y="1985963"/>
            <a:ext cx="31503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Login e Registro</a:t>
            </a:r>
            <a:endParaRPr lang="en-US" sz="942" dirty="0"/>
          </a:p>
        </p:txBody>
      </p:sp>
      <p:sp>
        <p:nvSpPr>
          <p:cNvPr id="23" name="Text 15"/>
          <p:cNvSpPr/>
          <p:nvPr/>
        </p:nvSpPr>
        <p:spPr>
          <a:xfrm>
            <a:off x="2221706" y="2185988"/>
            <a:ext cx="31503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Autenticação segura com validação de formulários</a:t>
            </a:r>
            <a:endParaRPr lang="en-US" sz="837" dirty="0"/>
          </a:p>
        </p:txBody>
      </p:sp>
      <p:sp>
        <p:nvSpPr>
          <p:cNvPr id="24" name="Text 16"/>
          <p:cNvSpPr/>
          <p:nvPr/>
        </p:nvSpPr>
        <p:spPr>
          <a:xfrm>
            <a:off x="2221706" y="2443163"/>
            <a:ext cx="31503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</a:t>
            </a:r>
            <a:endParaRPr lang="en-US" sz="942" dirty="0"/>
          </a:p>
        </p:txBody>
      </p:sp>
      <p:sp>
        <p:nvSpPr>
          <p:cNvPr id="25" name="Text 17"/>
          <p:cNvSpPr/>
          <p:nvPr/>
        </p:nvSpPr>
        <p:spPr>
          <a:xfrm>
            <a:off x="2221706" y="2643188"/>
            <a:ext cx="31503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Visão geral das linhas e status recentes</a:t>
            </a:r>
            <a:endParaRPr lang="en-US" sz="837" dirty="0"/>
          </a:p>
        </p:txBody>
      </p:sp>
      <p:sp>
        <p:nvSpPr>
          <p:cNvPr id="26" name="Text 18"/>
          <p:cNvSpPr/>
          <p:nvPr/>
        </p:nvSpPr>
        <p:spPr>
          <a:xfrm>
            <a:off x="2221706" y="2900363"/>
            <a:ext cx="31503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Formulário de Status</a:t>
            </a:r>
            <a:endParaRPr lang="en-US" sz="942" dirty="0"/>
          </a:p>
        </p:txBody>
      </p:sp>
      <p:sp>
        <p:nvSpPr>
          <p:cNvPr id="27" name="Text 19"/>
          <p:cNvSpPr/>
          <p:nvPr/>
        </p:nvSpPr>
        <p:spPr>
          <a:xfrm>
            <a:off x="2221706" y="3100388"/>
            <a:ext cx="31503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intuitiva para reportar condições</a:t>
            </a:r>
            <a:endParaRPr lang="en-US" sz="837" dirty="0"/>
          </a:p>
        </p:txBody>
      </p:sp>
      <p:sp>
        <p:nvSpPr>
          <p:cNvPr id="28" name="Text 20"/>
          <p:cNvSpPr/>
          <p:nvPr/>
        </p:nvSpPr>
        <p:spPr>
          <a:xfrm>
            <a:off x="2221706" y="3357563"/>
            <a:ext cx="31503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 em Tempo Real</a:t>
            </a:r>
            <a:endParaRPr lang="en-US" sz="942" dirty="0"/>
          </a:p>
        </p:txBody>
      </p:sp>
      <p:sp>
        <p:nvSpPr>
          <p:cNvPr id="29" name="Text 21"/>
          <p:cNvSpPr/>
          <p:nvPr/>
        </p:nvSpPr>
        <p:spPr>
          <a:xfrm>
            <a:off x="2221706" y="3557588"/>
            <a:ext cx="31503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atualizada automaticamente</a:t>
            </a:r>
            <a:endParaRPr lang="en-US" sz="837" dirty="0"/>
          </a:p>
        </p:txBody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347" y="835819"/>
            <a:ext cx="1904256" cy="2857500"/>
          </a:xfrm>
          <a:prstGeom prst="rect">
            <a:avLst/>
          </a:prstGeom>
        </p:spPr>
      </p:pic>
      <p:sp>
        <p:nvSpPr>
          <p:cNvPr id="31" name="Shape 22"/>
          <p:cNvSpPr/>
          <p:nvPr/>
        </p:nvSpPr>
        <p:spPr>
          <a:xfrm>
            <a:off x="2114550" y="3986213"/>
            <a:ext cx="6743700" cy="111442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3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8850" y="4136231"/>
            <a:ext cx="100040" cy="128588"/>
          </a:xfrm>
          <a:prstGeom prst="rect">
            <a:avLst/>
          </a:prstGeom>
        </p:spPr>
      </p:pic>
      <p:sp>
        <p:nvSpPr>
          <p:cNvPr id="33" name="Text 23"/>
          <p:cNvSpPr/>
          <p:nvPr/>
        </p:nvSpPr>
        <p:spPr>
          <a:xfrm>
            <a:off x="2386040" y="4100513"/>
            <a:ext cx="18755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Destaques da Implementação </a:t>
            </a:r>
            <a:endParaRPr lang="en-US" sz="942" dirty="0"/>
          </a:p>
        </p:txBody>
      </p:sp>
      <p:pic>
        <p:nvPicPr>
          <p:cNvPr id="3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8850" y="4386263"/>
            <a:ext cx="88906" cy="114300"/>
          </a:xfrm>
          <a:prstGeom prst="rect">
            <a:avLst/>
          </a:prstGeom>
        </p:spPr>
      </p:pic>
      <p:sp>
        <p:nvSpPr>
          <p:cNvPr id="35" name="Text 24"/>
          <p:cNvSpPr/>
          <p:nvPr/>
        </p:nvSpPr>
        <p:spPr>
          <a:xfrm>
            <a:off x="2374906" y="4357688"/>
            <a:ext cx="34075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com API via Fetch API e gerenciamento de estado</a:t>
            </a:r>
            <a:endParaRPr lang="en-US" sz="837" dirty="0"/>
          </a:p>
        </p:txBody>
      </p:sp>
      <p:pic>
        <p:nvPicPr>
          <p:cNvPr id="3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8850" y="4614863"/>
            <a:ext cx="88906" cy="114300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2374906" y="4586288"/>
            <a:ext cx="353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 adaptada para dispositivos móveis e desktop</a:t>
            </a:r>
            <a:endParaRPr lang="en-US" sz="837" dirty="0"/>
          </a:p>
        </p:txBody>
      </p:sp>
      <p:pic>
        <p:nvPicPr>
          <p:cNvPr id="38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8850" y="4843463"/>
            <a:ext cx="88906" cy="114300"/>
          </a:xfrm>
          <a:prstGeom prst="rect">
            <a:avLst/>
          </a:prstGeom>
        </p:spPr>
      </p:pic>
      <p:sp>
        <p:nvSpPr>
          <p:cNvPr id="39" name="Text 26"/>
          <p:cNvSpPr/>
          <p:nvPr/>
        </p:nvSpPr>
        <p:spPr>
          <a:xfrm>
            <a:off x="2374906" y="4814888"/>
            <a:ext cx="290929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Atualizações em tempo real com polling e notificações</a:t>
            </a:r>
            <a:endParaRPr lang="en-US" sz="837" dirty="0"/>
          </a:p>
        </p:txBody>
      </p:sp>
      <p:sp>
        <p:nvSpPr>
          <p:cNvPr id="40" name="Text 27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2257425"/>
            <a:ext cx="15430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Funcionalidades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114550" y="624297"/>
            <a:ext cx="67437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do TransportMonitor</a:t>
            </a:r>
            <a:endParaRPr lang="en-US" sz="1688" dirty="0"/>
          </a:p>
        </p:txBody>
      </p:sp>
      <p:sp>
        <p:nvSpPr>
          <p:cNvPr id="5" name="Shape 2"/>
          <p:cNvSpPr/>
          <p:nvPr/>
        </p:nvSpPr>
        <p:spPr>
          <a:xfrm>
            <a:off x="2114550" y="1213656"/>
            <a:ext cx="357188" cy="357188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47" y="1388678"/>
            <a:ext cx="178594" cy="71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86038" y="1110072"/>
            <a:ext cx="2786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Cadastro e Autenticação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2586038" y="1331528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seguro de registro e login para identificação dos usuários</a:t>
            </a:r>
            <a:endParaRPr lang="en-US" sz="837" dirty="0"/>
          </a:p>
        </p:txBody>
      </p:sp>
      <p:sp>
        <p:nvSpPr>
          <p:cNvPr id="9" name="Shape 5"/>
          <p:cNvSpPr/>
          <p:nvPr/>
        </p:nvSpPr>
        <p:spPr>
          <a:xfrm>
            <a:off x="2114550" y="1920887"/>
            <a:ext cx="357188" cy="357188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566" y="2095909"/>
            <a:ext cx="107156" cy="714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586038" y="1817303"/>
            <a:ext cx="2786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Reporte de Status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2586038" y="2038759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intuitiva para reportar condições do transporte em tempo real</a:t>
            </a:r>
            <a:endParaRPr lang="en-US" sz="837" dirty="0"/>
          </a:p>
        </p:txBody>
      </p:sp>
      <p:sp>
        <p:nvSpPr>
          <p:cNvPr id="13" name="Shape 8"/>
          <p:cNvSpPr/>
          <p:nvPr/>
        </p:nvSpPr>
        <p:spPr>
          <a:xfrm>
            <a:off x="2114550" y="2628119"/>
            <a:ext cx="357188" cy="357188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777" y="2803141"/>
            <a:ext cx="160734" cy="714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586038" y="2524534"/>
            <a:ext cx="2786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em Tempo Real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2586038" y="2745991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com status atualizado de todas as linhas monitoradas</a:t>
            </a:r>
            <a:endParaRPr lang="en-US" sz="837" dirty="0"/>
          </a:p>
        </p:txBody>
      </p:sp>
      <p:sp>
        <p:nvSpPr>
          <p:cNvPr id="17" name="Shape 11"/>
          <p:cNvSpPr/>
          <p:nvPr/>
        </p:nvSpPr>
        <p:spPr>
          <a:xfrm>
            <a:off x="2114550" y="3335350"/>
            <a:ext cx="357188" cy="357188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636" y="3510372"/>
            <a:ext cx="125016" cy="7144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2586038" y="3231766"/>
            <a:ext cx="2786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Notificações</a:t>
            </a:r>
            <a:endParaRPr lang="en-US" sz="942" dirty="0"/>
          </a:p>
        </p:txBody>
      </p:sp>
      <p:sp>
        <p:nvSpPr>
          <p:cNvPr id="20" name="Text 13"/>
          <p:cNvSpPr/>
          <p:nvPr/>
        </p:nvSpPr>
        <p:spPr>
          <a:xfrm>
            <a:off x="2586038" y="3453222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Alertas sobre mudanças significativas nas linhas favoritas</a:t>
            </a:r>
            <a:endParaRPr lang="en-US" sz="837" dirty="0"/>
          </a:p>
        </p:txBody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700" y="1110072"/>
            <a:ext cx="3257522" cy="1966066"/>
          </a:xfrm>
          <a:prstGeom prst="rect">
            <a:avLst/>
          </a:prstGeom>
        </p:spPr>
      </p:pic>
      <p:sp>
        <p:nvSpPr>
          <p:cNvPr id="22" name="Shape 14"/>
          <p:cNvSpPr/>
          <p:nvPr/>
        </p:nvSpPr>
        <p:spPr>
          <a:xfrm>
            <a:off x="5600700" y="3247588"/>
            <a:ext cx="3257550" cy="127158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</p:sp>
      <p:sp>
        <p:nvSpPr>
          <p:cNvPr id="23" name="Text 15"/>
          <p:cNvSpPr/>
          <p:nvPr/>
        </p:nvSpPr>
        <p:spPr>
          <a:xfrm>
            <a:off x="5715000" y="3369032"/>
            <a:ext cx="30289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Tipos de Status Reportáveis:</a:t>
            </a:r>
            <a:endParaRPr lang="en-US" sz="942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3654782"/>
            <a:ext cx="114300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5886450" y="3633350"/>
            <a:ext cx="16094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Esperando (tempo de espera)</a:t>
            </a:r>
            <a:endParaRPr lang="en-US" sz="837" dirty="0"/>
          </a:p>
        </p:txBody>
      </p:sp>
      <p:pic>
        <p:nvPicPr>
          <p:cNvPr id="2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3854807"/>
            <a:ext cx="142875" cy="114300"/>
          </a:xfrm>
          <a:prstGeom prst="rect">
            <a:avLst/>
          </a:prstGeom>
        </p:spPr>
      </p:pic>
      <p:sp>
        <p:nvSpPr>
          <p:cNvPr id="27" name="Text 17"/>
          <p:cNvSpPr/>
          <p:nvPr/>
        </p:nvSpPr>
        <p:spPr>
          <a:xfrm>
            <a:off x="5915025" y="3833375"/>
            <a:ext cx="18754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Lotação (confortável/cheio/lotado)</a:t>
            </a:r>
            <a:endParaRPr lang="en-US" sz="837" dirty="0"/>
          </a:p>
        </p:txBody>
      </p:sp>
      <p:pic>
        <p:nvPicPr>
          <p:cNvPr id="2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0" y="4054832"/>
            <a:ext cx="114300" cy="114300"/>
          </a:xfrm>
          <a:prstGeom prst="rect">
            <a:avLst/>
          </a:prstGeom>
        </p:spPr>
      </p:pic>
      <p:sp>
        <p:nvSpPr>
          <p:cNvPr id="29" name="Text 18"/>
          <p:cNvSpPr/>
          <p:nvPr/>
        </p:nvSpPr>
        <p:spPr>
          <a:xfrm>
            <a:off x="5886450" y="4033400"/>
            <a:ext cx="2197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Parado (veículo parado sem movimento)</a:t>
            </a:r>
            <a:endParaRPr lang="en-US" sz="837" dirty="0"/>
          </a:p>
        </p:txBody>
      </p:sp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0" y="4254857"/>
            <a:ext cx="114300" cy="114300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5886450" y="4233425"/>
            <a:ext cx="22539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Andando (veículo em movimento normal)</a:t>
            </a:r>
            <a:endParaRPr lang="en-US" sz="837" dirty="0"/>
          </a:p>
        </p:txBody>
      </p:sp>
      <p:sp>
        <p:nvSpPr>
          <p:cNvPr id="32" name="Text 20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2386013"/>
            <a:ext cx="15430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114550" y="371475"/>
            <a:ext cx="67437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 do TransportMonitor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2114550" y="800100"/>
            <a:ext cx="32575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Usuários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114550" y="1207294"/>
            <a:ext cx="357188" cy="357188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6" y="1314450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586038" y="1114425"/>
            <a:ext cx="27860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Economia de Tempo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2586038" y="1314450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mais eficiente de viagens com informações em tempo real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2114550" y="1893094"/>
            <a:ext cx="357188" cy="357188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6" y="2000250"/>
            <a:ext cx="142875" cy="1428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586038" y="1800225"/>
            <a:ext cx="27860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Alternativas Rápidas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2586038" y="2000250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Identificação de rotas alternativas em caso de problemas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2114550" y="2578894"/>
            <a:ext cx="357188" cy="357188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847" y="2686050"/>
            <a:ext cx="178594" cy="1428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2586038" y="2486025"/>
            <a:ext cx="27860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Conforto</a:t>
            </a:r>
            <a:endParaRPr lang="en-US" sz="942" dirty="0"/>
          </a:p>
        </p:txBody>
      </p:sp>
      <p:sp>
        <p:nvSpPr>
          <p:cNvPr id="17" name="Text 11"/>
          <p:cNvSpPr/>
          <p:nvPr/>
        </p:nvSpPr>
        <p:spPr>
          <a:xfrm>
            <a:off x="2586038" y="2686050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Evite veículos lotados conhecendo a situação antecipadamente</a:t>
            </a:r>
            <a:endParaRPr lang="en-US" sz="837" dirty="0"/>
          </a:p>
        </p:txBody>
      </p:sp>
      <p:sp>
        <p:nvSpPr>
          <p:cNvPr id="18" name="Text 12"/>
          <p:cNvSpPr/>
          <p:nvPr/>
        </p:nvSpPr>
        <p:spPr>
          <a:xfrm>
            <a:off x="5600700" y="800100"/>
            <a:ext cx="32575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Gestores de Transporte</a:t>
            </a:r>
            <a:endParaRPr lang="en-US" sz="1046" dirty="0"/>
          </a:p>
        </p:txBody>
      </p:sp>
      <p:sp>
        <p:nvSpPr>
          <p:cNvPr id="19" name="Shape 13"/>
          <p:cNvSpPr/>
          <p:nvPr/>
        </p:nvSpPr>
        <p:spPr>
          <a:xfrm>
            <a:off x="5600700" y="1207294"/>
            <a:ext cx="357188" cy="357188"/>
          </a:xfrm>
          <a:prstGeom prst="ellipse">
            <a:avLst/>
          </a:prstGeom>
          <a:solidFill>
            <a:srgbClr val="FEF3C7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856" y="1314450"/>
            <a:ext cx="142875" cy="142875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072188" y="1114425"/>
            <a:ext cx="27860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Dados Valiosos</a:t>
            </a:r>
            <a:endParaRPr lang="en-US" sz="942" dirty="0"/>
          </a:p>
        </p:txBody>
      </p:sp>
      <p:sp>
        <p:nvSpPr>
          <p:cNvPr id="22" name="Text 15"/>
          <p:cNvSpPr/>
          <p:nvPr/>
        </p:nvSpPr>
        <p:spPr>
          <a:xfrm>
            <a:off x="6072188" y="1314450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Acesso a informações sobre gargalos e problemas recorrentes</a:t>
            </a:r>
            <a:endParaRPr lang="en-US" sz="837" dirty="0"/>
          </a:p>
        </p:txBody>
      </p:sp>
      <p:sp>
        <p:nvSpPr>
          <p:cNvPr id="23" name="Shape 16"/>
          <p:cNvSpPr/>
          <p:nvPr/>
        </p:nvSpPr>
        <p:spPr>
          <a:xfrm>
            <a:off x="5600700" y="1893094"/>
            <a:ext cx="357188" cy="357188"/>
          </a:xfrm>
          <a:prstGeom prst="ellipse">
            <a:avLst/>
          </a:prstGeom>
          <a:solidFill>
            <a:srgbClr val="FEF3C7"/>
          </a:solidFill>
          <a:ln/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856" y="2000250"/>
            <a:ext cx="142875" cy="14287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6072188" y="1800225"/>
            <a:ext cx="27860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Otimização de Recursos</a:t>
            </a:r>
            <a:endParaRPr lang="en-US" sz="942" dirty="0"/>
          </a:p>
        </p:txBody>
      </p:sp>
      <p:sp>
        <p:nvSpPr>
          <p:cNvPr id="26" name="Text 18"/>
          <p:cNvSpPr/>
          <p:nvPr/>
        </p:nvSpPr>
        <p:spPr>
          <a:xfrm>
            <a:off x="6072188" y="2000250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 alocação de veículos baseada em demanda real</a:t>
            </a:r>
            <a:endParaRPr lang="en-US" sz="837" dirty="0"/>
          </a:p>
        </p:txBody>
      </p:sp>
      <p:sp>
        <p:nvSpPr>
          <p:cNvPr id="27" name="Shape 19"/>
          <p:cNvSpPr/>
          <p:nvPr/>
        </p:nvSpPr>
        <p:spPr>
          <a:xfrm>
            <a:off x="5600700" y="2578894"/>
            <a:ext cx="357188" cy="357188"/>
          </a:xfrm>
          <a:prstGeom prst="ellipse">
            <a:avLst/>
          </a:prstGeom>
          <a:solidFill>
            <a:srgbClr val="FEF3C7"/>
          </a:solidFill>
          <a:ln/>
        </p:spPr>
      </p:sp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997" y="2686050"/>
            <a:ext cx="178594" cy="142875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6072188" y="2486025"/>
            <a:ext cx="27860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Feedback Direto</a:t>
            </a:r>
            <a:endParaRPr lang="en-US" sz="942" dirty="0"/>
          </a:p>
        </p:txBody>
      </p:sp>
      <p:sp>
        <p:nvSpPr>
          <p:cNvPr id="30" name="Text 21"/>
          <p:cNvSpPr/>
          <p:nvPr/>
        </p:nvSpPr>
        <p:spPr>
          <a:xfrm>
            <a:off x="6072188" y="2686050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Canal de comunicação com usuários para melhoria contínua</a:t>
            </a:r>
            <a:endParaRPr lang="en-US" sz="837" dirty="0"/>
          </a:p>
        </p:txBody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5156" y="3343275"/>
            <a:ext cx="2222488" cy="1428722"/>
          </a:xfrm>
          <a:prstGeom prst="rect">
            <a:avLst/>
          </a:prstGeom>
        </p:spPr>
      </p:pic>
      <p:sp>
        <p:nvSpPr>
          <p:cNvPr id="32" name="Text 22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2128838"/>
            <a:ext cx="154305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 e Próximos Passos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114550" y="285750"/>
            <a:ext cx="32575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2114550" y="714375"/>
            <a:ext cx="32575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TransportMonitor representa uma solução inovadora para os desafios do transporte público urbano, aproveitando a colaboração dos próprios usuários para criar um sistema de informação em tempo real.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2114550" y="1514475"/>
            <a:ext cx="32575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Desenvolvido com tecnologias modernas (Flask, React, SQLite), o sistema oferece uma plataforma escalável e de fácil manutenção, com potencial para transformar a experiência de mobilidade urbana. 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2114550" y="2371725"/>
            <a:ext cx="32575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 Passos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2114550" y="2728913"/>
            <a:ext cx="228600" cy="228600"/>
          </a:xfrm>
          <a:prstGeom prst="ellipse">
            <a:avLst/>
          </a:prstGeom>
          <a:solidFill>
            <a:srgbClr val="F97316"/>
          </a:solidFill>
          <a:ln/>
        </p:spPr>
      </p:sp>
      <p:sp>
        <p:nvSpPr>
          <p:cNvPr id="9" name="Text 6"/>
          <p:cNvSpPr/>
          <p:nvPr/>
        </p:nvSpPr>
        <p:spPr>
          <a:xfrm>
            <a:off x="2114550" y="2728913"/>
            <a:ext cx="228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2428875" y="2686050"/>
            <a:ext cx="22553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Aplicativo Mobile Nativo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2428875" y="2857500"/>
            <a:ext cx="225538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 de versões para Android e iOS</a:t>
            </a:r>
            <a:endParaRPr lang="en-US" sz="732" dirty="0"/>
          </a:p>
        </p:txBody>
      </p:sp>
      <p:sp>
        <p:nvSpPr>
          <p:cNvPr id="12" name="Shape 9"/>
          <p:cNvSpPr/>
          <p:nvPr/>
        </p:nvSpPr>
        <p:spPr>
          <a:xfrm>
            <a:off x="2114550" y="3128963"/>
            <a:ext cx="228600" cy="228600"/>
          </a:xfrm>
          <a:prstGeom prst="ellipse">
            <a:avLst/>
          </a:prstGeom>
          <a:solidFill>
            <a:srgbClr val="F97316"/>
          </a:solidFill>
          <a:ln/>
        </p:spPr>
      </p:sp>
      <p:sp>
        <p:nvSpPr>
          <p:cNvPr id="13" name="Text 10"/>
          <p:cNvSpPr/>
          <p:nvPr/>
        </p:nvSpPr>
        <p:spPr>
          <a:xfrm>
            <a:off x="2114550" y="3128963"/>
            <a:ext cx="228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2428875" y="3086100"/>
            <a:ext cx="262292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 com APIs Oficiais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2428875" y="3257550"/>
            <a:ext cx="26229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Combinar dados colaborativos com informações oficiais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2114550" y="3529013"/>
            <a:ext cx="228600" cy="228600"/>
          </a:xfrm>
          <a:prstGeom prst="ellipse">
            <a:avLst/>
          </a:prstGeom>
          <a:solidFill>
            <a:srgbClr val="F97316"/>
          </a:solidFill>
          <a:ln/>
        </p:spPr>
      </p:sp>
      <p:sp>
        <p:nvSpPr>
          <p:cNvPr id="17" name="Text 14"/>
          <p:cNvSpPr/>
          <p:nvPr/>
        </p:nvSpPr>
        <p:spPr>
          <a:xfrm>
            <a:off x="2114550" y="3529013"/>
            <a:ext cx="228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2428875" y="3486150"/>
            <a:ext cx="256053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Gamificação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2428875" y="3657600"/>
            <a:ext cx="256053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de recompensas para incentivar contribuições</a:t>
            </a:r>
            <a:endParaRPr lang="en-US" sz="732" dirty="0"/>
          </a:p>
        </p:txBody>
      </p:sp>
      <p:sp>
        <p:nvSpPr>
          <p:cNvPr id="20" name="Shape 17"/>
          <p:cNvSpPr/>
          <p:nvPr/>
        </p:nvSpPr>
        <p:spPr>
          <a:xfrm>
            <a:off x="2114550" y="3929063"/>
            <a:ext cx="228600" cy="228600"/>
          </a:xfrm>
          <a:prstGeom prst="ellipse">
            <a:avLst/>
          </a:prstGeom>
          <a:solidFill>
            <a:srgbClr val="F97316"/>
          </a:solidFill>
          <a:ln/>
        </p:spPr>
      </p:sp>
      <p:sp>
        <p:nvSpPr>
          <p:cNvPr id="21" name="Text 18"/>
          <p:cNvSpPr/>
          <p:nvPr/>
        </p:nvSpPr>
        <p:spPr>
          <a:xfrm>
            <a:off x="2114550" y="3929063"/>
            <a:ext cx="228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2428875" y="3886200"/>
            <a:ext cx="20144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Preditiva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2428875" y="4057650"/>
            <a:ext cx="20144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Previsões baseadas em histórico e padrões</a:t>
            </a:r>
            <a:endParaRPr lang="en-US" sz="732" dirty="0"/>
          </a:p>
        </p:txBody>
      </p:sp>
      <p:pic>
        <p:nvPicPr>
          <p:cNvPr id="2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28" y="722942"/>
            <a:ext cx="3257494" cy="1683051"/>
          </a:xfrm>
          <a:prstGeom prst="rect">
            <a:avLst/>
          </a:prstGeom>
        </p:spPr>
      </p:pic>
      <p:sp>
        <p:nvSpPr>
          <p:cNvPr id="25" name="Shape 21"/>
          <p:cNvSpPr/>
          <p:nvPr/>
        </p:nvSpPr>
        <p:spPr>
          <a:xfrm>
            <a:off x="5600700" y="2577443"/>
            <a:ext cx="3257550" cy="127158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</p:sp>
      <p:pic>
        <p:nvPicPr>
          <p:cNvPr id="2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734605"/>
            <a:ext cx="96441" cy="128588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5868591" y="2698886"/>
            <a:ext cx="113557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Impacto Esperado </a:t>
            </a:r>
            <a:endParaRPr lang="en-US" sz="942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984636"/>
            <a:ext cx="114300" cy="114300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5886450" y="2963205"/>
            <a:ext cx="23172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Redução no tempo de espera dos usuários</a:t>
            </a:r>
            <a:endParaRPr lang="en-US" sz="837" dirty="0"/>
          </a:p>
        </p:txBody>
      </p:sp>
      <p:pic>
        <p:nvPicPr>
          <p:cNvPr id="3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184661"/>
            <a:ext cx="114300" cy="114300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5886450" y="3163230"/>
            <a:ext cx="17797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Melhor distribuição da demanda</a:t>
            </a:r>
            <a:endParaRPr lang="en-US" sz="837" dirty="0"/>
          </a:p>
        </p:txBody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3384686"/>
            <a:ext cx="114300" cy="114300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5886450" y="3363255"/>
            <a:ext cx="22902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Maior satisfação com o transporte público</a:t>
            </a:r>
            <a:endParaRPr lang="en-US" sz="837" dirty="0"/>
          </a:p>
        </p:txBody>
      </p:sp>
      <p:pic>
        <p:nvPicPr>
          <p:cNvPr id="3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3584711"/>
            <a:ext cx="114300" cy="114300"/>
          </a:xfrm>
          <a:prstGeom prst="rect">
            <a:avLst/>
          </a:prstGeom>
        </p:spPr>
      </p:pic>
      <p:sp>
        <p:nvSpPr>
          <p:cNvPr id="35" name="Text 26"/>
          <p:cNvSpPr/>
          <p:nvPr/>
        </p:nvSpPr>
        <p:spPr>
          <a:xfrm>
            <a:off x="5886450" y="3563280"/>
            <a:ext cx="22998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Dados valiosos para planejamento urbano</a:t>
            </a:r>
            <a:endParaRPr lang="en-US" sz="837" dirty="0"/>
          </a:p>
        </p:txBody>
      </p:sp>
      <p:sp>
        <p:nvSpPr>
          <p:cNvPr id="36" name="Text 27"/>
          <p:cNvSpPr/>
          <p:nvPr/>
        </p:nvSpPr>
        <p:spPr>
          <a:xfrm>
            <a:off x="2114550" y="4457700"/>
            <a:ext cx="67437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Obrigado!</a:t>
            </a:r>
            <a:endParaRPr lang="en-US" sz="1350" dirty="0"/>
          </a:p>
        </p:txBody>
      </p:sp>
      <p:sp>
        <p:nvSpPr>
          <p:cNvPr id="37" name="Text 28"/>
          <p:cNvSpPr/>
          <p:nvPr/>
        </p:nvSpPr>
        <p:spPr>
          <a:xfrm>
            <a:off x="2114550" y="4686300"/>
            <a:ext cx="67437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TransportMonitor: Transformando a mobilidade urbana através da colaboração</a:t>
            </a:r>
            <a:endParaRPr lang="en-US" sz="837" dirty="0"/>
          </a:p>
        </p:txBody>
      </p:sp>
      <p:sp>
        <p:nvSpPr>
          <p:cNvPr id="38" name="Text 29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2025-09-16T02:27:36Z</dcterms:created>
  <dcterms:modified xsi:type="dcterms:W3CDTF">2025-09-16T02:27:36Z</dcterms:modified>
</cp:coreProperties>
</file>