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89" r:id="rId5"/>
  </p:sldMasterIdLst>
  <p:notesMasterIdLst>
    <p:notesMasterId r:id="rId26"/>
  </p:notesMasterIdLst>
  <p:handoutMasterIdLst>
    <p:handoutMasterId r:id="rId27"/>
  </p:handoutMasterIdLst>
  <p:sldIdLst>
    <p:sldId id="1463" r:id="rId6"/>
    <p:sldId id="1498" r:id="rId7"/>
    <p:sldId id="1499" r:id="rId8"/>
    <p:sldId id="1472" r:id="rId9"/>
    <p:sldId id="1473" r:id="rId10"/>
    <p:sldId id="1477" r:id="rId11"/>
    <p:sldId id="1475" r:id="rId12"/>
    <p:sldId id="1480" r:id="rId13"/>
    <p:sldId id="1494" r:id="rId14"/>
    <p:sldId id="1495" r:id="rId15"/>
    <p:sldId id="1496" r:id="rId16"/>
    <p:sldId id="1493" r:id="rId17"/>
    <p:sldId id="1486" r:id="rId18"/>
    <p:sldId id="1487" r:id="rId19"/>
    <p:sldId id="1488" r:id="rId20"/>
    <p:sldId id="1489" r:id="rId21"/>
    <p:sldId id="1490" r:id="rId22"/>
    <p:sldId id="1479" r:id="rId23"/>
    <p:sldId id="1497" r:id="rId24"/>
    <p:sldId id="1471" r:id="rId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4 Q1 FY17 Dark Template" id="{A073DAE3-B461-442F-A3D3-6642BD875E45}">
          <p14:sldIdLst>
            <p14:sldId id="1463"/>
            <p14:sldId id="1498"/>
            <p14:sldId id="1499"/>
            <p14:sldId id="1472"/>
            <p14:sldId id="1473"/>
            <p14:sldId id="1477"/>
            <p14:sldId id="1475"/>
            <p14:sldId id="1480"/>
            <p14:sldId id="1494"/>
            <p14:sldId id="1495"/>
            <p14:sldId id="1496"/>
            <p14:sldId id="1493"/>
            <p14:sldId id="1486"/>
            <p14:sldId id="1487"/>
            <p14:sldId id="1488"/>
            <p14:sldId id="1489"/>
            <p14:sldId id="1490"/>
            <p14:sldId id="1479"/>
            <p14:sldId id="1497"/>
            <p14:sldId id="14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D80A"/>
    <a:srgbClr val="111111"/>
    <a:srgbClr val="00BCF2"/>
    <a:srgbClr val="FFFFFF"/>
    <a:srgbClr val="008272"/>
    <a:srgbClr val="000000"/>
    <a:srgbClr val="0072C6"/>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09" autoAdjust="0"/>
    <p:restoredTop sz="94187" autoAdjust="0"/>
  </p:normalViewPr>
  <p:slideViewPr>
    <p:cSldViewPr>
      <p:cViewPr varScale="1">
        <p:scale>
          <a:sx n="83" d="100"/>
          <a:sy n="83" d="100"/>
        </p:scale>
        <p:origin x="60" y="16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2" d="100"/>
          <a:sy n="52" d="100"/>
        </p:scale>
        <p:origin x="2946" y="7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t>S4 Solutions Specialist Summit</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9/9/2016 2:54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S4 Solutions Specialist Summit</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9/9/2016 2:54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marL="0" marR="0" lvl="0" indent="0" defTabSz="922783" eaLnBrk="0" fontAlgn="auto" latinLnBrk="0" hangingPunct="0">
              <a:lnSpc>
                <a:spcPct val="100000"/>
              </a:lnSpc>
              <a:spcBef>
                <a:spcPts val="0"/>
              </a:spcBef>
              <a:spcAft>
                <a:spcPts val="0"/>
              </a:spcAft>
              <a:buClrTx/>
              <a:buSzTx/>
              <a:buFontTx/>
              <a:buNone/>
              <a:tabLst/>
              <a:defRPr/>
            </a:pP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071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719933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1850104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3611448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2973706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2249950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marL="0" marR="0" lvl="0" indent="0" defTabSz="922783" eaLnBrk="0" fontAlgn="auto" latinLnBrk="0" hangingPunct="0">
              <a:lnSpc>
                <a:spcPct val="100000"/>
              </a:lnSpc>
              <a:spcBef>
                <a:spcPts val="0"/>
              </a:spcBef>
              <a:spcAft>
                <a:spcPts val="0"/>
              </a:spcAft>
              <a:buClrTx/>
              <a:buSzTx/>
              <a:buFontTx/>
              <a:buNone/>
              <a:tabLst/>
              <a:defRPr/>
            </a:pP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79187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4006394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1027419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20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marL="0" marR="0" lvl="0" indent="0" defTabSz="922783" eaLnBrk="0" fontAlgn="auto" latinLnBrk="0" hangingPunct="0">
              <a:lnSpc>
                <a:spcPct val="100000"/>
              </a:lnSpc>
              <a:spcBef>
                <a:spcPts val="0"/>
              </a:spcBef>
              <a:spcAft>
                <a:spcPts val="0"/>
              </a:spcAft>
              <a:buClrTx/>
              <a:buSzTx/>
              <a:buFontTx/>
              <a:buNone/>
              <a:tabLst/>
              <a:defRPr/>
            </a:pP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9220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2548605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303641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58967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1668328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3490226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4272322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3444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88935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4" cstate="hqprint">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40" r:id="rId1"/>
    <p:sldLayoutId id="2147484817" r:id="rId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2" y="296902"/>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4"/>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74640" y="6689365"/>
            <a:ext cx="3937000" cy="137160"/>
          </a:xfrm>
          <a:prstGeom prst="rect">
            <a:avLst/>
          </a:prstGeom>
        </p:spPr>
        <p:txBody>
          <a:bodyPr vert="horz" lIns="0" tIns="0" rIns="91440" bIns="0" rtlCol="0" anchor="ctr"/>
          <a:lstStyle>
            <a:lvl1pPr marL="0" algn="l" defTabSz="932594"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lang="en-US" dirty="0"/>
              <a:t>Microsoft Confidential</a:t>
            </a:r>
          </a:p>
        </p:txBody>
      </p:sp>
      <p:sp>
        <p:nvSpPr>
          <p:cNvPr id="6" name="Slide Number Placeholder 4"/>
          <p:cNvSpPr>
            <a:spLocks noGrp="1"/>
          </p:cNvSpPr>
          <p:nvPr>
            <p:ph type="sldNum" sz="quarter" idx="4"/>
          </p:nvPr>
        </p:nvSpPr>
        <p:spPr>
          <a:xfrm>
            <a:off x="11595103"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3262871451"/>
      </p:ext>
    </p:extLst>
  </p:cSld>
  <p:clrMap bg1="lt1" tx1="dk1" bg2="lt2" tx2="dk2" accent1="accent1" accent2="accent2" accent3="accent3" accent4="accent4" accent5="accent5" accent6="accent6" hlink="hlink" folHlink="folHlink"/>
  <p:sldLayoutIdLst>
    <p:sldLayoutId id="2147484691" r:id="rId1"/>
  </p:sldLayoutIdLst>
  <p:transition>
    <p:fade/>
  </p:transition>
  <p:hf sldNum="0" hdr="0" dt="0"/>
  <p:txStyles>
    <p:titleStyle>
      <a:lvl1pPr algn="l" defTabSz="932594" rtl="0" eaLnBrk="1" latinLnBrk="0" hangingPunct="1">
        <a:lnSpc>
          <a:spcPct val="90000"/>
        </a:lnSpc>
        <a:spcBef>
          <a:spcPct val="0"/>
        </a:spcBef>
        <a:buNone/>
        <a:defRPr lang="en-US" sz="5399"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108" marR="0" indent="-241262"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73" marR="0" indent="-228564"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37" marR="0" indent="-22856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101" marR="0" indent="-22856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94" rtl="0" eaLnBrk="1" latinLnBrk="0" hangingPunct="1">
        <a:defRPr sz="1800" kern="1200">
          <a:solidFill>
            <a:schemeClr val="tx1"/>
          </a:solidFill>
          <a:latin typeface="+mn-lt"/>
          <a:ea typeface="+mn-ea"/>
          <a:cs typeface="+mn-cs"/>
        </a:defRPr>
      </a:lvl1pPr>
      <a:lvl2pPr marL="466298" algn="l" defTabSz="932594" rtl="0" eaLnBrk="1" latinLnBrk="0" hangingPunct="1">
        <a:defRPr sz="1800" kern="1200">
          <a:solidFill>
            <a:schemeClr val="tx1"/>
          </a:solidFill>
          <a:latin typeface="+mn-lt"/>
          <a:ea typeface="+mn-ea"/>
          <a:cs typeface="+mn-cs"/>
        </a:defRPr>
      </a:lvl2pPr>
      <a:lvl3pPr marL="932594" algn="l" defTabSz="932594" rtl="0" eaLnBrk="1" latinLnBrk="0" hangingPunct="1">
        <a:defRPr sz="1800" kern="1200">
          <a:solidFill>
            <a:schemeClr val="tx1"/>
          </a:solidFill>
          <a:latin typeface="+mn-lt"/>
          <a:ea typeface="+mn-ea"/>
          <a:cs typeface="+mn-cs"/>
        </a:defRPr>
      </a:lvl3pPr>
      <a:lvl4pPr marL="1398892" algn="l" defTabSz="932594" rtl="0" eaLnBrk="1" latinLnBrk="0" hangingPunct="1">
        <a:defRPr sz="1800" kern="1200">
          <a:solidFill>
            <a:schemeClr val="tx1"/>
          </a:solidFill>
          <a:latin typeface="+mn-lt"/>
          <a:ea typeface="+mn-ea"/>
          <a:cs typeface="+mn-cs"/>
        </a:defRPr>
      </a:lvl4pPr>
      <a:lvl5pPr marL="1865188" algn="l" defTabSz="932594" rtl="0" eaLnBrk="1" latinLnBrk="0" hangingPunct="1">
        <a:defRPr sz="1800" kern="1200">
          <a:solidFill>
            <a:schemeClr val="tx1"/>
          </a:solidFill>
          <a:latin typeface="+mn-lt"/>
          <a:ea typeface="+mn-ea"/>
          <a:cs typeface="+mn-cs"/>
        </a:defRPr>
      </a:lvl5pPr>
      <a:lvl6pPr marL="2331487" algn="l" defTabSz="932594" rtl="0" eaLnBrk="1" latinLnBrk="0" hangingPunct="1">
        <a:defRPr sz="1800" kern="1200">
          <a:solidFill>
            <a:schemeClr val="tx1"/>
          </a:solidFill>
          <a:latin typeface="+mn-lt"/>
          <a:ea typeface="+mn-ea"/>
          <a:cs typeface="+mn-cs"/>
        </a:defRPr>
      </a:lvl6pPr>
      <a:lvl7pPr marL="2797783" algn="l" defTabSz="932594" rtl="0" eaLnBrk="1" latinLnBrk="0" hangingPunct="1">
        <a:defRPr sz="1800" kern="1200">
          <a:solidFill>
            <a:schemeClr val="tx1"/>
          </a:solidFill>
          <a:latin typeface="+mn-lt"/>
          <a:ea typeface="+mn-ea"/>
          <a:cs typeface="+mn-cs"/>
        </a:defRPr>
      </a:lvl7pPr>
      <a:lvl8pPr marL="3264080" algn="l" defTabSz="932594" rtl="0" eaLnBrk="1" latinLnBrk="0" hangingPunct="1">
        <a:defRPr sz="1800" kern="1200">
          <a:solidFill>
            <a:schemeClr val="tx1"/>
          </a:solidFill>
          <a:latin typeface="+mn-lt"/>
          <a:ea typeface="+mn-ea"/>
          <a:cs typeface="+mn-cs"/>
        </a:defRPr>
      </a:lvl8pPr>
      <a:lvl9pPr marL="3730379" algn="l" defTabSz="93259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043514" y="5882196"/>
            <a:ext cx="1528616" cy="1101438"/>
            <a:chOff x="8511725" y="4456145"/>
            <a:chExt cx="3667575" cy="2204472"/>
          </a:xfrm>
        </p:grpSpPr>
        <p:sp>
          <p:nvSpPr>
            <p:cNvPr id="95"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96"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97"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98" name="Freeform 97"/>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10" tIns="109689" rIns="137110" bIns="109689" numCol="1" spcCol="0" rtlCol="0" fromWordArt="0" anchor="t" anchorCtr="0" forceAA="0" compatLnSpc="1">
              <a:prstTxWarp prst="textNoShape">
                <a:avLst/>
              </a:prstTxWarp>
              <a:noAutofit/>
            </a:bodyPr>
            <a:lstStyle/>
            <a:p>
              <a:pPr algn="ctr" defTabSz="699084"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99"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grpSp>
      <p:grpSp>
        <p:nvGrpSpPr>
          <p:cNvPr id="47" name="Group 46"/>
          <p:cNvGrpSpPr/>
          <p:nvPr/>
        </p:nvGrpSpPr>
        <p:grpSpPr>
          <a:xfrm>
            <a:off x="9508559" y="5871234"/>
            <a:ext cx="1295988" cy="933819"/>
            <a:chOff x="8511725" y="4456145"/>
            <a:chExt cx="3667575" cy="2204472"/>
          </a:xfrm>
        </p:grpSpPr>
        <p:sp>
          <p:nvSpPr>
            <p:cNvPr id="48"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49"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50"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51" name="Freeform 50"/>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10" tIns="109689" rIns="137110" bIns="109689" numCol="1" spcCol="0" rtlCol="0" fromWordArt="0" anchor="t" anchorCtr="0" forceAA="0" compatLnSpc="1">
              <a:prstTxWarp prst="textNoShape">
                <a:avLst/>
              </a:prstTxWarp>
              <a:noAutofit/>
            </a:bodyPr>
            <a:lstStyle/>
            <a:p>
              <a:pPr algn="ctr" defTabSz="699084"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grpSp>
      <p:grpSp>
        <p:nvGrpSpPr>
          <p:cNvPr id="53" name="Group 52"/>
          <p:cNvGrpSpPr/>
          <p:nvPr/>
        </p:nvGrpSpPr>
        <p:grpSpPr>
          <a:xfrm>
            <a:off x="1555553" y="6439268"/>
            <a:ext cx="9325372" cy="555223"/>
            <a:chOff x="0" y="6055238"/>
            <a:chExt cx="12436475" cy="940874"/>
          </a:xfrm>
        </p:grpSpPr>
        <p:sp>
          <p:nvSpPr>
            <p:cNvPr id="54" name="Freeform 53"/>
            <p:cNvSpPr>
              <a:spLocks/>
            </p:cNvSpPr>
            <p:nvPr/>
          </p:nvSpPr>
          <p:spPr bwMode="auto">
            <a:xfrm>
              <a:off x="0" y="6354074"/>
              <a:ext cx="3679825" cy="642037"/>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sp>
          <p:nvSpPr>
            <p:cNvPr id="55" name="Freeform 18"/>
            <p:cNvSpPr>
              <a:spLocks/>
            </p:cNvSpPr>
            <p:nvPr/>
          </p:nvSpPr>
          <p:spPr bwMode="auto">
            <a:xfrm>
              <a:off x="1670049" y="6055238"/>
              <a:ext cx="8040007" cy="9408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sp>
          <p:nvSpPr>
            <p:cNvPr id="56" name="Freeform 29"/>
            <p:cNvSpPr>
              <a:spLocks/>
            </p:cNvSpPr>
            <p:nvPr/>
          </p:nvSpPr>
          <p:spPr bwMode="auto">
            <a:xfrm>
              <a:off x="5488668" y="6457364"/>
              <a:ext cx="3095625" cy="53874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sp>
          <p:nvSpPr>
            <p:cNvPr id="57" name="Freeform 56"/>
            <p:cNvSpPr>
              <a:spLocks/>
            </p:cNvSpPr>
            <p:nvPr/>
          </p:nvSpPr>
          <p:spPr bwMode="auto">
            <a:xfrm>
              <a:off x="9042400" y="6259001"/>
              <a:ext cx="3394075" cy="737111"/>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grpSp>
      <p:grpSp>
        <p:nvGrpSpPr>
          <p:cNvPr id="58" name="Group 57"/>
          <p:cNvGrpSpPr/>
          <p:nvPr/>
        </p:nvGrpSpPr>
        <p:grpSpPr>
          <a:xfrm>
            <a:off x="2143023" y="6558915"/>
            <a:ext cx="311760" cy="415462"/>
            <a:chOff x="1358536" y="5468258"/>
            <a:chExt cx="905694" cy="1206954"/>
          </a:xfrm>
        </p:grpSpPr>
        <p:sp>
          <p:nvSpPr>
            <p:cNvPr id="59" name="Oval 58"/>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699218"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grpSp>
          <p:nvGrpSpPr>
            <p:cNvPr id="61" name="Group 60"/>
            <p:cNvGrpSpPr/>
            <p:nvPr/>
          </p:nvGrpSpPr>
          <p:grpSpPr>
            <a:xfrm>
              <a:off x="1638534" y="5957662"/>
              <a:ext cx="354805" cy="170089"/>
              <a:chOff x="6512925" y="6276975"/>
              <a:chExt cx="293527" cy="170089"/>
            </a:xfrm>
          </p:grpSpPr>
          <p:cxnSp>
            <p:nvCxnSpPr>
              <p:cNvPr id="62" name="Straight Connector 61"/>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63" name="Straight Connector 62"/>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64" name="Straight Connector 63"/>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65" name="Straight Connector 64"/>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66" name="Straight Connector 65"/>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67" name="Group 66"/>
          <p:cNvGrpSpPr/>
          <p:nvPr/>
        </p:nvGrpSpPr>
        <p:grpSpPr>
          <a:xfrm>
            <a:off x="1725011" y="6376623"/>
            <a:ext cx="399412" cy="532267"/>
            <a:chOff x="1358536" y="5468258"/>
            <a:chExt cx="905694" cy="1206954"/>
          </a:xfrm>
        </p:grpSpPr>
        <p:sp>
          <p:nvSpPr>
            <p:cNvPr id="68" name="Oval 67"/>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699218"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69"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grpSp>
          <p:nvGrpSpPr>
            <p:cNvPr id="70" name="Group 69"/>
            <p:cNvGrpSpPr/>
            <p:nvPr/>
          </p:nvGrpSpPr>
          <p:grpSpPr>
            <a:xfrm>
              <a:off x="1638534" y="5957662"/>
              <a:ext cx="354805" cy="170089"/>
              <a:chOff x="6512925" y="6276975"/>
              <a:chExt cx="293527" cy="170089"/>
            </a:xfrm>
          </p:grpSpPr>
          <p:cxnSp>
            <p:nvCxnSpPr>
              <p:cNvPr id="71" name="Straight Connector 70"/>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72" name="Straight Connector 71"/>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73" name="Straight Connector 72"/>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74" name="Straight Connector 73"/>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75" name="Straight Connector 74"/>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76" name="Group 75"/>
          <p:cNvGrpSpPr/>
          <p:nvPr/>
        </p:nvGrpSpPr>
        <p:grpSpPr>
          <a:xfrm>
            <a:off x="10375630" y="6367966"/>
            <a:ext cx="311760" cy="415462"/>
            <a:chOff x="1358536" y="5468258"/>
            <a:chExt cx="905694" cy="1206954"/>
          </a:xfrm>
        </p:grpSpPr>
        <p:sp>
          <p:nvSpPr>
            <p:cNvPr id="77" name="Oval 76"/>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699218"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78"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grpSp>
          <p:nvGrpSpPr>
            <p:cNvPr id="79" name="Group 78"/>
            <p:cNvGrpSpPr/>
            <p:nvPr/>
          </p:nvGrpSpPr>
          <p:grpSpPr>
            <a:xfrm>
              <a:off x="1638534" y="5957662"/>
              <a:ext cx="354805" cy="170089"/>
              <a:chOff x="6512925" y="6276975"/>
              <a:chExt cx="293527" cy="170089"/>
            </a:xfrm>
          </p:grpSpPr>
          <p:cxnSp>
            <p:nvCxnSpPr>
              <p:cNvPr id="80" name="Straight Connector 79"/>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81" name="Straight Connector 80"/>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82" name="Straight Connector 81"/>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83" name="Straight Connector 82"/>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84" name="Straight Connector 83"/>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85" name="Group 84"/>
          <p:cNvGrpSpPr/>
          <p:nvPr/>
        </p:nvGrpSpPr>
        <p:grpSpPr>
          <a:xfrm>
            <a:off x="2524419" y="6444974"/>
            <a:ext cx="267325" cy="356245"/>
            <a:chOff x="1358536" y="5468258"/>
            <a:chExt cx="905694" cy="1206954"/>
          </a:xfrm>
        </p:grpSpPr>
        <p:sp>
          <p:nvSpPr>
            <p:cNvPr id="86" name="Oval 85"/>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699218"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87"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grpSp>
          <p:nvGrpSpPr>
            <p:cNvPr id="88" name="Group 87"/>
            <p:cNvGrpSpPr/>
            <p:nvPr/>
          </p:nvGrpSpPr>
          <p:grpSpPr>
            <a:xfrm>
              <a:off x="1638534" y="5957662"/>
              <a:ext cx="354805" cy="170089"/>
              <a:chOff x="6512925" y="6276975"/>
              <a:chExt cx="293527" cy="170089"/>
            </a:xfrm>
          </p:grpSpPr>
          <p:cxnSp>
            <p:nvCxnSpPr>
              <p:cNvPr id="89" name="Straight Connector 88"/>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90" name="Straight Connector 89"/>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91" name="Straight Connector 90"/>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92" name="Straight Connector 91"/>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93" name="Straight Connector 92"/>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sp>
        <p:nvSpPr>
          <p:cNvPr id="111" name="Title 3"/>
          <p:cNvSpPr txBox="1">
            <a:spLocks/>
          </p:cNvSpPr>
          <p:nvPr/>
        </p:nvSpPr>
        <p:spPr>
          <a:xfrm>
            <a:off x="1124671" y="1888145"/>
            <a:ext cx="9155914" cy="1160789"/>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solidFill>
                  <a:srgbClr val="FFFFFF"/>
                </a:solidFill>
                <a:latin typeface="+mn-lt"/>
              </a:rPr>
              <a:t>Analytics Workshop &amp; Hackathon</a:t>
            </a:r>
            <a:endParaRPr lang="en-US" sz="4800" dirty="0">
              <a:solidFill>
                <a:srgbClr val="FFFFFF"/>
              </a:solidFill>
            </a:endParaRPr>
          </a:p>
          <a:p>
            <a:endParaRPr lang="en-US" sz="3600" dirty="0">
              <a:solidFill>
                <a:schemeClr val="bg1"/>
              </a:solidFill>
            </a:endParaRPr>
          </a:p>
        </p:txBody>
      </p:sp>
      <p:pic>
        <p:nvPicPr>
          <p:cNvPr id="114" name="Picture 113" descr="StoreSimple_Buildings_02.png"/>
          <p:cNvPicPr>
            <a:picLocks noChangeAspect="1"/>
          </p:cNvPicPr>
          <p:nvPr/>
        </p:nvPicPr>
        <p:blipFill rotWithShape="1">
          <a:blip r:embed="rId3" cstate="hqprint">
            <a:extLst>
              <a:ext uri="{28A0092B-C50C-407E-A947-70E740481C1C}">
                <a14:useLocalDpi xmlns:a14="http://schemas.microsoft.com/office/drawing/2010/main"/>
              </a:ext>
            </a:extLst>
          </a:blip>
          <a:srcRect l="30468" b="468"/>
          <a:stretch/>
        </p:blipFill>
        <p:spPr>
          <a:xfrm>
            <a:off x="8036805" y="3874291"/>
            <a:ext cx="2844119" cy="3105186"/>
          </a:xfrm>
          <a:prstGeom prst="rect">
            <a:avLst/>
          </a:prstGeom>
        </p:spPr>
      </p:pic>
      <p:sp>
        <p:nvSpPr>
          <p:cNvPr id="3" name="Rectangle 2"/>
          <p:cNvSpPr/>
          <p:nvPr/>
        </p:nvSpPr>
        <p:spPr>
          <a:xfrm>
            <a:off x="1124671" y="3725862"/>
            <a:ext cx="7105224" cy="1138773"/>
          </a:xfrm>
          <a:prstGeom prst="rect">
            <a:avLst/>
          </a:prstGeom>
        </p:spPr>
        <p:txBody>
          <a:bodyPr wrap="square">
            <a:spAutoFit/>
          </a:bodyPr>
          <a:lstStyle/>
          <a:p>
            <a:pPr defTabSz="914400"/>
            <a:r>
              <a:rPr lang="en-US" sz="3600" kern="0" dirty="0">
                <a:solidFill>
                  <a:srgbClr val="FFFFFF"/>
                </a:solidFill>
                <a:latin typeface="+mj-lt"/>
              </a:rPr>
              <a:t>Alexandre Gattiker, Nicolas Roult</a:t>
            </a:r>
          </a:p>
          <a:p>
            <a:pPr defTabSz="914400"/>
            <a:r>
              <a:rPr lang="en-US" sz="3200" kern="0" dirty="0">
                <a:solidFill>
                  <a:srgbClr val="FFFFFF"/>
                </a:solidFill>
                <a:latin typeface="+mj-lt"/>
              </a:rPr>
              <a:t>Microsoft Switzerland</a:t>
            </a:r>
          </a:p>
        </p:txBody>
      </p:sp>
    </p:spTree>
    <p:extLst>
      <p:ext uri="{BB962C8B-B14F-4D97-AF65-F5344CB8AC3E}">
        <p14:creationId xmlns:p14="http://schemas.microsoft.com/office/powerpoint/2010/main" val="2632390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 – 2/3</a:t>
            </a:r>
            <a:endParaRPr lang="en-GB" dirty="0"/>
          </a:p>
        </p:txBody>
      </p:sp>
      <p:sp>
        <p:nvSpPr>
          <p:cNvPr id="3" name="Text Placeholder 2"/>
          <p:cNvSpPr>
            <a:spLocks noGrp="1"/>
          </p:cNvSpPr>
          <p:nvPr>
            <p:ph type="body" sz="quarter" idx="10"/>
          </p:nvPr>
        </p:nvSpPr>
        <p:spPr>
          <a:xfrm>
            <a:off x="274638" y="1212850"/>
            <a:ext cx="11887200" cy="4019562"/>
          </a:xfrm>
        </p:spPr>
        <p:txBody>
          <a:bodyPr/>
          <a:lstStyle/>
          <a:p>
            <a:r>
              <a:rPr lang="en-US" sz="2800" dirty="0"/>
              <a:t>Azure Data Factory triggers an Azure Data Lake Analytics job that uses a custom JSON Extractor to parse the files from CIAM, and merges them with </a:t>
            </a:r>
            <a:r>
              <a:rPr lang="en-US" sz="2800" dirty="0" err="1"/>
              <a:t>with</a:t>
            </a:r>
            <a:r>
              <a:rPr lang="en-US" sz="2800" dirty="0"/>
              <a:t> the data from the enterprise database. A custom C# function applies </a:t>
            </a:r>
            <a:r>
              <a:rPr lang="en-US" sz="2800" dirty="0" err="1"/>
              <a:t>soundex</a:t>
            </a:r>
            <a:r>
              <a:rPr lang="en-US" sz="2800" dirty="0"/>
              <a:t> matching to </a:t>
            </a:r>
            <a:r>
              <a:rPr lang="en-GB" sz="2800" dirty="0"/>
              <a:t>flag names with major differences.</a:t>
            </a:r>
          </a:p>
          <a:p>
            <a:r>
              <a:rPr lang="en-US" sz="2800" dirty="0"/>
              <a:t>The output is stored in a Storage account* and another Azure Data Factory activity loads it into Azure SQL Data Warehouse using </a:t>
            </a:r>
            <a:r>
              <a:rPr lang="en-US" sz="2800" dirty="0" err="1"/>
              <a:t>Polybase</a:t>
            </a:r>
            <a:r>
              <a:rPr lang="en-US" sz="2800" dirty="0"/>
              <a:t>.</a:t>
            </a:r>
          </a:p>
          <a:p>
            <a:endParaRPr lang="en-US" sz="2800" dirty="0"/>
          </a:p>
          <a:p>
            <a:r>
              <a:rPr lang="en-US" sz="2800" dirty="0"/>
              <a:t>* As Azure SQL DW does not yet support </a:t>
            </a:r>
            <a:r>
              <a:rPr lang="en-US" sz="2800" dirty="0" err="1"/>
              <a:t>Polybase</a:t>
            </a:r>
            <a:r>
              <a:rPr lang="en-US" sz="2800" dirty="0"/>
              <a:t> on Data Lake Store.</a:t>
            </a:r>
            <a:endParaRPr lang="en-GB" sz="2800" dirty="0"/>
          </a:p>
          <a:p>
            <a:endParaRPr lang="en-GB" sz="2800" dirty="0"/>
          </a:p>
        </p:txBody>
      </p:sp>
    </p:spTree>
    <p:extLst>
      <p:ext uri="{BB962C8B-B14F-4D97-AF65-F5344CB8AC3E}">
        <p14:creationId xmlns:p14="http://schemas.microsoft.com/office/powerpoint/2010/main" val="23524372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 – 3/3</a:t>
            </a:r>
            <a:endParaRPr lang="en-GB" dirty="0"/>
          </a:p>
        </p:txBody>
      </p:sp>
      <p:sp>
        <p:nvSpPr>
          <p:cNvPr id="3" name="Text Placeholder 2"/>
          <p:cNvSpPr>
            <a:spLocks noGrp="1"/>
          </p:cNvSpPr>
          <p:nvPr>
            <p:ph type="body" sz="quarter" idx="10"/>
          </p:nvPr>
        </p:nvSpPr>
        <p:spPr>
          <a:xfrm>
            <a:off x="274638" y="1212850"/>
            <a:ext cx="11887200" cy="4493538"/>
          </a:xfrm>
        </p:spPr>
        <p:txBody>
          <a:bodyPr/>
          <a:lstStyle/>
          <a:p>
            <a:r>
              <a:rPr lang="en-US" sz="2800" dirty="0"/>
              <a:t>Power BI connects to data in the SQL DW to provide self-service reporting. If needed, Power BI can be connected to additional data sources such as the enterprise database (through an on-premises data gateway).</a:t>
            </a:r>
          </a:p>
          <a:p>
            <a:endParaRPr lang="en-US" sz="2800" dirty="0"/>
          </a:p>
          <a:p>
            <a:r>
              <a:rPr lang="en-US" sz="2800" dirty="0"/>
              <a:t>A Segmentation Web App enables creation of marketing segments from the data in Azure SQL DW. Created segments are persisted into SQL DW.</a:t>
            </a:r>
          </a:p>
          <a:p>
            <a:r>
              <a:rPr lang="en-US" sz="2800" dirty="0"/>
              <a:t>When a segment is created or update, a worker role sends the segment data to CIAM.</a:t>
            </a:r>
          </a:p>
          <a:p>
            <a:endParaRPr lang="en-GB" sz="2800" dirty="0"/>
          </a:p>
          <a:p>
            <a:endParaRPr lang="en-GB" sz="2800" dirty="0"/>
          </a:p>
        </p:txBody>
      </p:sp>
    </p:spTree>
    <p:extLst>
      <p:ext uri="{BB962C8B-B14F-4D97-AF65-F5344CB8AC3E}">
        <p14:creationId xmlns:p14="http://schemas.microsoft.com/office/powerpoint/2010/main" val="7204098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a:t>Answers to questions</a:t>
            </a:r>
            <a:endParaRPr lang="en-GB" dirty="0"/>
          </a:p>
        </p:txBody>
      </p:sp>
      <p:sp>
        <p:nvSpPr>
          <p:cNvPr id="5" name="Text Placeholder 4"/>
          <p:cNvSpPr>
            <a:spLocks noGrp="1"/>
          </p:cNvSpPr>
          <p:nvPr>
            <p:ph type="body" sz="quarter" idx="10"/>
          </p:nvPr>
        </p:nvSpPr>
        <p:spPr>
          <a:xfrm>
            <a:off x="274638" y="1212850"/>
            <a:ext cx="11887200" cy="1661993"/>
          </a:xfrm>
        </p:spPr>
        <p:txBody>
          <a:bodyPr/>
          <a:lstStyle/>
          <a:p>
            <a:pPr marL="457200" indent="-457200">
              <a:buFont typeface="Arial" panose="020B0604020202020204" pitchFamily="34" charset="0"/>
              <a:buChar char="•"/>
            </a:pPr>
            <a:r>
              <a:rPr lang="de-CH" sz="2400" dirty="0"/>
              <a:t>My organisation enforces a strict separation of concerns. Is it possible to ensure an Azure administrator cannot retrieve the passwords to the data sources?</a:t>
            </a:r>
          </a:p>
          <a:p>
            <a:pPr marL="457200" indent="-457200">
              <a:buFont typeface="Arial" panose="020B0604020202020204" pitchFamily="34" charset="0"/>
              <a:buChar char="•"/>
            </a:pPr>
            <a:endParaRPr lang="de-CH" sz="2400" dirty="0"/>
          </a:p>
          <a:p>
            <a:r>
              <a:rPr lang="de-CH" sz="2400" dirty="0"/>
              <a:t>RBAC can be used to control access to individual configurations.</a:t>
            </a:r>
          </a:p>
        </p:txBody>
      </p:sp>
    </p:spTree>
    <p:extLst>
      <p:ext uri="{BB962C8B-B14F-4D97-AF65-F5344CB8AC3E}">
        <p14:creationId xmlns:p14="http://schemas.microsoft.com/office/powerpoint/2010/main" val="28370539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a:t>Answers to questions</a:t>
            </a:r>
            <a:endParaRPr lang="en-GB" dirty="0"/>
          </a:p>
        </p:txBody>
      </p:sp>
      <p:sp>
        <p:nvSpPr>
          <p:cNvPr id="5" name="Text Placeholder 4"/>
          <p:cNvSpPr>
            <a:spLocks noGrp="1"/>
          </p:cNvSpPr>
          <p:nvPr>
            <p:ph type="body" sz="quarter" idx="10"/>
          </p:nvPr>
        </p:nvSpPr>
        <p:spPr>
          <a:xfrm>
            <a:off x="274638" y="1212850"/>
            <a:ext cx="11887200" cy="1329595"/>
          </a:xfrm>
        </p:spPr>
        <p:txBody>
          <a:bodyPr/>
          <a:lstStyle/>
          <a:p>
            <a:pPr marL="457200" indent="-457200">
              <a:buFont typeface="Arial" panose="020B0604020202020204" pitchFamily="34" charset="0"/>
              <a:buChar char="•"/>
            </a:pPr>
            <a:r>
              <a:rPr lang="de-CH" sz="2400" dirty="0"/>
              <a:t>Can I automate the configuration of the system?</a:t>
            </a:r>
          </a:p>
          <a:p>
            <a:pPr marL="457200" indent="-457200">
              <a:buFont typeface="Arial" panose="020B0604020202020204" pitchFamily="34" charset="0"/>
              <a:buChar char="•"/>
            </a:pPr>
            <a:endParaRPr lang="de-CH" sz="2400" dirty="0"/>
          </a:p>
          <a:p>
            <a:r>
              <a:rPr lang="de-CH" sz="2400" dirty="0"/>
              <a:t>Deployment of the entire system can be automated using PowerShell or Azure CLI.</a:t>
            </a:r>
          </a:p>
        </p:txBody>
      </p:sp>
    </p:spTree>
    <p:extLst>
      <p:ext uri="{BB962C8B-B14F-4D97-AF65-F5344CB8AC3E}">
        <p14:creationId xmlns:p14="http://schemas.microsoft.com/office/powerpoint/2010/main" val="7769898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a:t>Answers to questions</a:t>
            </a:r>
            <a:endParaRPr lang="en-GB" dirty="0"/>
          </a:p>
        </p:txBody>
      </p:sp>
      <p:sp>
        <p:nvSpPr>
          <p:cNvPr id="5" name="Text Placeholder 4"/>
          <p:cNvSpPr>
            <a:spLocks noGrp="1"/>
          </p:cNvSpPr>
          <p:nvPr>
            <p:ph type="body" sz="quarter" idx="10"/>
          </p:nvPr>
        </p:nvSpPr>
        <p:spPr>
          <a:xfrm>
            <a:off x="274638" y="1212850"/>
            <a:ext cx="11887200" cy="1994392"/>
          </a:xfrm>
        </p:spPr>
        <p:txBody>
          <a:bodyPr/>
          <a:lstStyle/>
          <a:p>
            <a:pPr marL="457200" indent="-457200">
              <a:buFont typeface="Arial" panose="020B0604020202020204" pitchFamily="34" charset="0"/>
              <a:buChar char="•"/>
            </a:pPr>
            <a:r>
              <a:rPr lang="de-CH" sz="2400" dirty="0"/>
              <a:t>Contoso will produce very large and complexly structured JSON data. Can this data be processed efficiently?</a:t>
            </a:r>
          </a:p>
          <a:p>
            <a:pPr marL="457200" indent="-457200">
              <a:buFont typeface="Arial" panose="020B0604020202020204" pitchFamily="34" charset="0"/>
              <a:buChar char="•"/>
            </a:pPr>
            <a:endParaRPr lang="de-CH" sz="2400" dirty="0"/>
          </a:p>
          <a:p>
            <a:r>
              <a:rPr lang="de-CH" sz="2400" dirty="0"/>
              <a:t>SerDe (for Hive) or custom Extractors (for U-SQL) can be used to parse deep JSON structures.</a:t>
            </a:r>
          </a:p>
        </p:txBody>
      </p:sp>
    </p:spTree>
    <p:extLst>
      <p:ext uri="{BB962C8B-B14F-4D97-AF65-F5344CB8AC3E}">
        <p14:creationId xmlns:p14="http://schemas.microsoft.com/office/powerpoint/2010/main" val="403498838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a:t>Answers to questions</a:t>
            </a:r>
            <a:endParaRPr lang="en-GB" dirty="0"/>
          </a:p>
        </p:txBody>
      </p:sp>
      <p:sp>
        <p:nvSpPr>
          <p:cNvPr id="5" name="Text Placeholder 4"/>
          <p:cNvSpPr>
            <a:spLocks noGrp="1"/>
          </p:cNvSpPr>
          <p:nvPr>
            <p:ph type="body" sz="quarter" idx="10"/>
          </p:nvPr>
        </p:nvSpPr>
        <p:spPr>
          <a:xfrm>
            <a:off x="274638" y="1212850"/>
            <a:ext cx="11887200" cy="1994392"/>
          </a:xfrm>
        </p:spPr>
        <p:txBody>
          <a:bodyPr/>
          <a:lstStyle/>
          <a:p>
            <a:pPr marL="457200" indent="-457200">
              <a:buFont typeface="Arial" panose="020B0604020202020204" pitchFamily="34" charset="0"/>
              <a:buChar char="•"/>
            </a:pPr>
            <a:r>
              <a:rPr lang="de-CH" sz="2400" dirty="0"/>
              <a:t>How can I enable Contoso to submit the data without sharing my account keys with them? </a:t>
            </a:r>
          </a:p>
          <a:p>
            <a:pPr marL="457200" indent="-457200">
              <a:buFont typeface="Arial" panose="020B0604020202020204" pitchFamily="34" charset="0"/>
              <a:buChar char="•"/>
            </a:pPr>
            <a:endParaRPr lang="de-CH" sz="2400" dirty="0"/>
          </a:p>
          <a:p>
            <a:r>
              <a:rPr lang="de-CH" sz="2400" dirty="0"/>
              <a:t>An API app can be exposed to generate SAS keys for Azure storage with a limited scope and time validity. The API app can be secured with Azure Active Directory.</a:t>
            </a:r>
          </a:p>
        </p:txBody>
      </p:sp>
    </p:spTree>
    <p:extLst>
      <p:ext uri="{BB962C8B-B14F-4D97-AF65-F5344CB8AC3E}">
        <p14:creationId xmlns:p14="http://schemas.microsoft.com/office/powerpoint/2010/main" val="38731182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a:t>Answers to questions</a:t>
            </a:r>
            <a:endParaRPr lang="en-GB" dirty="0"/>
          </a:p>
        </p:txBody>
      </p:sp>
      <p:sp>
        <p:nvSpPr>
          <p:cNvPr id="5" name="Text Placeholder 4"/>
          <p:cNvSpPr>
            <a:spLocks noGrp="1"/>
          </p:cNvSpPr>
          <p:nvPr>
            <p:ph type="body" sz="quarter" idx="10"/>
          </p:nvPr>
        </p:nvSpPr>
        <p:spPr>
          <a:xfrm>
            <a:off x="274638" y="1212850"/>
            <a:ext cx="11887200" cy="2400657"/>
          </a:xfrm>
        </p:spPr>
        <p:txBody>
          <a:bodyPr/>
          <a:lstStyle/>
          <a:p>
            <a:pPr marL="457200" indent="-457200">
              <a:buFont typeface="Arial" panose="020B0604020202020204" pitchFamily="34" charset="0"/>
              <a:buChar char="•"/>
            </a:pPr>
            <a:r>
              <a:rPr lang="de-CH" sz="2400" dirty="0"/>
              <a:t>I would like my database to be updated every 15 minutes. However, the amount of data to be processed can vary greatly between runs. How can I manage cost?</a:t>
            </a:r>
          </a:p>
          <a:p>
            <a:pPr marL="457200" indent="-457200">
              <a:buFont typeface="Arial" panose="020B0604020202020204" pitchFamily="34" charset="0"/>
              <a:buChar char="•"/>
            </a:pPr>
            <a:endParaRPr lang="de-CH" sz="2400" dirty="0"/>
          </a:p>
          <a:p>
            <a:r>
              <a:rPr lang="de-CH" sz="2400" dirty="0"/>
              <a:t>U-SQL is billed by the minute and number of parallel slots.</a:t>
            </a:r>
          </a:p>
          <a:p>
            <a:r>
              <a:rPr lang="de-CH" sz="2400" dirty="0"/>
              <a:t>As an alternative, HDInsight clusters can be provisioned on-demand, however it takes about 10 minutes to start up, so there would be little benefit.</a:t>
            </a:r>
          </a:p>
        </p:txBody>
      </p:sp>
    </p:spTree>
    <p:extLst>
      <p:ext uri="{BB962C8B-B14F-4D97-AF65-F5344CB8AC3E}">
        <p14:creationId xmlns:p14="http://schemas.microsoft.com/office/powerpoint/2010/main" val="250028912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a:t>Answers to questions</a:t>
            </a:r>
            <a:endParaRPr lang="en-GB" dirty="0"/>
          </a:p>
        </p:txBody>
      </p:sp>
      <p:sp>
        <p:nvSpPr>
          <p:cNvPr id="5" name="Text Placeholder 4"/>
          <p:cNvSpPr>
            <a:spLocks noGrp="1"/>
          </p:cNvSpPr>
          <p:nvPr>
            <p:ph type="body" sz="quarter" idx="10"/>
          </p:nvPr>
        </p:nvSpPr>
        <p:spPr>
          <a:xfrm>
            <a:off x="274638" y="1212850"/>
            <a:ext cx="11887200" cy="4616648"/>
          </a:xfrm>
        </p:spPr>
        <p:txBody>
          <a:bodyPr/>
          <a:lstStyle/>
          <a:p>
            <a:pPr marL="457200" indent="-457200">
              <a:buFont typeface="Arial" panose="020B0604020202020204" pitchFamily="34" charset="0"/>
              <a:buChar char="•"/>
            </a:pPr>
            <a:r>
              <a:rPr lang="de-CH" sz="2400" dirty="0"/>
              <a:t>We would like to perform the development in-house, but have decided not to maintain any operating system software anymore internally. Can I reuse the C# and SQL skills of my team? Will I need to contract a service provider to maintain my computing infrastructure?</a:t>
            </a:r>
          </a:p>
          <a:p>
            <a:pPr marL="457200" indent="-457200">
              <a:buFont typeface="Arial" panose="020B0604020202020204" pitchFamily="34" charset="0"/>
              <a:buChar char="•"/>
            </a:pPr>
            <a:endParaRPr lang="de-CH" sz="2400" dirty="0"/>
          </a:p>
          <a:p>
            <a:r>
              <a:rPr lang="de-CH" sz="2400" dirty="0"/>
              <a:t>U-SQL blends SQL with C# and allows focusing on the transformation logic, while the complexity of writing efficient distributed code in taken care of by the compiler.</a:t>
            </a:r>
          </a:p>
          <a:p>
            <a:endParaRPr lang="de-CH" sz="2400" dirty="0"/>
          </a:p>
          <a:p>
            <a:r>
              <a:rPr lang="de-CH" sz="2400" dirty="0"/>
              <a:t>As a Platform-as-a-Service solution, no operating system software must be maintained.</a:t>
            </a:r>
          </a:p>
          <a:p>
            <a:endParaRPr lang="de-CH" sz="2400" dirty="0"/>
          </a:p>
          <a:p>
            <a:r>
              <a:rPr lang="de-CH" sz="2400" dirty="0"/>
              <a:t>The customer should have system monitoring in place, as well as processes for management and rotation of secrets.</a:t>
            </a:r>
            <a:endParaRPr lang="en-GB" sz="2400" dirty="0"/>
          </a:p>
        </p:txBody>
      </p:sp>
    </p:spTree>
    <p:extLst>
      <p:ext uri="{BB962C8B-B14F-4D97-AF65-F5344CB8AC3E}">
        <p14:creationId xmlns:p14="http://schemas.microsoft.com/office/powerpoint/2010/main" val="123061357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043514" y="5882196"/>
            <a:ext cx="1528616" cy="1101438"/>
            <a:chOff x="8511725" y="4456145"/>
            <a:chExt cx="3667575" cy="2204472"/>
          </a:xfrm>
        </p:grpSpPr>
        <p:sp>
          <p:nvSpPr>
            <p:cNvPr id="95"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96"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97"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98" name="Freeform 97"/>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10" tIns="109689" rIns="137110" bIns="109689" numCol="1" spcCol="0" rtlCol="0" fromWordArt="0" anchor="t" anchorCtr="0" forceAA="0" compatLnSpc="1">
              <a:prstTxWarp prst="textNoShape">
                <a:avLst/>
              </a:prstTxWarp>
              <a:noAutofit/>
            </a:bodyPr>
            <a:lstStyle/>
            <a:p>
              <a:pPr algn="ctr" defTabSz="699084"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99"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grpSp>
      <p:grpSp>
        <p:nvGrpSpPr>
          <p:cNvPr id="47" name="Group 46"/>
          <p:cNvGrpSpPr/>
          <p:nvPr/>
        </p:nvGrpSpPr>
        <p:grpSpPr>
          <a:xfrm>
            <a:off x="9508559" y="5871234"/>
            <a:ext cx="1295988" cy="933819"/>
            <a:chOff x="8511725" y="4456145"/>
            <a:chExt cx="3667575" cy="2204472"/>
          </a:xfrm>
        </p:grpSpPr>
        <p:sp>
          <p:nvSpPr>
            <p:cNvPr id="48"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49"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50"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51" name="Freeform 50"/>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10" tIns="109689" rIns="137110" bIns="109689" numCol="1" spcCol="0" rtlCol="0" fromWordArt="0" anchor="t" anchorCtr="0" forceAA="0" compatLnSpc="1">
              <a:prstTxWarp prst="textNoShape">
                <a:avLst/>
              </a:prstTxWarp>
              <a:noAutofit/>
            </a:bodyPr>
            <a:lstStyle/>
            <a:p>
              <a:pPr algn="ctr" defTabSz="699084"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grpSp>
      <p:grpSp>
        <p:nvGrpSpPr>
          <p:cNvPr id="53" name="Group 52"/>
          <p:cNvGrpSpPr/>
          <p:nvPr/>
        </p:nvGrpSpPr>
        <p:grpSpPr>
          <a:xfrm>
            <a:off x="1555553" y="6439268"/>
            <a:ext cx="9325372" cy="555223"/>
            <a:chOff x="0" y="6055238"/>
            <a:chExt cx="12436475" cy="940874"/>
          </a:xfrm>
        </p:grpSpPr>
        <p:sp>
          <p:nvSpPr>
            <p:cNvPr id="54" name="Freeform 53"/>
            <p:cNvSpPr>
              <a:spLocks/>
            </p:cNvSpPr>
            <p:nvPr/>
          </p:nvSpPr>
          <p:spPr bwMode="auto">
            <a:xfrm>
              <a:off x="0" y="6354074"/>
              <a:ext cx="3679825" cy="642037"/>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sp>
          <p:nvSpPr>
            <p:cNvPr id="55" name="Freeform 18"/>
            <p:cNvSpPr>
              <a:spLocks/>
            </p:cNvSpPr>
            <p:nvPr/>
          </p:nvSpPr>
          <p:spPr bwMode="auto">
            <a:xfrm>
              <a:off x="1670049" y="6055238"/>
              <a:ext cx="8040007" cy="9408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sp>
          <p:nvSpPr>
            <p:cNvPr id="56" name="Freeform 29"/>
            <p:cNvSpPr>
              <a:spLocks/>
            </p:cNvSpPr>
            <p:nvPr/>
          </p:nvSpPr>
          <p:spPr bwMode="auto">
            <a:xfrm>
              <a:off x="5488668" y="6457364"/>
              <a:ext cx="3095625" cy="53874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sp>
          <p:nvSpPr>
            <p:cNvPr id="57" name="Freeform 56"/>
            <p:cNvSpPr>
              <a:spLocks/>
            </p:cNvSpPr>
            <p:nvPr/>
          </p:nvSpPr>
          <p:spPr bwMode="auto">
            <a:xfrm>
              <a:off x="9042400" y="6259001"/>
              <a:ext cx="3394075" cy="737111"/>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grpSp>
      <p:grpSp>
        <p:nvGrpSpPr>
          <p:cNvPr id="58" name="Group 57"/>
          <p:cNvGrpSpPr/>
          <p:nvPr/>
        </p:nvGrpSpPr>
        <p:grpSpPr>
          <a:xfrm>
            <a:off x="2143023" y="6558915"/>
            <a:ext cx="311760" cy="415462"/>
            <a:chOff x="1358536" y="5468258"/>
            <a:chExt cx="905694" cy="1206954"/>
          </a:xfrm>
        </p:grpSpPr>
        <p:sp>
          <p:nvSpPr>
            <p:cNvPr id="59" name="Oval 58"/>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699218"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grpSp>
          <p:nvGrpSpPr>
            <p:cNvPr id="61" name="Group 60"/>
            <p:cNvGrpSpPr/>
            <p:nvPr/>
          </p:nvGrpSpPr>
          <p:grpSpPr>
            <a:xfrm>
              <a:off x="1638534" y="5957662"/>
              <a:ext cx="354805" cy="170089"/>
              <a:chOff x="6512925" y="6276975"/>
              <a:chExt cx="293527" cy="170089"/>
            </a:xfrm>
          </p:grpSpPr>
          <p:cxnSp>
            <p:nvCxnSpPr>
              <p:cNvPr id="62" name="Straight Connector 61"/>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63" name="Straight Connector 62"/>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64" name="Straight Connector 63"/>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65" name="Straight Connector 64"/>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66" name="Straight Connector 65"/>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67" name="Group 66"/>
          <p:cNvGrpSpPr/>
          <p:nvPr/>
        </p:nvGrpSpPr>
        <p:grpSpPr>
          <a:xfrm>
            <a:off x="1725011" y="6376623"/>
            <a:ext cx="399412" cy="532267"/>
            <a:chOff x="1358536" y="5468258"/>
            <a:chExt cx="905694" cy="1206954"/>
          </a:xfrm>
        </p:grpSpPr>
        <p:sp>
          <p:nvSpPr>
            <p:cNvPr id="68" name="Oval 67"/>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699218"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69"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grpSp>
          <p:nvGrpSpPr>
            <p:cNvPr id="70" name="Group 69"/>
            <p:cNvGrpSpPr/>
            <p:nvPr/>
          </p:nvGrpSpPr>
          <p:grpSpPr>
            <a:xfrm>
              <a:off x="1638534" y="5957662"/>
              <a:ext cx="354805" cy="170089"/>
              <a:chOff x="6512925" y="6276975"/>
              <a:chExt cx="293527" cy="170089"/>
            </a:xfrm>
          </p:grpSpPr>
          <p:cxnSp>
            <p:nvCxnSpPr>
              <p:cNvPr id="71" name="Straight Connector 70"/>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72" name="Straight Connector 71"/>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73" name="Straight Connector 72"/>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74" name="Straight Connector 73"/>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75" name="Straight Connector 74"/>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76" name="Group 75"/>
          <p:cNvGrpSpPr/>
          <p:nvPr/>
        </p:nvGrpSpPr>
        <p:grpSpPr>
          <a:xfrm>
            <a:off x="10375630" y="6367966"/>
            <a:ext cx="311760" cy="415462"/>
            <a:chOff x="1358536" y="5468258"/>
            <a:chExt cx="905694" cy="1206954"/>
          </a:xfrm>
        </p:grpSpPr>
        <p:sp>
          <p:nvSpPr>
            <p:cNvPr id="77" name="Oval 76"/>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699218"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78"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grpSp>
          <p:nvGrpSpPr>
            <p:cNvPr id="79" name="Group 78"/>
            <p:cNvGrpSpPr/>
            <p:nvPr/>
          </p:nvGrpSpPr>
          <p:grpSpPr>
            <a:xfrm>
              <a:off x="1638534" y="5957662"/>
              <a:ext cx="354805" cy="170089"/>
              <a:chOff x="6512925" y="6276975"/>
              <a:chExt cx="293527" cy="170089"/>
            </a:xfrm>
          </p:grpSpPr>
          <p:cxnSp>
            <p:nvCxnSpPr>
              <p:cNvPr id="80" name="Straight Connector 79"/>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81" name="Straight Connector 80"/>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82" name="Straight Connector 81"/>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83" name="Straight Connector 82"/>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84" name="Straight Connector 83"/>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85" name="Group 84"/>
          <p:cNvGrpSpPr/>
          <p:nvPr/>
        </p:nvGrpSpPr>
        <p:grpSpPr>
          <a:xfrm>
            <a:off x="2524419" y="6444974"/>
            <a:ext cx="267325" cy="356245"/>
            <a:chOff x="1358536" y="5468258"/>
            <a:chExt cx="905694" cy="1206954"/>
          </a:xfrm>
        </p:grpSpPr>
        <p:sp>
          <p:nvSpPr>
            <p:cNvPr id="86" name="Oval 85"/>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699218"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87"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grpSp>
          <p:nvGrpSpPr>
            <p:cNvPr id="88" name="Group 87"/>
            <p:cNvGrpSpPr/>
            <p:nvPr/>
          </p:nvGrpSpPr>
          <p:grpSpPr>
            <a:xfrm>
              <a:off x="1638534" y="5957662"/>
              <a:ext cx="354805" cy="170089"/>
              <a:chOff x="6512925" y="6276975"/>
              <a:chExt cx="293527" cy="170089"/>
            </a:xfrm>
          </p:grpSpPr>
          <p:cxnSp>
            <p:nvCxnSpPr>
              <p:cNvPr id="89" name="Straight Connector 88"/>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90" name="Straight Connector 89"/>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91" name="Straight Connector 90"/>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92" name="Straight Connector 91"/>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93" name="Straight Connector 92"/>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sp>
        <p:nvSpPr>
          <p:cNvPr id="111" name="Title 3"/>
          <p:cNvSpPr txBox="1">
            <a:spLocks/>
          </p:cNvSpPr>
          <p:nvPr/>
        </p:nvSpPr>
        <p:spPr>
          <a:xfrm>
            <a:off x="1124671" y="1888145"/>
            <a:ext cx="9155914" cy="1160789"/>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solidFill>
                  <a:srgbClr val="FFFFFF"/>
                </a:solidFill>
                <a:latin typeface="+mn-lt"/>
              </a:rPr>
              <a:t>Analytics Hackathon</a:t>
            </a:r>
          </a:p>
          <a:p>
            <a:r>
              <a:rPr lang="en-US" sz="6000" dirty="0">
                <a:solidFill>
                  <a:srgbClr val="FFFFFF"/>
                </a:solidFill>
                <a:latin typeface="+mn-lt"/>
              </a:rPr>
              <a:t>&amp; introduction to U-SQL</a:t>
            </a:r>
            <a:endParaRPr lang="en-US" sz="4800" dirty="0">
              <a:solidFill>
                <a:srgbClr val="FFFFFF"/>
              </a:solidFill>
            </a:endParaRPr>
          </a:p>
          <a:p>
            <a:endParaRPr lang="en-US" sz="3600" dirty="0">
              <a:solidFill>
                <a:schemeClr val="bg1"/>
              </a:solidFill>
            </a:endParaRPr>
          </a:p>
        </p:txBody>
      </p:sp>
      <p:pic>
        <p:nvPicPr>
          <p:cNvPr id="114" name="Picture 113" descr="StoreSimple_Buildings_02.png"/>
          <p:cNvPicPr>
            <a:picLocks noChangeAspect="1"/>
          </p:cNvPicPr>
          <p:nvPr/>
        </p:nvPicPr>
        <p:blipFill rotWithShape="1">
          <a:blip r:embed="rId3" cstate="hqprint">
            <a:extLst>
              <a:ext uri="{28A0092B-C50C-407E-A947-70E740481C1C}">
                <a14:useLocalDpi xmlns:a14="http://schemas.microsoft.com/office/drawing/2010/main"/>
              </a:ext>
            </a:extLst>
          </a:blip>
          <a:srcRect l="30468" b="468"/>
          <a:stretch/>
        </p:blipFill>
        <p:spPr>
          <a:xfrm>
            <a:off x="8036805" y="3874291"/>
            <a:ext cx="2844119" cy="3105186"/>
          </a:xfrm>
          <a:prstGeom prst="rect">
            <a:avLst/>
          </a:prstGeom>
        </p:spPr>
      </p:pic>
    </p:spTree>
    <p:extLst>
      <p:ext uri="{BB962C8B-B14F-4D97-AF65-F5344CB8AC3E}">
        <p14:creationId xmlns:p14="http://schemas.microsoft.com/office/powerpoint/2010/main" val="164023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a:t>Hackathon setup</a:t>
            </a:r>
            <a:endParaRPr lang="en-GB" dirty="0"/>
          </a:p>
        </p:txBody>
      </p:sp>
      <p:sp>
        <p:nvSpPr>
          <p:cNvPr id="5" name="Text Placeholder 4"/>
          <p:cNvSpPr>
            <a:spLocks noGrp="1"/>
          </p:cNvSpPr>
          <p:nvPr>
            <p:ph type="body" sz="quarter" idx="10"/>
          </p:nvPr>
        </p:nvSpPr>
        <p:spPr>
          <a:xfrm>
            <a:off x="-1594443" y="3156664"/>
            <a:ext cx="11887200" cy="923330"/>
          </a:xfrm>
        </p:spPr>
        <p:txBody>
          <a:bodyPr/>
          <a:lstStyle/>
          <a:p>
            <a:endParaRPr lang="de-CH" sz="2400" dirty="0"/>
          </a:p>
          <a:p>
            <a:endParaRPr lang="en-GB" sz="2400" dirty="0"/>
          </a:p>
        </p:txBody>
      </p:sp>
      <p:sp>
        <p:nvSpPr>
          <p:cNvPr id="7" name="Rectangle 6"/>
          <p:cNvSpPr/>
          <p:nvPr/>
        </p:nvSpPr>
        <p:spPr>
          <a:xfrm>
            <a:off x="1336360" y="4969889"/>
            <a:ext cx="2924460" cy="442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t>Storage container</a:t>
            </a:r>
            <a:endParaRPr lang="en-GB" sz="1836" dirty="0"/>
          </a:p>
        </p:txBody>
      </p:sp>
      <p:sp>
        <p:nvSpPr>
          <p:cNvPr id="8" name="Rectangle 7"/>
          <p:cNvSpPr/>
          <p:nvPr/>
        </p:nvSpPr>
        <p:spPr>
          <a:xfrm>
            <a:off x="1646287" y="1483308"/>
            <a:ext cx="2304606" cy="109510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Contoso application</a:t>
            </a:r>
          </a:p>
          <a:p>
            <a:pPr algn="ctr"/>
            <a:r>
              <a:rPr lang="en-US" sz="1836" dirty="0"/>
              <a:t>Simulator (Windows process)</a:t>
            </a:r>
            <a:endParaRPr lang="en-GB" sz="1836" dirty="0"/>
          </a:p>
        </p:txBody>
      </p:sp>
      <p:sp>
        <p:nvSpPr>
          <p:cNvPr id="9" name="Rectangle 8"/>
          <p:cNvSpPr/>
          <p:nvPr/>
        </p:nvSpPr>
        <p:spPr>
          <a:xfrm>
            <a:off x="7955578" y="4954369"/>
            <a:ext cx="2098235" cy="473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t>Storage container</a:t>
            </a:r>
            <a:endParaRPr lang="en-GB" sz="1836" dirty="0"/>
          </a:p>
        </p:txBody>
      </p:sp>
      <p:sp>
        <p:nvSpPr>
          <p:cNvPr id="10" name="Rectangle 9"/>
          <p:cNvSpPr/>
          <p:nvPr/>
        </p:nvSpPr>
        <p:spPr>
          <a:xfrm>
            <a:off x="8402901" y="2658035"/>
            <a:ext cx="1203588" cy="550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t>SQL DW</a:t>
            </a:r>
            <a:endParaRPr lang="en-GB" sz="1836" dirty="0"/>
          </a:p>
        </p:txBody>
      </p:sp>
      <p:sp>
        <p:nvSpPr>
          <p:cNvPr id="11" name="Rectangle 10"/>
          <p:cNvSpPr/>
          <p:nvPr/>
        </p:nvSpPr>
        <p:spPr>
          <a:xfrm>
            <a:off x="4963522" y="4057795"/>
            <a:ext cx="2494626" cy="7038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t>Data Lake Analytics – U-SQL</a:t>
            </a:r>
            <a:endParaRPr lang="en-GB" sz="1836" i="1" dirty="0"/>
          </a:p>
        </p:txBody>
      </p:sp>
      <p:sp>
        <p:nvSpPr>
          <p:cNvPr id="12" name="Rectangle 11"/>
          <p:cNvSpPr/>
          <p:nvPr/>
        </p:nvSpPr>
        <p:spPr>
          <a:xfrm>
            <a:off x="4963522" y="4954977"/>
            <a:ext cx="2494626" cy="472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t>Data Lake Store</a:t>
            </a:r>
            <a:endParaRPr lang="en-GB" sz="1836" dirty="0"/>
          </a:p>
        </p:txBody>
      </p:sp>
      <p:sp>
        <p:nvSpPr>
          <p:cNvPr id="13" name="Can 13"/>
          <p:cNvSpPr/>
          <p:nvPr/>
        </p:nvSpPr>
        <p:spPr>
          <a:xfrm>
            <a:off x="3228213" y="6052810"/>
            <a:ext cx="2874646" cy="681726"/>
          </a:xfrm>
          <a:prstGeom prst="ca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Enterprise data (SQL DB)</a:t>
            </a:r>
            <a:endParaRPr lang="en-GB" sz="1836" dirty="0"/>
          </a:p>
        </p:txBody>
      </p:sp>
      <p:cxnSp>
        <p:nvCxnSpPr>
          <p:cNvPr id="14" name="Straight Arrow Connector 13"/>
          <p:cNvCxnSpPr>
            <a:stCxn id="7" idx="3"/>
            <a:endCxn id="11" idx="1"/>
          </p:cNvCxnSpPr>
          <p:nvPr/>
        </p:nvCxnSpPr>
        <p:spPr>
          <a:xfrm flipV="1">
            <a:off x="4260820" y="4409718"/>
            <a:ext cx="702702" cy="781288"/>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04941" y="2624187"/>
            <a:ext cx="704975" cy="254262"/>
          </a:xfrm>
          <a:prstGeom prst="rect">
            <a:avLst/>
          </a:prstGeom>
          <a:noFill/>
        </p:spPr>
        <p:txBody>
          <a:bodyPr wrap="none" rtlCol="0">
            <a:spAutoFit/>
          </a:bodyPr>
          <a:lstStyle/>
          <a:p>
            <a:r>
              <a:rPr lang="en-US" sz="1020" dirty="0"/>
              <a:t>JSON.GZ</a:t>
            </a:r>
            <a:endParaRPr lang="en-GB" sz="1020" dirty="0"/>
          </a:p>
        </p:txBody>
      </p:sp>
      <p:sp>
        <p:nvSpPr>
          <p:cNvPr id="21" name="TextBox 20"/>
          <p:cNvSpPr txBox="1"/>
          <p:nvPr/>
        </p:nvSpPr>
        <p:spPr>
          <a:xfrm>
            <a:off x="9087115" y="3682066"/>
            <a:ext cx="729898" cy="254262"/>
          </a:xfrm>
          <a:prstGeom prst="rect">
            <a:avLst/>
          </a:prstGeom>
          <a:noFill/>
        </p:spPr>
        <p:txBody>
          <a:bodyPr wrap="square" rtlCol="0">
            <a:spAutoFit/>
          </a:bodyPr>
          <a:lstStyle/>
          <a:p>
            <a:r>
              <a:rPr lang="en-US" sz="1020" dirty="0" err="1"/>
              <a:t>Polybase</a:t>
            </a:r>
            <a:endParaRPr lang="en-GB" sz="1020" dirty="0"/>
          </a:p>
        </p:txBody>
      </p:sp>
      <p:cxnSp>
        <p:nvCxnSpPr>
          <p:cNvPr id="22" name="Straight Arrow Connector 21"/>
          <p:cNvCxnSpPr>
            <a:stCxn id="9" idx="0"/>
            <a:endCxn id="10" idx="2"/>
          </p:cNvCxnSpPr>
          <p:nvPr/>
        </p:nvCxnSpPr>
        <p:spPr>
          <a:xfrm flipH="1" flipV="1">
            <a:off x="9004695" y="3208371"/>
            <a:ext cx="1" cy="1745998"/>
          </a:xfrm>
          <a:prstGeom prst="straightConnector1">
            <a:avLst/>
          </a:prstGeom>
          <a:ln w="76200">
            <a:solidFill>
              <a:srgbClr val="00B050"/>
            </a:solidFill>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a:stCxn id="11" idx="3"/>
            <a:endCxn id="9" idx="1"/>
          </p:cNvCxnSpPr>
          <p:nvPr/>
        </p:nvCxnSpPr>
        <p:spPr>
          <a:xfrm>
            <a:off x="7458148" y="4409718"/>
            <a:ext cx="497430" cy="781289"/>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0292757" y="3383808"/>
            <a:ext cx="1502756" cy="311281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Data Factory</a:t>
            </a:r>
            <a:endParaRPr lang="en-GB" sz="1836" dirty="0"/>
          </a:p>
        </p:txBody>
      </p:sp>
      <p:cxnSp>
        <p:nvCxnSpPr>
          <p:cNvPr id="31" name="Connector: Elbow 30"/>
          <p:cNvCxnSpPr>
            <a:stCxn id="8" idx="2"/>
            <a:endCxn id="7" idx="0"/>
          </p:cNvCxnSpPr>
          <p:nvPr/>
        </p:nvCxnSpPr>
        <p:spPr>
          <a:xfrm rot="5400000">
            <a:off x="1602853" y="3774151"/>
            <a:ext cx="2391475" cy="1270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2"/>
            <a:endCxn id="12" idx="0"/>
          </p:cNvCxnSpPr>
          <p:nvPr/>
        </p:nvCxnSpPr>
        <p:spPr>
          <a:xfrm>
            <a:off x="6210835" y="4761641"/>
            <a:ext cx="0" cy="193336"/>
          </a:xfrm>
          <a:prstGeom prst="straightConnector1">
            <a:avLst/>
          </a:prstGeom>
          <a:ln w="76200">
            <a:solidFill>
              <a:schemeClr val="accent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7" name="Connector: Elbow 36"/>
          <p:cNvCxnSpPr>
            <a:stCxn id="13" idx="1"/>
            <a:endCxn id="7" idx="2"/>
          </p:cNvCxnSpPr>
          <p:nvPr/>
        </p:nvCxnSpPr>
        <p:spPr>
          <a:xfrm rot="16200000" flipV="1">
            <a:off x="3411720" y="4798994"/>
            <a:ext cx="640687" cy="1866946"/>
          </a:xfrm>
          <a:prstGeom prst="bentConnector3">
            <a:avLst>
              <a:gd name="adj1" fmla="val 50000"/>
            </a:avLst>
          </a:prstGeom>
          <a:ln w="76200">
            <a:solidFill>
              <a:srgbClr val="00B050"/>
            </a:solidFill>
            <a:tailEnd type="triangle"/>
          </a:ln>
        </p:spPr>
        <p:style>
          <a:lnRef idx="2">
            <a:schemeClr val="accent4"/>
          </a:lnRef>
          <a:fillRef idx="0">
            <a:schemeClr val="accent4"/>
          </a:fillRef>
          <a:effectRef idx="1">
            <a:schemeClr val="accent4"/>
          </a:effectRef>
          <a:fontRef idx="minor">
            <a:schemeClr val="tx1"/>
          </a:fontRef>
        </p:style>
      </p:cxnSp>
      <p:sp>
        <p:nvSpPr>
          <p:cNvPr id="38" name="Arrow: Right 37"/>
          <p:cNvSpPr/>
          <p:nvPr/>
        </p:nvSpPr>
        <p:spPr bwMode="auto">
          <a:xfrm flipH="1">
            <a:off x="8958871" y="4428880"/>
            <a:ext cx="1333886" cy="365756"/>
          </a:xfrm>
          <a:prstGeom prst="rightArrow">
            <a:avLst/>
          </a:prstGeom>
          <a:noFill/>
          <a:ln>
            <a:solidFill>
              <a:srgbClr val="BAD8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dirty="0"/>
          </a:p>
        </p:txBody>
      </p:sp>
      <p:sp>
        <p:nvSpPr>
          <p:cNvPr id="39" name="Arrow: Right 38"/>
          <p:cNvSpPr/>
          <p:nvPr/>
        </p:nvSpPr>
        <p:spPr bwMode="auto">
          <a:xfrm flipH="1">
            <a:off x="7798130" y="4043962"/>
            <a:ext cx="2511710" cy="365756"/>
          </a:xfrm>
          <a:prstGeom prst="rightArrow">
            <a:avLst/>
          </a:prstGeom>
          <a:noFill/>
          <a:ln>
            <a:solidFill>
              <a:srgbClr val="BAD8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dirty="0"/>
          </a:p>
        </p:txBody>
      </p:sp>
      <p:sp>
        <p:nvSpPr>
          <p:cNvPr id="40" name="Arrow: Right 39"/>
          <p:cNvSpPr/>
          <p:nvPr/>
        </p:nvSpPr>
        <p:spPr bwMode="auto">
          <a:xfrm flipH="1">
            <a:off x="4904481" y="5615699"/>
            <a:ext cx="5388276" cy="365756"/>
          </a:xfrm>
          <a:prstGeom prst="rightArrow">
            <a:avLst/>
          </a:prstGeom>
          <a:noFill/>
          <a:ln>
            <a:solidFill>
              <a:srgbClr val="BAD8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dirty="0"/>
          </a:p>
        </p:txBody>
      </p:sp>
      <p:sp>
        <p:nvSpPr>
          <p:cNvPr id="46" name="Rectangle 45"/>
          <p:cNvSpPr/>
          <p:nvPr/>
        </p:nvSpPr>
        <p:spPr>
          <a:xfrm>
            <a:off x="4737115" y="1453397"/>
            <a:ext cx="2924460" cy="709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t>Storage container (for CIAM)</a:t>
            </a:r>
            <a:endParaRPr lang="en-GB" sz="1836" dirty="0"/>
          </a:p>
        </p:txBody>
      </p:sp>
      <p:sp>
        <p:nvSpPr>
          <p:cNvPr id="55" name="Rectangle 54"/>
          <p:cNvSpPr/>
          <p:nvPr/>
        </p:nvSpPr>
        <p:spPr>
          <a:xfrm>
            <a:off x="4952032" y="2581280"/>
            <a:ext cx="2494626" cy="7038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t>Data Lake Analytics – U-SQL</a:t>
            </a:r>
            <a:endParaRPr lang="en-GB" sz="1836" i="1" dirty="0"/>
          </a:p>
        </p:txBody>
      </p:sp>
      <p:cxnSp>
        <p:nvCxnSpPr>
          <p:cNvPr id="56" name="Straight Arrow Connector 55"/>
          <p:cNvCxnSpPr>
            <a:stCxn id="10" idx="1"/>
            <a:endCxn id="55" idx="3"/>
          </p:cNvCxnSpPr>
          <p:nvPr/>
        </p:nvCxnSpPr>
        <p:spPr>
          <a:xfrm flipH="1">
            <a:off x="7446658" y="2933203"/>
            <a:ext cx="956243" cy="0"/>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5" idx="0"/>
            <a:endCxn id="46" idx="2"/>
          </p:cNvCxnSpPr>
          <p:nvPr/>
        </p:nvCxnSpPr>
        <p:spPr>
          <a:xfrm flipV="1">
            <a:off x="6199345" y="2162790"/>
            <a:ext cx="0" cy="418490"/>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p:cNvCxnSpPr>
            <a:stCxn id="13" idx="2"/>
            <a:endCxn id="8" idx="1"/>
          </p:cNvCxnSpPr>
          <p:nvPr/>
        </p:nvCxnSpPr>
        <p:spPr>
          <a:xfrm rot="10800000">
            <a:off x="1646287" y="2030861"/>
            <a:ext cx="1581926" cy="4362812"/>
          </a:xfrm>
          <a:prstGeom prst="bentConnector3">
            <a:avLst>
              <a:gd name="adj1" fmla="val 165669"/>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325750" y="2312964"/>
            <a:ext cx="497252" cy="249299"/>
          </a:xfrm>
          <a:prstGeom prst="rect">
            <a:avLst/>
          </a:prstGeom>
          <a:noFill/>
        </p:spPr>
        <p:txBody>
          <a:bodyPr wrap="none" rtlCol="0">
            <a:spAutoFit/>
          </a:bodyPr>
          <a:lstStyle/>
          <a:p>
            <a:r>
              <a:rPr lang="en-US" sz="1020" dirty="0"/>
              <a:t>JSON</a:t>
            </a:r>
            <a:endParaRPr lang="en-GB" sz="1020" dirty="0"/>
          </a:p>
        </p:txBody>
      </p:sp>
      <p:sp>
        <p:nvSpPr>
          <p:cNvPr id="74" name="TextBox 73"/>
          <p:cNvSpPr txBox="1"/>
          <p:nvPr/>
        </p:nvSpPr>
        <p:spPr>
          <a:xfrm>
            <a:off x="674400" y="5635369"/>
            <a:ext cx="1821069" cy="720197"/>
          </a:xfrm>
          <a:prstGeom prst="rect">
            <a:avLst/>
          </a:prstGeom>
          <a:noFill/>
        </p:spPr>
        <p:txBody>
          <a:bodyPr wrap="square" rtlCol="0">
            <a:spAutoFit/>
          </a:bodyPr>
          <a:lstStyle/>
          <a:p>
            <a:r>
              <a:rPr lang="en-US" sz="1020" i="1" dirty="0"/>
              <a:t>Reads and phonetically corrupts a portion of the names to demonstrate </a:t>
            </a:r>
            <a:r>
              <a:rPr lang="en-US" sz="1020" i="1" dirty="0" err="1"/>
              <a:t>soundex</a:t>
            </a:r>
            <a:r>
              <a:rPr lang="en-US" sz="1020" i="1" dirty="0"/>
              <a:t> matching</a:t>
            </a:r>
            <a:endParaRPr lang="en-GB" sz="1020" i="1" dirty="0"/>
          </a:p>
        </p:txBody>
      </p:sp>
      <p:sp>
        <p:nvSpPr>
          <p:cNvPr id="79" name="TextBox 78"/>
          <p:cNvSpPr txBox="1"/>
          <p:nvPr/>
        </p:nvSpPr>
        <p:spPr>
          <a:xfrm>
            <a:off x="7606681" y="2399994"/>
            <a:ext cx="941754" cy="406265"/>
          </a:xfrm>
          <a:prstGeom prst="rect">
            <a:avLst/>
          </a:prstGeom>
          <a:noFill/>
        </p:spPr>
        <p:txBody>
          <a:bodyPr wrap="square" rtlCol="0">
            <a:spAutoFit/>
          </a:bodyPr>
          <a:lstStyle/>
          <a:p>
            <a:r>
              <a:rPr lang="en-US" sz="1020" i="1" dirty="0"/>
              <a:t>Query federation</a:t>
            </a:r>
            <a:endParaRPr lang="en-GB" sz="1020" i="1" dirty="0"/>
          </a:p>
        </p:txBody>
      </p:sp>
      <p:sp>
        <p:nvSpPr>
          <p:cNvPr id="80" name="Rectangle 79"/>
          <p:cNvSpPr/>
          <p:nvPr/>
        </p:nvSpPr>
        <p:spPr>
          <a:xfrm>
            <a:off x="4943772" y="3517209"/>
            <a:ext cx="2494626" cy="4191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t>HDInsight - Hive</a:t>
            </a:r>
            <a:endParaRPr lang="en-GB" sz="1836" i="1" dirty="0"/>
          </a:p>
        </p:txBody>
      </p:sp>
      <p:cxnSp>
        <p:nvCxnSpPr>
          <p:cNvPr id="81" name="Straight Arrow Connector 80"/>
          <p:cNvCxnSpPr>
            <a:stCxn id="7" idx="3"/>
            <a:endCxn id="80" idx="1"/>
          </p:cNvCxnSpPr>
          <p:nvPr/>
        </p:nvCxnSpPr>
        <p:spPr>
          <a:xfrm flipV="1">
            <a:off x="4260820" y="3726769"/>
            <a:ext cx="682952" cy="1464237"/>
          </a:xfrm>
          <a:prstGeom prst="straightConnector1">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0" idx="3"/>
            <a:endCxn id="9" idx="1"/>
          </p:cNvCxnSpPr>
          <p:nvPr/>
        </p:nvCxnSpPr>
        <p:spPr>
          <a:xfrm>
            <a:off x="7438398" y="3726769"/>
            <a:ext cx="517180" cy="1464238"/>
          </a:xfrm>
          <a:prstGeom prst="straightConnector1">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bwMode="auto">
          <a:xfrm>
            <a:off x="3043885" y="3383809"/>
            <a:ext cx="4562797" cy="1499814"/>
          </a:xfrm>
          <a:prstGeom prst="rect">
            <a:avLst/>
          </a:prstGeom>
          <a:noFill/>
          <a:ln>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2000" tIns="72000" rIns="72000" bIns="72000" numCol="1" rtlCol="0" anchor="t" anchorCtr="0" compatLnSpc="1">
            <a:prstTxWarp prst="textNoShape">
              <a:avLst/>
            </a:prstTxWarp>
          </a:bodyPr>
          <a:lstStyle/>
          <a:p>
            <a:pPr defTabSz="932472" fontAlgn="base">
              <a:spcBef>
                <a:spcPct val="0"/>
              </a:spcBef>
              <a:spcAft>
                <a:spcPct val="0"/>
              </a:spcAft>
            </a:pPr>
            <a:r>
              <a:rPr lang="en-US" sz="1400" dirty="0">
                <a:gradFill>
                  <a:gsLst>
                    <a:gs pos="0">
                      <a:srgbClr val="FFFFFF"/>
                    </a:gs>
                    <a:gs pos="100000">
                      <a:srgbClr val="FFFFFF"/>
                    </a:gs>
                  </a:gsLst>
                  <a:lin ang="5400000" scaled="0"/>
                </a:gradFill>
              </a:rPr>
              <a:t>Comparison of U-SQL</a:t>
            </a:r>
            <a:br>
              <a:rPr lang="en-US" sz="1400" dirty="0">
                <a:gradFill>
                  <a:gsLst>
                    <a:gs pos="0">
                      <a:srgbClr val="FFFFFF"/>
                    </a:gs>
                    <a:gs pos="100000">
                      <a:srgbClr val="FFFFFF"/>
                    </a:gs>
                  </a:gsLst>
                  <a:lin ang="5400000" scaled="0"/>
                </a:gradFill>
              </a:rPr>
            </a:br>
            <a:r>
              <a:rPr lang="en-US" sz="1400" dirty="0">
                <a:gradFill>
                  <a:gsLst>
                    <a:gs pos="0">
                      <a:srgbClr val="FFFFFF"/>
                    </a:gs>
                    <a:gs pos="100000">
                      <a:srgbClr val="FFFFFF"/>
                    </a:gs>
                  </a:gsLst>
                  <a:lin ang="5400000" scaled="0"/>
                </a:gradFill>
              </a:rPr>
              <a:t>and Hive for the</a:t>
            </a:r>
            <a:br>
              <a:rPr lang="en-US" sz="1400" dirty="0">
                <a:gradFill>
                  <a:gsLst>
                    <a:gs pos="0">
                      <a:srgbClr val="FFFFFF"/>
                    </a:gs>
                    <a:gs pos="100000">
                      <a:srgbClr val="FFFFFF"/>
                    </a:gs>
                  </a:gsLst>
                  <a:lin ang="5400000" scaled="0"/>
                </a:gradFill>
              </a:rPr>
            </a:br>
            <a:r>
              <a:rPr lang="en-US" sz="1400" dirty="0">
                <a:gradFill>
                  <a:gsLst>
                    <a:gs pos="0">
                      <a:srgbClr val="FFFFFF"/>
                    </a:gs>
                    <a:gs pos="100000">
                      <a:srgbClr val="FFFFFF"/>
                    </a:gs>
                  </a:gsLst>
                  <a:lin ang="5400000" scaled="0"/>
                </a:gradFill>
              </a:rPr>
              <a:t>same task</a:t>
            </a:r>
            <a:endParaRPr lang="en-GB" sz="1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43040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a:t>Agenda</a:t>
            </a:r>
            <a:endParaRPr lang="en-GB" dirty="0"/>
          </a:p>
        </p:txBody>
      </p:sp>
      <p:sp>
        <p:nvSpPr>
          <p:cNvPr id="5" name="Text Placeholder 4"/>
          <p:cNvSpPr>
            <a:spLocks noGrp="1"/>
          </p:cNvSpPr>
          <p:nvPr>
            <p:ph type="body" sz="quarter" idx="10"/>
          </p:nvPr>
        </p:nvSpPr>
        <p:spPr>
          <a:xfrm>
            <a:off x="274638" y="1212850"/>
            <a:ext cx="11887200" cy="4284250"/>
          </a:xfrm>
        </p:spPr>
        <p:txBody>
          <a:bodyPr/>
          <a:lstStyle/>
          <a:p>
            <a:pPr marL="457200" indent="-457200">
              <a:buFont typeface="+mj-lt"/>
              <a:buAutoNum type="arabicPeriod"/>
            </a:pPr>
            <a:r>
              <a:rPr lang="de-CH" sz="2400" dirty="0"/>
              <a:t>Provision a development environment (in advance).</a:t>
            </a:r>
          </a:p>
          <a:p>
            <a:pPr marL="457200" indent="-457200">
              <a:buFont typeface="+mj-lt"/>
              <a:buAutoNum type="arabicPeriod"/>
            </a:pPr>
            <a:r>
              <a:rPr lang="de-CH" sz="2400" dirty="0"/>
              <a:t>Read the workshop material and find a solution in groups. Answer the customer questions. Find out the proposed preferred solution and discuss differences.</a:t>
            </a:r>
          </a:p>
          <a:p>
            <a:pPr marL="457200" indent="-457200">
              <a:buFont typeface="+mj-lt"/>
              <a:buAutoNum type="arabicPeriod"/>
            </a:pPr>
            <a:r>
              <a:rPr lang="de-CH" sz="2400" dirty="0"/>
              <a:t>In Visual Studio, compile the C# CIAM simulator code.</a:t>
            </a:r>
          </a:p>
          <a:p>
            <a:pPr marL="457200" indent="-457200">
              <a:buFont typeface="+mj-lt"/>
              <a:buAutoNum type="arabicPeriod"/>
            </a:pPr>
            <a:r>
              <a:rPr lang="de-CH" sz="2400" dirty="0"/>
              <a:t>In Visual Studio, discover the U-SQL module.</a:t>
            </a:r>
          </a:p>
          <a:p>
            <a:pPr marL="457200" indent="-457200">
              <a:buFont typeface="+mj-lt"/>
              <a:buAutoNum type="arabicPeriod"/>
            </a:pPr>
            <a:r>
              <a:rPr lang="de-CH" sz="2400" dirty="0"/>
              <a:t>Run the provided PowerShell scripts to provision databases, data lake and data factory pipelines. Run each step manually, reviewing resource files and understand their function.</a:t>
            </a:r>
          </a:p>
          <a:p>
            <a:pPr marL="457200" indent="-457200">
              <a:buFont typeface="+mj-lt"/>
              <a:buAutoNum type="arabicPeriod"/>
            </a:pPr>
            <a:r>
              <a:rPr lang="de-CH" sz="2400" dirty="0"/>
              <a:t>Run the provided PowerShell scripts to test data transformation using Hive instead of U-SQL.</a:t>
            </a:r>
          </a:p>
          <a:p>
            <a:pPr marL="457200" indent="-457200">
              <a:buFont typeface="+mj-lt"/>
              <a:buAutoNum type="arabicPeriod"/>
            </a:pPr>
            <a:r>
              <a:rPr lang="de-CH" sz="2400" dirty="0"/>
              <a:t>Discuss improvements to the code and (if time permits) implement some of them.</a:t>
            </a:r>
            <a:endParaRPr lang="en-GB" sz="2400" dirty="0"/>
          </a:p>
        </p:txBody>
      </p:sp>
    </p:spTree>
    <p:extLst>
      <p:ext uri="{BB962C8B-B14F-4D97-AF65-F5344CB8AC3E}">
        <p14:creationId xmlns:p14="http://schemas.microsoft.com/office/powerpoint/2010/main" val="295340837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275401" y="3040122"/>
            <a:ext cx="3646513" cy="781135"/>
          </a:xfrm>
          <a:prstGeom prst="rect">
            <a:avLst/>
          </a:prstGeom>
        </p:spPr>
      </p:pic>
      <p:sp>
        <p:nvSpPr>
          <p:cNvPr id="12" name="Text Box 3"/>
          <p:cNvSpPr txBox="1">
            <a:spLocks noChangeArrowheads="1"/>
          </p:cNvSpPr>
          <p:nvPr/>
        </p:nvSpPr>
        <p:spPr bwMode="blackWhite">
          <a:xfrm>
            <a:off x="257431" y="6273667"/>
            <a:ext cx="10590993" cy="415452"/>
          </a:xfrm>
          <a:prstGeom prst="rect">
            <a:avLst/>
          </a:prstGeom>
          <a:noFill/>
          <a:ln w="12700">
            <a:noFill/>
            <a:miter lim="800000"/>
            <a:headEnd type="none" w="sm" len="sm"/>
            <a:tailEnd type="none" w="sm" len="sm"/>
          </a:ln>
          <a:effectLst/>
        </p:spPr>
        <p:txBody>
          <a:bodyPr vert="horz" wrap="square" lIns="91392" tIns="45697" rIns="91392" bIns="45697" numCol="1" anchor="t" anchorCtr="0" compatLnSpc="1">
            <a:prstTxWarp prst="textNoShape">
              <a:avLst/>
            </a:prstTxWarp>
            <a:spAutoFit/>
          </a:bodyPr>
          <a:lstStyle/>
          <a:p>
            <a:pPr defTabSz="913748" eaLnBrk="0" hangingPunct="0"/>
            <a:r>
              <a:rPr lang="en-US" sz="700" kern="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913748" eaLnBrk="0" hangingPunct="0"/>
            <a:r>
              <a:rPr lang="en-US" sz="700" kern="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25153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043514" y="5882196"/>
            <a:ext cx="1528616" cy="1101438"/>
            <a:chOff x="8511725" y="4456145"/>
            <a:chExt cx="3667575" cy="2204472"/>
          </a:xfrm>
        </p:grpSpPr>
        <p:sp>
          <p:nvSpPr>
            <p:cNvPr id="95"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96"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97"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98" name="Freeform 97"/>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10" tIns="109689" rIns="137110" bIns="109689" numCol="1" spcCol="0" rtlCol="0" fromWordArt="0" anchor="t" anchorCtr="0" forceAA="0" compatLnSpc="1">
              <a:prstTxWarp prst="textNoShape">
                <a:avLst/>
              </a:prstTxWarp>
              <a:noAutofit/>
            </a:bodyPr>
            <a:lstStyle/>
            <a:p>
              <a:pPr algn="ctr" defTabSz="699084"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99"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grpSp>
      <p:grpSp>
        <p:nvGrpSpPr>
          <p:cNvPr id="47" name="Group 46"/>
          <p:cNvGrpSpPr/>
          <p:nvPr/>
        </p:nvGrpSpPr>
        <p:grpSpPr>
          <a:xfrm>
            <a:off x="9508559" y="5871234"/>
            <a:ext cx="1295988" cy="933819"/>
            <a:chOff x="8511725" y="4456145"/>
            <a:chExt cx="3667575" cy="2204472"/>
          </a:xfrm>
        </p:grpSpPr>
        <p:sp>
          <p:nvSpPr>
            <p:cNvPr id="48"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49"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50"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sp>
          <p:nvSpPr>
            <p:cNvPr id="51" name="Freeform 50"/>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10" tIns="109689" rIns="137110" bIns="109689" numCol="1" spcCol="0" rtlCol="0" fromWordArt="0" anchor="t" anchorCtr="0" forceAA="0" compatLnSpc="1">
              <a:prstTxWarp prst="textNoShape">
                <a:avLst/>
              </a:prstTxWarp>
              <a:noAutofit/>
            </a:bodyPr>
            <a:lstStyle/>
            <a:p>
              <a:pPr algn="ctr" defTabSz="699084"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699287"/>
              <a:endParaRPr lang="en-US" sz="1350" kern="0" dirty="0">
                <a:solidFill>
                  <a:srgbClr val="1E1E1E"/>
                </a:solidFill>
              </a:endParaRPr>
            </a:p>
          </p:txBody>
        </p:sp>
      </p:grpSp>
      <p:grpSp>
        <p:nvGrpSpPr>
          <p:cNvPr id="53" name="Group 52"/>
          <p:cNvGrpSpPr/>
          <p:nvPr/>
        </p:nvGrpSpPr>
        <p:grpSpPr>
          <a:xfrm>
            <a:off x="1555553" y="6439268"/>
            <a:ext cx="9325372" cy="555223"/>
            <a:chOff x="0" y="6055238"/>
            <a:chExt cx="12436475" cy="940874"/>
          </a:xfrm>
        </p:grpSpPr>
        <p:sp>
          <p:nvSpPr>
            <p:cNvPr id="54" name="Freeform 53"/>
            <p:cNvSpPr>
              <a:spLocks/>
            </p:cNvSpPr>
            <p:nvPr/>
          </p:nvSpPr>
          <p:spPr bwMode="auto">
            <a:xfrm>
              <a:off x="0" y="6354074"/>
              <a:ext cx="3679825" cy="642037"/>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sp>
          <p:nvSpPr>
            <p:cNvPr id="55" name="Freeform 18"/>
            <p:cNvSpPr>
              <a:spLocks/>
            </p:cNvSpPr>
            <p:nvPr/>
          </p:nvSpPr>
          <p:spPr bwMode="auto">
            <a:xfrm>
              <a:off x="1670049" y="6055238"/>
              <a:ext cx="8040007" cy="9408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sp>
          <p:nvSpPr>
            <p:cNvPr id="56" name="Freeform 29"/>
            <p:cNvSpPr>
              <a:spLocks/>
            </p:cNvSpPr>
            <p:nvPr/>
          </p:nvSpPr>
          <p:spPr bwMode="auto">
            <a:xfrm>
              <a:off x="5488668" y="6457364"/>
              <a:ext cx="3095625" cy="53874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sp>
          <p:nvSpPr>
            <p:cNvPr id="57" name="Freeform 56"/>
            <p:cNvSpPr>
              <a:spLocks/>
            </p:cNvSpPr>
            <p:nvPr/>
          </p:nvSpPr>
          <p:spPr bwMode="auto">
            <a:xfrm>
              <a:off x="9042400" y="6259001"/>
              <a:ext cx="3394075" cy="737111"/>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grpSp>
      <p:grpSp>
        <p:nvGrpSpPr>
          <p:cNvPr id="58" name="Group 57"/>
          <p:cNvGrpSpPr/>
          <p:nvPr/>
        </p:nvGrpSpPr>
        <p:grpSpPr>
          <a:xfrm>
            <a:off x="2143023" y="6558915"/>
            <a:ext cx="311760" cy="415462"/>
            <a:chOff x="1358536" y="5468258"/>
            <a:chExt cx="905694" cy="1206954"/>
          </a:xfrm>
        </p:grpSpPr>
        <p:sp>
          <p:nvSpPr>
            <p:cNvPr id="59" name="Oval 58"/>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699218"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grpSp>
          <p:nvGrpSpPr>
            <p:cNvPr id="61" name="Group 60"/>
            <p:cNvGrpSpPr/>
            <p:nvPr/>
          </p:nvGrpSpPr>
          <p:grpSpPr>
            <a:xfrm>
              <a:off x="1638534" y="5957662"/>
              <a:ext cx="354805" cy="170089"/>
              <a:chOff x="6512925" y="6276975"/>
              <a:chExt cx="293527" cy="170089"/>
            </a:xfrm>
          </p:grpSpPr>
          <p:cxnSp>
            <p:nvCxnSpPr>
              <p:cNvPr id="62" name="Straight Connector 61"/>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63" name="Straight Connector 62"/>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64" name="Straight Connector 63"/>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65" name="Straight Connector 64"/>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66" name="Straight Connector 65"/>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67" name="Group 66"/>
          <p:cNvGrpSpPr/>
          <p:nvPr/>
        </p:nvGrpSpPr>
        <p:grpSpPr>
          <a:xfrm>
            <a:off x="1725011" y="6376623"/>
            <a:ext cx="399412" cy="532267"/>
            <a:chOff x="1358536" y="5468258"/>
            <a:chExt cx="905694" cy="1206954"/>
          </a:xfrm>
        </p:grpSpPr>
        <p:sp>
          <p:nvSpPr>
            <p:cNvPr id="68" name="Oval 67"/>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699218"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69"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grpSp>
          <p:nvGrpSpPr>
            <p:cNvPr id="70" name="Group 69"/>
            <p:cNvGrpSpPr/>
            <p:nvPr/>
          </p:nvGrpSpPr>
          <p:grpSpPr>
            <a:xfrm>
              <a:off x="1638534" y="5957662"/>
              <a:ext cx="354805" cy="170089"/>
              <a:chOff x="6512925" y="6276975"/>
              <a:chExt cx="293527" cy="170089"/>
            </a:xfrm>
          </p:grpSpPr>
          <p:cxnSp>
            <p:nvCxnSpPr>
              <p:cNvPr id="71" name="Straight Connector 70"/>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72" name="Straight Connector 71"/>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73" name="Straight Connector 72"/>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74" name="Straight Connector 73"/>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75" name="Straight Connector 74"/>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76" name="Group 75"/>
          <p:cNvGrpSpPr/>
          <p:nvPr/>
        </p:nvGrpSpPr>
        <p:grpSpPr>
          <a:xfrm>
            <a:off x="10375630" y="6367966"/>
            <a:ext cx="311760" cy="415462"/>
            <a:chOff x="1358536" y="5468258"/>
            <a:chExt cx="905694" cy="1206954"/>
          </a:xfrm>
        </p:grpSpPr>
        <p:sp>
          <p:nvSpPr>
            <p:cNvPr id="77" name="Oval 76"/>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699218"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78"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grpSp>
          <p:nvGrpSpPr>
            <p:cNvPr id="79" name="Group 78"/>
            <p:cNvGrpSpPr/>
            <p:nvPr/>
          </p:nvGrpSpPr>
          <p:grpSpPr>
            <a:xfrm>
              <a:off x="1638534" y="5957662"/>
              <a:ext cx="354805" cy="170089"/>
              <a:chOff x="6512925" y="6276975"/>
              <a:chExt cx="293527" cy="170089"/>
            </a:xfrm>
          </p:grpSpPr>
          <p:cxnSp>
            <p:nvCxnSpPr>
              <p:cNvPr id="80" name="Straight Connector 79"/>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81" name="Straight Connector 80"/>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82" name="Straight Connector 81"/>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83" name="Straight Connector 82"/>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84" name="Straight Connector 83"/>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85" name="Group 84"/>
          <p:cNvGrpSpPr/>
          <p:nvPr/>
        </p:nvGrpSpPr>
        <p:grpSpPr>
          <a:xfrm>
            <a:off x="2524419" y="6444974"/>
            <a:ext cx="267325" cy="356245"/>
            <a:chOff x="1358536" y="5468258"/>
            <a:chExt cx="905694" cy="1206954"/>
          </a:xfrm>
        </p:grpSpPr>
        <p:sp>
          <p:nvSpPr>
            <p:cNvPr id="86" name="Oval 85"/>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699218" fontAlgn="base">
                <a:lnSpc>
                  <a:spcPct val="90000"/>
                </a:lnSpc>
                <a:spcBef>
                  <a:spcPct val="0"/>
                </a:spcBef>
                <a:spcAft>
                  <a:spcPct val="0"/>
                </a:spcAft>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87"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699421"/>
              <a:endParaRPr lang="en-US" sz="1350" kern="0" dirty="0">
                <a:solidFill>
                  <a:prstClr val="black"/>
                </a:solidFill>
              </a:endParaRPr>
            </a:p>
          </p:txBody>
        </p:sp>
        <p:grpSp>
          <p:nvGrpSpPr>
            <p:cNvPr id="88" name="Group 87"/>
            <p:cNvGrpSpPr/>
            <p:nvPr/>
          </p:nvGrpSpPr>
          <p:grpSpPr>
            <a:xfrm>
              <a:off x="1638534" y="5957662"/>
              <a:ext cx="354805" cy="170089"/>
              <a:chOff x="6512925" y="6276975"/>
              <a:chExt cx="293527" cy="170089"/>
            </a:xfrm>
          </p:grpSpPr>
          <p:cxnSp>
            <p:nvCxnSpPr>
              <p:cNvPr id="89" name="Straight Connector 88"/>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90" name="Straight Connector 89"/>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91" name="Straight Connector 90"/>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92" name="Straight Connector 91"/>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93" name="Straight Connector 92"/>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sp>
        <p:nvSpPr>
          <p:cNvPr id="111" name="Title 3"/>
          <p:cNvSpPr txBox="1">
            <a:spLocks/>
          </p:cNvSpPr>
          <p:nvPr/>
        </p:nvSpPr>
        <p:spPr>
          <a:xfrm>
            <a:off x="1124671" y="1888145"/>
            <a:ext cx="9155914" cy="1160789"/>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solidFill>
                  <a:srgbClr val="FFFFFF"/>
                </a:solidFill>
                <a:latin typeface="+mn-lt"/>
              </a:rPr>
              <a:t>Analytics Case Study Workshop</a:t>
            </a:r>
            <a:endParaRPr lang="en-US" sz="4800" dirty="0">
              <a:solidFill>
                <a:srgbClr val="FFFFFF"/>
              </a:solidFill>
            </a:endParaRPr>
          </a:p>
          <a:p>
            <a:endParaRPr lang="en-US" sz="3600" dirty="0">
              <a:solidFill>
                <a:schemeClr val="bg1"/>
              </a:solidFill>
            </a:endParaRPr>
          </a:p>
        </p:txBody>
      </p:sp>
      <p:pic>
        <p:nvPicPr>
          <p:cNvPr id="114" name="Picture 113" descr="StoreSimple_Buildings_02.png"/>
          <p:cNvPicPr>
            <a:picLocks noChangeAspect="1"/>
          </p:cNvPicPr>
          <p:nvPr/>
        </p:nvPicPr>
        <p:blipFill rotWithShape="1">
          <a:blip r:embed="rId3" cstate="hqprint">
            <a:extLst>
              <a:ext uri="{28A0092B-C50C-407E-A947-70E740481C1C}">
                <a14:useLocalDpi xmlns:a14="http://schemas.microsoft.com/office/drawing/2010/main"/>
              </a:ext>
            </a:extLst>
          </a:blip>
          <a:srcRect l="30468" b="468"/>
          <a:stretch/>
        </p:blipFill>
        <p:spPr>
          <a:xfrm>
            <a:off x="8036805" y="3874291"/>
            <a:ext cx="2844119" cy="3105186"/>
          </a:xfrm>
          <a:prstGeom prst="rect">
            <a:avLst/>
          </a:prstGeom>
        </p:spPr>
      </p:pic>
    </p:spTree>
    <p:extLst>
      <p:ext uri="{BB962C8B-B14F-4D97-AF65-F5344CB8AC3E}">
        <p14:creationId xmlns:p14="http://schemas.microsoft.com/office/powerpoint/2010/main" val="261893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a:t>Background</a:t>
            </a:r>
            <a:endParaRPr lang="en-GB" dirty="0"/>
          </a:p>
        </p:txBody>
      </p:sp>
      <p:sp>
        <p:nvSpPr>
          <p:cNvPr id="5" name="Text Placeholder 4"/>
          <p:cNvSpPr>
            <a:spLocks noGrp="1"/>
          </p:cNvSpPr>
          <p:nvPr>
            <p:ph type="body" sz="quarter" idx="10"/>
          </p:nvPr>
        </p:nvSpPr>
        <p:spPr>
          <a:xfrm>
            <a:off x="274638" y="1212850"/>
            <a:ext cx="11887200" cy="3804118"/>
          </a:xfrm>
        </p:spPr>
        <p:txBody>
          <a:bodyPr/>
          <a:lstStyle/>
          <a:p>
            <a:r>
              <a:rPr lang="de-CH" sz="2400" dirty="0"/>
              <a:t>AdventureWorks Cycles has become the #1 seller of premium bicycles worldwide. However they have recently been challenged by competitors who engage more successfully in direct marketing. </a:t>
            </a:r>
          </a:p>
          <a:p>
            <a:r>
              <a:rPr lang="de-CH" sz="2400" dirty="0"/>
              <a:t>AdventureWorks is aware that its end customer information is currently scattered across multiple systems and it is very difficult to get a complete picture.</a:t>
            </a:r>
          </a:p>
          <a:p>
            <a:r>
              <a:rPr lang="de-CH" sz="2400" dirty="0"/>
              <a:t>The most accurate information is stored externally at a Customer Identity and Access Management (CIAM) SaaS Provider. AdventureWorks also has historical data from resellers in its on-premises databases.</a:t>
            </a:r>
          </a:p>
          <a:p>
            <a:endParaRPr lang="de-CH" sz="2400" dirty="0"/>
          </a:p>
          <a:p>
            <a:endParaRPr lang="en-GB" sz="2400" dirty="0"/>
          </a:p>
        </p:txBody>
      </p:sp>
    </p:spTree>
    <p:extLst>
      <p:ext uri="{BB962C8B-B14F-4D97-AF65-F5344CB8AC3E}">
        <p14:creationId xmlns:p14="http://schemas.microsoft.com/office/powerpoint/2010/main" val="11608354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a:t>Background</a:t>
            </a:r>
            <a:endParaRPr lang="en-GB" dirty="0"/>
          </a:p>
        </p:txBody>
      </p:sp>
      <p:sp>
        <p:nvSpPr>
          <p:cNvPr id="5" name="Text Placeholder 4"/>
          <p:cNvSpPr>
            <a:spLocks noGrp="1"/>
          </p:cNvSpPr>
          <p:nvPr>
            <p:ph type="body" sz="quarter" idx="10"/>
          </p:nvPr>
        </p:nvSpPr>
        <p:spPr>
          <a:xfrm>
            <a:off x="274638" y="1212850"/>
            <a:ext cx="11887200" cy="4542782"/>
          </a:xfrm>
        </p:spPr>
        <p:txBody>
          <a:bodyPr/>
          <a:lstStyle/>
          <a:p>
            <a:r>
              <a:rPr lang="de-CH" sz="2400" dirty="0"/>
              <a:t>In a first phase, AdventureWorks wants to reconcile customer informatoin between on-premises system and CIAM. It is concerned about the quality of the data. The spelling of the names often differ between the various systems. As a first priority, records should be flagged where customer names are different between the two systems (excluding minor spelling variations).</a:t>
            </a:r>
          </a:p>
          <a:p>
            <a:endParaRPr lang="de-CH" sz="2400" dirty="0"/>
          </a:p>
          <a:p>
            <a:r>
              <a:rPr lang="de-CH" sz="2400" dirty="0"/>
              <a:t>AdventureWorks has contracted Contoso to write and operate custom software to extract data from the CIAM system and format it in a JSON.GZ format. </a:t>
            </a:r>
          </a:p>
          <a:p>
            <a:endParaRPr lang="de-CH" sz="2400" dirty="0"/>
          </a:p>
          <a:p>
            <a:r>
              <a:rPr lang="de-CH" sz="2400" dirty="0"/>
              <a:t>The on-premises database is running SQL Server 2014.</a:t>
            </a:r>
          </a:p>
          <a:p>
            <a:r>
              <a:rPr lang="de-CH" sz="2400" dirty="0"/>
              <a:t>The merged data should scale to 100 million customer records and an estimated 5 TB of storage.</a:t>
            </a:r>
            <a:endParaRPr lang="en-GB" sz="2400" dirty="0"/>
          </a:p>
        </p:txBody>
      </p:sp>
    </p:spTree>
    <p:extLst>
      <p:ext uri="{BB962C8B-B14F-4D97-AF65-F5344CB8AC3E}">
        <p14:creationId xmlns:p14="http://schemas.microsoft.com/office/powerpoint/2010/main" val="31374950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a:t>Background</a:t>
            </a:r>
            <a:endParaRPr lang="en-GB" dirty="0"/>
          </a:p>
        </p:txBody>
      </p:sp>
      <p:sp>
        <p:nvSpPr>
          <p:cNvPr id="5" name="Text Placeholder 4"/>
          <p:cNvSpPr>
            <a:spLocks noGrp="1"/>
          </p:cNvSpPr>
          <p:nvPr>
            <p:ph type="body" sz="quarter" idx="10"/>
          </p:nvPr>
        </p:nvSpPr>
        <p:spPr>
          <a:xfrm>
            <a:off x="274638" y="1212850"/>
            <a:ext cx="11887200" cy="3065455"/>
          </a:xfrm>
        </p:spPr>
        <p:txBody>
          <a:bodyPr/>
          <a:lstStyle/>
          <a:p>
            <a:r>
              <a:rPr lang="de-CH" sz="2400" dirty="0"/>
              <a:t>AdventureWorks would like an interactive tool allowing to segment customers based on common attributes. The list of customers in a given segment should be retained, and also sent out to the CIAM in a JSON REST call.</a:t>
            </a:r>
          </a:p>
          <a:p>
            <a:endParaRPr lang="de-CH" sz="2400" dirty="0"/>
          </a:p>
          <a:p>
            <a:r>
              <a:rPr lang="de-CH" sz="2400" dirty="0"/>
              <a:t>At certain times of year many marketers create segmentations to trigger campaigns. The system should avoid hitting the CIAM with more than one concurrent call, to avoid triggering DoS protections.</a:t>
            </a:r>
          </a:p>
          <a:p>
            <a:endParaRPr lang="de-CH" sz="2400" dirty="0"/>
          </a:p>
        </p:txBody>
      </p:sp>
    </p:spTree>
    <p:extLst>
      <p:ext uri="{BB962C8B-B14F-4D97-AF65-F5344CB8AC3E}">
        <p14:creationId xmlns:p14="http://schemas.microsoft.com/office/powerpoint/2010/main" val="2710429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a:t>Customer questions</a:t>
            </a:r>
            <a:endParaRPr lang="en-GB" dirty="0"/>
          </a:p>
        </p:txBody>
      </p:sp>
      <p:sp>
        <p:nvSpPr>
          <p:cNvPr id="5" name="Text Placeholder 4"/>
          <p:cNvSpPr>
            <a:spLocks noGrp="1"/>
          </p:cNvSpPr>
          <p:nvPr>
            <p:ph type="body" sz="quarter" idx="10"/>
          </p:nvPr>
        </p:nvSpPr>
        <p:spPr>
          <a:xfrm>
            <a:off x="274638" y="1212850"/>
            <a:ext cx="11887200" cy="4875181"/>
          </a:xfrm>
        </p:spPr>
        <p:txBody>
          <a:bodyPr/>
          <a:lstStyle/>
          <a:p>
            <a:pPr marL="457200" indent="-457200">
              <a:buFont typeface="+mj-lt"/>
              <a:buAutoNum type="arabicPeriod"/>
            </a:pPr>
            <a:r>
              <a:rPr lang="de-CH" sz="2400" dirty="0"/>
              <a:t>My organisation enforces a strict separation of concerns. Is it possible to ensure an Azure administrator cannot retrieve the passwords to the data sources?</a:t>
            </a:r>
          </a:p>
          <a:p>
            <a:pPr marL="457200" indent="-457200">
              <a:buFont typeface="+mj-lt"/>
              <a:buAutoNum type="arabicPeriod"/>
            </a:pPr>
            <a:r>
              <a:rPr lang="de-CH" sz="2400" dirty="0"/>
              <a:t>Can I automate the configuration of the system?</a:t>
            </a:r>
          </a:p>
          <a:p>
            <a:pPr marL="457200" indent="-457200">
              <a:buFont typeface="+mj-lt"/>
              <a:buAutoNum type="arabicPeriod"/>
            </a:pPr>
            <a:r>
              <a:rPr lang="de-CH" sz="2400" dirty="0"/>
              <a:t>Contoso will produce very large and complexly structured JSON data. Can this data be processed efficiently?</a:t>
            </a:r>
          </a:p>
          <a:p>
            <a:pPr marL="457200" indent="-457200">
              <a:buFont typeface="+mj-lt"/>
              <a:buAutoNum type="arabicPeriod"/>
            </a:pPr>
            <a:r>
              <a:rPr lang="de-CH" sz="2400" dirty="0"/>
              <a:t>How can I enable Contoso to submit the data without sharing my account keys with them? </a:t>
            </a:r>
          </a:p>
          <a:p>
            <a:pPr marL="457200" indent="-457200">
              <a:buFont typeface="+mj-lt"/>
              <a:buAutoNum type="arabicPeriod"/>
            </a:pPr>
            <a:r>
              <a:rPr lang="de-CH" sz="2400" dirty="0"/>
              <a:t>I would like my database to be updated every 15 minutes. However, the amount of data to be processed can vary greatly between runs. How can I manage cost?</a:t>
            </a:r>
          </a:p>
          <a:p>
            <a:pPr marL="457200" indent="-457200">
              <a:buFont typeface="+mj-lt"/>
              <a:buAutoNum type="arabicPeriod"/>
            </a:pPr>
            <a:r>
              <a:rPr lang="de-CH" sz="2400" dirty="0"/>
              <a:t>We would like to perform the development in-house, but have decided not to maintain any operating system software anymore internally. Can I reuse the C# and SQL skills of my team? Will I need to contract a service provider to maintain my computing infrastructure?</a:t>
            </a:r>
            <a:endParaRPr lang="en-GB" sz="2400" dirty="0"/>
          </a:p>
        </p:txBody>
      </p:sp>
    </p:spTree>
    <p:extLst>
      <p:ext uri="{BB962C8B-B14F-4D97-AF65-F5344CB8AC3E}">
        <p14:creationId xmlns:p14="http://schemas.microsoft.com/office/powerpoint/2010/main" val="6100729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a:t>Preferred solution</a:t>
            </a:r>
            <a:endParaRPr lang="en-GB" dirty="0"/>
          </a:p>
        </p:txBody>
      </p:sp>
      <p:sp>
        <p:nvSpPr>
          <p:cNvPr id="5" name="Text Placeholder 4"/>
          <p:cNvSpPr>
            <a:spLocks noGrp="1"/>
          </p:cNvSpPr>
          <p:nvPr>
            <p:ph type="body" sz="quarter" idx="10"/>
          </p:nvPr>
        </p:nvSpPr>
        <p:spPr>
          <a:xfrm>
            <a:off x="274638" y="1212850"/>
            <a:ext cx="11887200" cy="923330"/>
          </a:xfrm>
        </p:spPr>
        <p:txBody>
          <a:bodyPr/>
          <a:lstStyle/>
          <a:p>
            <a:endParaRPr lang="de-CH" sz="2400" dirty="0"/>
          </a:p>
          <a:p>
            <a:endParaRPr lang="en-GB" sz="2400" dirty="0"/>
          </a:p>
        </p:txBody>
      </p:sp>
      <p:sp>
        <p:nvSpPr>
          <p:cNvPr id="6" name="Rectangle 5"/>
          <p:cNvSpPr/>
          <p:nvPr/>
        </p:nvSpPr>
        <p:spPr>
          <a:xfrm>
            <a:off x="965979" y="2486178"/>
            <a:ext cx="7145487" cy="1293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836" dirty="0"/>
              <a:t>App service</a:t>
            </a:r>
            <a:endParaRPr lang="en-GB" sz="1836" dirty="0"/>
          </a:p>
        </p:txBody>
      </p:sp>
      <p:sp>
        <p:nvSpPr>
          <p:cNvPr id="7" name="Rectangle 6"/>
          <p:cNvSpPr/>
          <p:nvPr/>
        </p:nvSpPr>
        <p:spPr>
          <a:xfrm>
            <a:off x="1336360" y="4969889"/>
            <a:ext cx="2924460" cy="442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t>Storage account</a:t>
            </a:r>
            <a:endParaRPr lang="en-GB" sz="1836" dirty="0"/>
          </a:p>
        </p:txBody>
      </p:sp>
      <p:sp>
        <p:nvSpPr>
          <p:cNvPr id="8" name="Rectangle 7"/>
          <p:cNvSpPr/>
          <p:nvPr/>
        </p:nvSpPr>
        <p:spPr>
          <a:xfrm>
            <a:off x="1646287" y="1709894"/>
            <a:ext cx="2304606" cy="47205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Contoso application</a:t>
            </a:r>
            <a:endParaRPr lang="en-GB" sz="1836" dirty="0"/>
          </a:p>
        </p:txBody>
      </p:sp>
      <p:sp>
        <p:nvSpPr>
          <p:cNvPr id="9" name="Rectangle 8"/>
          <p:cNvSpPr/>
          <p:nvPr/>
        </p:nvSpPr>
        <p:spPr>
          <a:xfrm>
            <a:off x="8121070" y="4954369"/>
            <a:ext cx="1941873" cy="473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t>Storage account</a:t>
            </a:r>
            <a:endParaRPr lang="en-GB" sz="1836" dirty="0"/>
          </a:p>
        </p:txBody>
      </p:sp>
      <p:sp>
        <p:nvSpPr>
          <p:cNvPr id="10" name="Rectangle 9"/>
          <p:cNvSpPr/>
          <p:nvPr/>
        </p:nvSpPr>
        <p:spPr>
          <a:xfrm>
            <a:off x="8490212" y="2928579"/>
            <a:ext cx="1203588" cy="550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t>SQL DW</a:t>
            </a:r>
            <a:endParaRPr lang="en-GB" sz="1836" dirty="0"/>
          </a:p>
        </p:txBody>
      </p:sp>
      <p:sp>
        <p:nvSpPr>
          <p:cNvPr id="11" name="Rectangle 10"/>
          <p:cNvSpPr/>
          <p:nvPr/>
        </p:nvSpPr>
        <p:spPr>
          <a:xfrm>
            <a:off x="4963522" y="4057795"/>
            <a:ext cx="2494626" cy="7038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t>Data Lake Analytics – U-SQL</a:t>
            </a:r>
            <a:endParaRPr lang="en-GB" sz="1836" i="1" dirty="0"/>
          </a:p>
        </p:txBody>
      </p:sp>
      <p:sp>
        <p:nvSpPr>
          <p:cNvPr id="12" name="Rectangle 11"/>
          <p:cNvSpPr/>
          <p:nvPr/>
        </p:nvSpPr>
        <p:spPr>
          <a:xfrm>
            <a:off x="4963522" y="4954977"/>
            <a:ext cx="2494626" cy="472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t>Data Lake Store</a:t>
            </a:r>
            <a:endParaRPr lang="en-GB" sz="1836" dirty="0"/>
          </a:p>
        </p:txBody>
      </p:sp>
      <p:sp>
        <p:nvSpPr>
          <p:cNvPr id="13" name="Can 13"/>
          <p:cNvSpPr/>
          <p:nvPr/>
        </p:nvSpPr>
        <p:spPr>
          <a:xfrm>
            <a:off x="2234347" y="5699420"/>
            <a:ext cx="2874646" cy="681726"/>
          </a:xfrm>
          <a:prstGeom prst="ca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On-</a:t>
            </a:r>
            <a:r>
              <a:rPr lang="en-US" sz="1836" dirty="0" err="1"/>
              <a:t>prem</a:t>
            </a:r>
            <a:r>
              <a:rPr lang="en-US" sz="1836" dirty="0"/>
              <a:t> enterprise data</a:t>
            </a:r>
            <a:endParaRPr lang="en-GB" sz="1836" dirty="0"/>
          </a:p>
        </p:txBody>
      </p:sp>
      <p:cxnSp>
        <p:nvCxnSpPr>
          <p:cNvPr id="14" name="Straight Arrow Connector 13"/>
          <p:cNvCxnSpPr>
            <a:stCxn id="7" idx="3"/>
            <a:endCxn id="11" idx="1"/>
          </p:cNvCxnSpPr>
          <p:nvPr/>
        </p:nvCxnSpPr>
        <p:spPr>
          <a:xfrm flipV="1">
            <a:off x="4260820" y="4409718"/>
            <a:ext cx="702702" cy="781288"/>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7" idx="2"/>
            <a:endCxn id="7" idx="0"/>
          </p:cNvCxnSpPr>
          <p:nvPr/>
        </p:nvCxnSpPr>
        <p:spPr>
          <a:xfrm>
            <a:off x="2798590" y="3482953"/>
            <a:ext cx="0" cy="1486936"/>
          </a:xfrm>
          <a:prstGeom prst="straightConnector1">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153557" y="3955012"/>
            <a:ext cx="1036226" cy="55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AAD</a:t>
            </a:r>
            <a:endParaRPr lang="en-GB" sz="1836" dirty="0"/>
          </a:p>
        </p:txBody>
      </p:sp>
      <p:sp>
        <p:nvSpPr>
          <p:cNvPr id="17" name="Rectangle 16"/>
          <p:cNvSpPr/>
          <p:nvPr/>
        </p:nvSpPr>
        <p:spPr>
          <a:xfrm>
            <a:off x="2280477" y="2924541"/>
            <a:ext cx="1036226" cy="55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API App</a:t>
            </a:r>
            <a:endParaRPr lang="en-GB" sz="1836" dirty="0"/>
          </a:p>
        </p:txBody>
      </p:sp>
      <p:sp>
        <p:nvSpPr>
          <p:cNvPr id="18" name="TextBox 17"/>
          <p:cNvSpPr txBox="1"/>
          <p:nvPr/>
        </p:nvSpPr>
        <p:spPr>
          <a:xfrm>
            <a:off x="768710" y="1755096"/>
            <a:ext cx="704975" cy="254262"/>
          </a:xfrm>
          <a:prstGeom prst="rect">
            <a:avLst/>
          </a:prstGeom>
          <a:noFill/>
        </p:spPr>
        <p:txBody>
          <a:bodyPr wrap="none" rtlCol="0">
            <a:spAutoFit/>
          </a:bodyPr>
          <a:lstStyle/>
          <a:p>
            <a:r>
              <a:rPr lang="en-US" sz="1020" dirty="0"/>
              <a:t>JSON.GZ</a:t>
            </a:r>
            <a:endParaRPr lang="en-GB" sz="1020" dirty="0"/>
          </a:p>
        </p:txBody>
      </p:sp>
      <p:sp>
        <p:nvSpPr>
          <p:cNvPr id="19" name="TextBox 18"/>
          <p:cNvSpPr txBox="1"/>
          <p:nvPr/>
        </p:nvSpPr>
        <p:spPr>
          <a:xfrm flipH="1">
            <a:off x="5163242" y="2504042"/>
            <a:ext cx="1037036" cy="406265"/>
          </a:xfrm>
          <a:prstGeom prst="rect">
            <a:avLst/>
          </a:prstGeom>
          <a:noFill/>
        </p:spPr>
        <p:txBody>
          <a:bodyPr wrap="square" rtlCol="0">
            <a:spAutoFit/>
          </a:bodyPr>
          <a:lstStyle/>
          <a:p>
            <a:r>
              <a:rPr lang="en-US" sz="1020" dirty="0"/>
              <a:t>REST</a:t>
            </a:r>
            <a:br>
              <a:rPr lang="en-US" sz="1020" dirty="0"/>
            </a:br>
            <a:r>
              <a:rPr lang="en-US" sz="1020" dirty="0"/>
              <a:t>JSON</a:t>
            </a:r>
            <a:endParaRPr lang="en-GB" sz="1020" dirty="0"/>
          </a:p>
        </p:txBody>
      </p:sp>
      <p:sp>
        <p:nvSpPr>
          <p:cNvPr id="20" name="Rectangle 19"/>
          <p:cNvSpPr/>
          <p:nvPr/>
        </p:nvSpPr>
        <p:spPr>
          <a:xfrm>
            <a:off x="8490212" y="1709894"/>
            <a:ext cx="1203588" cy="472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t>Power BI</a:t>
            </a:r>
            <a:endParaRPr lang="en-GB" sz="1836" dirty="0"/>
          </a:p>
        </p:txBody>
      </p:sp>
      <p:sp>
        <p:nvSpPr>
          <p:cNvPr id="21" name="TextBox 20"/>
          <p:cNvSpPr txBox="1"/>
          <p:nvPr/>
        </p:nvSpPr>
        <p:spPr>
          <a:xfrm>
            <a:off x="9252606" y="3682066"/>
            <a:ext cx="729898" cy="254262"/>
          </a:xfrm>
          <a:prstGeom prst="rect">
            <a:avLst/>
          </a:prstGeom>
          <a:noFill/>
        </p:spPr>
        <p:txBody>
          <a:bodyPr wrap="square" rtlCol="0">
            <a:spAutoFit/>
          </a:bodyPr>
          <a:lstStyle/>
          <a:p>
            <a:r>
              <a:rPr lang="en-US" sz="1020" dirty="0" err="1"/>
              <a:t>Polybase</a:t>
            </a:r>
            <a:endParaRPr lang="en-GB" sz="1020" dirty="0"/>
          </a:p>
        </p:txBody>
      </p:sp>
      <p:cxnSp>
        <p:nvCxnSpPr>
          <p:cNvPr id="22" name="Straight Arrow Connector 21"/>
          <p:cNvCxnSpPr>
            <a:stCxn id="9" idx="0"/>
            <a:endCxn id="10" idx="2"/>
          </p:cNvCxnSpPr>
          <p:nvPr/>
        </p:nvCxnSpPr>
        <p:spPr>
          <a:xfrm flipH="1" flipV="1">
            <a:off x="9092006" y="3478915"/>
            <a:ext cx="1" cy="1475454"/>
          </a:xfrm>
          <a:prstGeom prst="straightConnector1">
            <a:avLst/>
          </a:prstGeom>
          <a:ln w="76200">
            <a:solidFill>
              <a:srgbClr val="00B050"/>
            </a:solidFill>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a:stCxn id="11" idx="3"/>
            <a:endCxn id="9" idx="1"/>
          </p:cNvCxnSpPr>
          <p:nvPr/>
        </p:nvCxnSpPr>
        <p:spPr>
          <a:xfrm>
            <a:off x="7458148" y="4409718"/>
            <a:ext cx="662922" cy="781289"/>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0292757" y="3383808"/>
            <a:ext cx="1502756" cy="311281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Data Factory</a:t>
            </a:r>
            <a:endParaRPr lang="en-GB" sz="1836" dirty="0"/>
          </a:p>
        </p:txBody>
      </p:sp>
      <p:sp>
        <p:nvSpPr>
          <p:cNvPr id="25" name="Rectangle 24"/>
          <p:cNvSpPr/>
          <p:nvPr/>
        </p:nvSpPr>
        <p:spPr>
          <a:xfrm>
            <a:off x="4698841" y="2924541"/>
            <a:ext cx="1036226" cy="55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Worker role</a:t>
            </a:r>
            <a:endParaRPr lang="en-GB" sz="1836" dirty="0"/>
          </a:p>
        </p:txBody>
      </p:sp>
      <p:sp>
        <p:nvSpPr>
          <p:cNvPr id="26" name="Rectangle 25"/>
          <p:cNvSpPr/>
          <p:nvPr/>
        </p:nvSpPr>
        <p:spPr>
          <a:xfrm>
            <a:off x="6669152" y="2924541"/>
            <a:ext cx="1036226" cy="55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Web role</a:t>
            </a:r>
            <a:endParaRPr lang="en-GB" sz="1836" dirty="0"/>
          </a:p>
        </p:txBody>
      </p:sp>
      <p:cxnSp>
        <p:nvCxnSpPr>
          <p:cNvPr id="27" name="Straight Arrow Connector 26"/>
          <p:cNvCxnSpPr>
            <a:stCxn id="26" idx="1"/>
            <a:endCxn id="25" idx="3"/>
          </p:cNvCxnSpPr>
          <p:nvPr/>
        </p:nvCxnSpPr>
        <p:spPr>
          <a:xfrm flipH="1">
            <a:off x="5735067" y="3203747"/>
            <a:ext cx="9340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0"/>
            <a:endCxn id="30" idx="2"/>
          </p:cNvCxnSpPr>
          <p:nvPr/>
        </p:nvCxnSpPr>
        <p:spPr>
          <a:xfrm flipV="1">
            <a:off x="5216954" y="2181953"/>
            <a:ext cx="0" cy="742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80448" y="2461349"/>
            <a:ext cx="845578" cy="414353"/>
          </a:xfrm>
          <a:prstGeom prst="rect">
            <a:avLst/>
          </a:prstGeom>
          <a:noFill/>
        </p:spPr>
        <p:txBody>
          <a:bodyPr wrap="none" rtlCol="0">
            <a:spAutoFit/>
          </a:bodyPr>
          <a:lstStyle/>
          <a:p>
            <a:r>
              <a:rPr lang="en-US" sz="1020" dirty="0"/>
              <a:t>REST</a:t>
            </a:r>
            <a:br>
              <a:rPr lang="en-US" sz="1020" dirty="0"/>
            </a:br>
            <a:r>
              <a:rPr lang="en-US" sz="1020" dirty="0"/>
              <a:t>SAS tokens</a:t>
            </a:r>
            <a:endParaRPr lang="en-GB" sz="1020" dirty="0"/>
          </a:p>
        </p:txBody>
      </p:sp>
      <p:sp>
        <p:nvSpPr>
          <p:cNvPr id="30" name="Rectangle 29"/>
          <p:cNvSpPr/>
          <p:nvPr/>
        </p:nvSpPr>
        <p:spPr>
          <a:xfrm>
            <a:off x="4752114" y="1709894"/>
            <a:ext cx="929680" cy="47205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CIAM</a:t>
            </a:r>
            <a:endParaRPr lang="en-GB" sz="1836" dirty="0"/>
          </a:p>
        </p:txBody>
      </p:sp>
      <p:cxnSp>
        <p:nvCxnSpPr>
          <p:cNvPr id="31" name="Connector: Elbow 30"/>
          <p:cNvCxnSpPr>
            <a:stCxn id="8" idx="1"/>
            <a:endCxn id="7" idx="1"/>
          </p:cNvCxnSpPr>
          <p:nvPr/>
        </p:nvCxnSpPr>
        <p:spPr>
          <a:xfrm rot="10800000" flipV="1">
            <a:off x="1336361" y="1945924"/>
            <a:ext cx="309927" cy="3245082"/>
          </a:xfrm>
          <a:prstGeom prst="bentConnector3">
            <a:avLst>
              <a:gd name="adj1" fmla="val 3306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10" idx="1"/>
            <a:endCxn id="26" idx="3"/>
          </p:cNvCxnSpPr>
          <p:nvPr/>
        </p:nvCxnSpPr>
        <p:spPr>
          <a:xfrm rot="10800000">
            <a:off x="7705378" y="3216447"/>
            <a:ext cx="784834" cy="0"/>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stCxn id="8" idx="2"/>
            <a:endCxn id="17" idx="0"/>
          </p:cNvCxnSpPr>
          <p:nvPr/>
        </p:nvCxnSpPr>
        <p:spPr>
          <a:xfrm rot="5400000">
            <a:off x="2433646" y="2559597"/>
            <a:ext cx="742588" cy="0"/>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1"/>
            <a:endCxn id="8" idx="3"/>
          </p:cNvCxnSpPr>
          <p:nvPr/>
        </p:nvCxnSpPr>
        <p:spPr>
          <a:xfrm flipH="1">
            <a:off x="3950893" y="1945924"/>
            <a:ext cx="801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p:cNvCxnSpPr>
            <a:stCxn id="10" idx="0"/>
            <a:endCxn id="20" idx="2"/>
          </p:cNvCxnSpPr>
          <p:nvPr/>
        </p:nvCxnSpPr>
        <p:spPr>
          <a:xfrm rot="5400000" flipH="1" flipV="1">
            <a:off x="8725043" y="2561616"/>
            <a:ext cx="746626" cy="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2"/>
            <a:endCxn id="12" idx="0"/>
          </p:cNvCxnSpPr>
          <p:nvPr/>
        </p:nvCxnSpPr>
        <p:spPr>
          <a:xfrm>
            <a:off x="6210835" y="4761641"/>
            <a:ext cx="0" cy="193336"/>
          </a:xfrm>
          <a:prstGeom prst="straightConnector1">
            <a:avLst/>
          </a:prstGeom>
          <a:ln w="76200">
            <a:solidFill>
              <a:schemeClr val="accent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7" name="Connector: Elbow 36"/>
          <p:cNvCxnSpPr>
            <a:stCxn id="13" idx="4"/>
            <a:endCxn id="12" idx="2"/>
          </p:cNvCxnSpPr>
          <p:nvPr/>
        </p:nvCxnSpPr>
        <p:spPr>
          <a:xfrm flipV="1">
            <a:off x="5108993" y="5427036"/>
            <a:ext cx="1101842" cy="613247"/>
          </a:xfrm>
          <a:prstGeom prst="bentConnector2">
            <a:avLst/>
          </a:prstGeom>
          <a:ln w="76200">
            <a:solidFill>
              <a:srgbClr val="00B050"/>
            </a:solidFill>
            <a:tailEnd type="triangle"/>
          </a:ln>
        </p:spPr>
        <p:style>
          <a:lnRef idx="2">
            <a:schemeClr val="accent4"/>
          </a:lnRef>
          <a:fillRef idx="0">
            <a:schemeClr val="accent4"/>
          </a:fillRef>
          <a:effectRef idx="1">
            <a:schemeClr val="accent4"/>
          </a:effectRef>
          <a:fontRef idx="minor">
            <a:schemeClr val="tx1"/>
          </a:fontRef>
        </p:style>
      </p:cxnSp>
      <p:sp>
        <p:nvSpPr>
          <p:cNvPr id="38" name="Arrow: Right 37"/>
          <p:cNvSpPr/>
          <p:nvPr/>
        </p:nvSpPr>
        <p:spPr bwMode="auto">
          <a:xfrm flipH="1">
            <a:off x="9124362" y="4428880"/>
            <a:ext cx="1133204" cy="365756"/>
          </a:xfrm>
          <a:prstGeom prst="rightArrow">
            <a:avLst/>
          </a:prstGeom>
          <a:noFill/>
          <a:ln>
            <a:solidFill>
              <a:srgbClr val="BAD8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dirty="0"/>
          </a:p>
        </p:txBody>
      </p:sp>
      <p:sp>
        <p:nvSpPr>
          <p:cNvPr id="39" name="Arrow: Right 38"/>
          <p:cNvSpPr/>
          <p:nvPr/>
        </p:nvSpPr>
        <p:spPr bwMode="auto">
          <a:xfrm flipH="1">
            <a:off x="7531600" y="4043962"/>
            <a:ext cx="2778241" cy="365756"/>
          </a:xfrm>
          <a:prstGeom prst="rightArrow">
            <a:avLst/>
          </a:prstGeom>
          <a:noFill/>
          <a:ln>
            <a:solidFill>
              <a:srgbClr val="BAD8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dirty="0"/>
          </a:p>
        </p:txBody>
      </p:sp>
      <p:sp>
        <p:nvSpPr>
          <p:cNvPr id="40" name="Arrow: Right 39"/>
          <p:cNvSpPr/>
          <p:nvPr/>
        </p:nvSpPr>
        <p:spPr bwMode="auto">
          <a:xfrm flipH="1">
            <a:off x="6440649" y="5615699"/>
            <a:ext cx="3852108" cy="365756"/>
          </a:xfrm>
          <a:prstGeom prst="rightArrow">
            <a:avLst/>
          </a:prstGeom>
          <a:noFill/>
          <a:ln>
            <a:solidFill>
              <a:srgbClr val="BAD8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dirty="0"/>
          </a:p>
        </p:txBody>
      </p:sp>
      <p:cxnSp>
        <p:nvCxnSpPr>
          <p:cNvPr id="41" name="Straight Arrow Connector 40"/>
          <p:cNvCxnSpPr>
            <a:endCxn id="16" idx="0"/>
          </p:cNvCxnSpPr>
          <p:nvPr/>
        </p:nvCxnSpPr>
        <p:spPr>
          <a:xfrm>
            <a:off x="2774811" y="3491748"/>
            <a:ext cx="896859" cy="463264"/>
          </a:xfrm>
          <a:prstGeom prst="straightConnector1">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3448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 – 1/3</a:t>
            </a:r>
            <a:endParaRPr lang="en-GB" dirty="0"/>
          </a:p>
        </p:txBody>
      </p:sp>
      <p:sp>
        <p:nvSpPr>
          <p:cNvPr id="3" name="Text Placeholder 2"/>
          <p:cNvSpPr>
            <a:spLocks noGrp="1"/>
          </p:cNvSpPr>
          <p:nvPr>
            <p:ph type="body" sz="quarter" idx="10"/>
          </p:nvPr>
        </p:nvSpPr>
        <p:spPr>
          <a:xfrm>
            <a:off x="274638" y="1212850"/>
            <a:ext cx="11887200" cy="3071610"/>
          </a:xfrm>
        </p:spPr>
        <p:txBody>
          <a:bodyPr/>
          <a:lstStyle/>
          <a:p>
            <a:r>
              <a:rPr lang="en-US" sz="2800" dirty="0"/>
              <a:t>An API App exposes a service allowing the Contoso application to get a SAS token. The API App is secured by Azure Active Directory. The issued SAS token has a limited valid duration.</a:t>
            </a:r>
          </a:p>
          <a:p>
            <a:r>
              <a:rPr lang="en-US" sz="2800" dirty="0"/>
              <a:t>The Contoso application writes incoming JSON.GZ files into a Storage account.</a:t>
            </a:r>
          </a:p>
          <a:p>
            <a:r>
              <a:rPr lang="en-US" sz="2800" dirty="0"/>
              <a:t>Azure Data Factory synchronizes on-premises enterprise data to Azure Data Lake Store (via a Data Management Gateway).</a:t>
            </a:r>
            <a:endParaRPr lang="en-GB" sz="2800" dirty="0"/>
          </a:p>
        </p:txBody>
      </p:sp>
    </p:spTree>
    <p:extLst>
      <p:ext uri="{BB962C8B-B14F-4D97-AF65-F5344CB8AC3E}">
        <p14:creationId xmlns:p14="http://schemas.microsoft.com/office/powerpoint/2010/main" val="79672833"/>
      </p:ext>
    </p:extLst>
  </p:cSld>
  <p:clrMapOvr>
    <a:masterClrMapping/>
  </p:clrMapOvr>
  <p:transition>
    <p:fade/>
  </p:transition>
</p:sld>
</file>

<file path=ppt/theme/theme1.xml><?xml version="1.0" encoding="utf-8"?>
<a:theme xmlns:a="http://schemas.openxmlformats.org/drawingml/2006/main" name="6-50029_S4_Q1_FY17_Dark_Template">
  <a:themeElements>
    <a:clrScheme name="S$ Dark Template">
      <a:dk1>
        <a:srgbClr val="505050"/>
      </a:dk1>
      <a:lt1>
        <a:srgbClr val="FFFFFF"/>
      </a:lt1>
      <a:dk2>
        <a:srgbClr val="00188F"/>
      </a:dk2>
      <a:lt2>
        <a:srgbClr val="D2D2D2"/>
      </a:lt2>
      <a:accent1>
        <a:srgbClr val="0078D7"/>
      </a:accent1>
      <a:accent2>
        <a:srgbClr val="32145A"/>
      </a:accent2>
      <a:accent3>
        <a:srgbClr val="107C10"/>
      </a:accent3>
      <a:accent4>
        <a:srgbClr val="00BCF2"/>
      </a:accent4>
      <a:accent5>
        <a:srgbClr val="FFB900"/>
      </a:accent5>
      <a:accent6>
        <a:srgbClr val="E6E6E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1_FY17_Dark_Template" id="{82A030BC-1EAE-4841-BD11-67FB1DDC4DB9}" vid="{08080E70-7DD0-493A-AFB3-A64563939239}"/>
    </a:ext>
  </a:extLst>
</a:theme>
</file>

<file path=ppt/theme/theme2.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A13CD0E627214D8ABAA69EC8C02B6B" ma:contentTypeVersion="2" ma:contentTypeDescription="Create a new document." ma:contentTypeScope="" ma:versionID="f5a28ada4389ecc6f0010f343cffe679">
  <xsd:schema xmlns:xsd="http://www.w3.org/2001/XMLSchema" xmlns:xs="http://www.w3.org/2001/XMLSchema" xmlns:p="http://schemas.microsoft.com/office/2006/metadata/properties" xmlns:ns2="99bb5cf6-951e-49c9-bbf7-e551d399bf00" targetNamespace="http://schemas.microsoft.com/office/2006/metadata/properties" ma:root="true" ma:fieldsID="29759ddb7f9a324f5f03dc15633a5310" ns2:_="">
    <xsd:import namespace="99bb5cf6-951e-49c9-bbf7-e551d399bf0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bb5cf6-951e-49c9-bbf7-e551d399bf0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25BDF3-882F-42D8-9BC2-9EB7A5302DA6}">
  <ds:schemaRefs>
    <ds:schemaRef ds:uri="99bb5cf6-951e-49c9-bbf7-e551d399bf0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50FEDE4-E73B-450F-BBD5-44F97AAF5DC7}">
  <ds:schemaRefs>
    <ds:schemaRef ds:uri="http://schemas.microsoft.com/sharepoint/v3/contenttype/forms"/>
  </ds:schemaRefs>
</ds:datastoreItem>
</file>

<file path=customXml/itemProps3.xml><?xml version="1.0" encoding="utf-8"?>
<ds:datastoreItem xmlns:ds="http://schemas.openxmlformats.org/officeDocument/2006/customXml" ds:itemID="{AB7BC826-670A-4715-8414-78A4249DAC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bb5cf6-951e-49c9-bbf7-e551d399bf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16470</TotalTime>
  <Words>1393</Words>
  <Application>Microsoft Office PowerPoint</Application>
  <PresentationFormat>Custom</PresentationFormat>
  <Paragraphs>120</Paragraphs>
  <Slides>20</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Segoe UI</vt:lpstr>
      <vt:lpstr>Segoe UI Light</vt:lpstr>
      <vt:lpstr>6-50029_S4_Q1_FY17_Dark_Template</vt:lpstr>
      <vt:lpstr>Server and Cloud 2013</vt:lpstr>
      <vt:lpstr>PowerPoint Presentation</vt:lpstr>
      <vt:lpstr>Agenda</vt:lpstr>
      <vt:lpstr>PowerPoint Presentation</vt:lpstr>
      <vt:lpstr>Background</vt:lpstr>
      <vt:lpstr>Background</vt:lpstr>
      <vt:lpstr>Background</vt:lpstr>
      <vt:lpstr>Customer questions</vt:lpstr>
      <vt:lpstr>Preferred solution</vt:lpstr>
      <vt:lpstr>Preferred solution – 1/3</vt:lpstr>
      <vt:lpstr>Preferred solution – 2/3</vt:lpstr>
      <vt:lpstr>Preferred solution – 3/3</vt:lpstr>
      <vt:lpstr>Answers to questions</vt:lpstr>
      <vt:lpstr>Answers to questions</vt:lpstr>
      <vt:lpstr>Answers to questions</vt:lpstr>
      <vt:lpstr>Answers to questions</vt:lpstr>
      <vt:lpstr>Answers to questions</vt:lpstr>
      <vt:lpstr>Answers to questions</vt:lpstr>
      <vt:lpstr>PowerPoint Presentation</vt:lpstr>
      <vt:lpstr>Hackathon setup</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S4 Solutions Specialist Summit</dc:subject>
  <dc:creator>Eduardo Kassner</dc:creator>
  <cp:keywords>S4 Solutions Specialist Summit</cp:keywords>
  <dc:description>Template: Mitchell Derrey, Silver Fox Productions
Formatting: 
Audience Type:</dc:description>
  <cp:lastModifiedBy>Alexandre Gattiker</cp:lastModifiedBy>
  <cp:revision>420</cp:revision>
  <dcterms:created xsi:type="dcterms:W3CDTF">2014-06-10T19:28:25Z</dcterms:created>
  <dcterms:modified xsi:type="dcterms:W3CDTF">2016-09-09T15:46:05Z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0x0101007CA13CD0E627214D8ABAA69EC8C02B6B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22;#Hyatt Regency Bellevue|2e1bad98-48c3-407f-8203-258b1eb26eb9</vt:lpwstr>
  </property>
  <property fmtid="{D5CDD505-2E9C-101B-9397-08002B2CF9AE}" pid="7" name="Track">
    <vt:lpwstr/>
  </property>
  <property fmtid="{D5CDD505-2E9C-101B-9397-08002B2CF9AE}" pid="8" name="Event Location">
    <vt:lpwstr>21;#Bellevue|123dcbfb-36f6-4493-90d9-6b60fd95daf2</vt:lpwstr>
  </property>
  <property fmtid="{D5CDD505-2E9C-101B-9397-08002B2CF9AE}" pid="9" name="Campaign">
    <vt:lpwstr/>
  </property>
  <property fmtid="{D5CDD505-2E9C-101B-9397-08002B2CF9AE}" pid="10" name="IsMyDocuments">
    <vt:bool>true</vt:bool>
  </property>
  <property fmtid="{D5CDD505-2E9C-101B-9397-08002B2CF9AE}" pid="11" name="TaxKeyword">
    <vt:lpwstr>13;#S4 Solutions Specialist Summit|d9b60951-340d-42d0-8bd2-e03149d04f07</vt:lpwstr>
  </property>
  <property fmtid="{D5CDD505-2E9C-101B-9397-08002B2CF9AE}" pid="12" name="Audience1">
    <vt:lpwstr/>
  </property>
  <property fmtid="{D5CDD505-2E9C-101B-9397-08002B2CF9AE}" pid="13" name="Event Name">
    <vt:lpwstr>63;#Solution Specialist Sales Summit|66567d53-d3fe-4f1b-8582-d9689d0afd92</vt:lpwstr>
  </property>
</Properties>
</file>