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2" r:id="rId2"/>
    <p:sldId id="265" r:id="rId3"/>
    <p:sldId id="298" r:id="rId4"/>
    <p:sldId id="311" r:id="rId5"/>
    <p:sldId id="312" r:id="rId6"/>
    <p:sldId id="313" r:id="rId7"/>
    <p:sldId id="319" r:id="rId8"/>
    <p:sldId id="321" r:id="rId9"/>
    <p:sldId id="320" r:id="rId10"/>
    <p:sldId id="322" r:id="rId11"/>
    <p:sldId id="323" r:id="rId12"/>
    <p:sldId id="325" r:id="rId13"/>
    <p:sldId id="326" r:id="rId14"/>
    <p:sldId id="327" r:id="rId15"/>
    <p:sldId id="331" r:id="rId16"/>
    <p:sldId id="328" r:id="rId17"/>
    <p:sldId id="329" r:id="rId18"/>
    <p:sldId id="330" r:id="rId19"/>
    <p:sldId id="324" r:id="rId20"/>
    <p:sldId id="297" r:id="rId21"/>
  </p:sldIdLst>
  <p:sldSz cx="9144000" cy="5143500" type="screen16x9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7" autoAdjust="0"/>
  </p:normalViewPr>
  <p:slideViewPr>
    <p:cSldViewPr>
      <p:cViewPr varScale="1">
        <p:scale>
          <a:sx n="127" d="100"/>
          <a:sy n="127" d="100"/>
        </p:scale>
        <p:origin x="108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7762-4362-4415-AA12-0525794C8E29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6890-8357-4055-8BBD-14FBA1CB20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4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36890-8357-4055-8BBD-14FBA1CB20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792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89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90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03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71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40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28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63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7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83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8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6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0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2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2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CE79-5AAE-4F4E-940B-985709EC18D0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7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1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0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3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9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4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21.jpg"/><Relationship Id="rId5" Type="http://schemas.openxmlformats.org/officeDocument/2006/relationships/image" Target="../media/image5.png"/><Relationship Id="rId10" Type="http://schemas.openxmlformats.org/officeDocument/2006/relationships/image" Target="../media/image20.jpg"/><Relationship Id="rId4" Type="http://schemas.openxmlformats.org/officeDocument/2006/relationships/image" Target="../media/image4.png"/><Relationship Id="rId9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5.jpg"/><Relationship Id="rId4" Type="http://schemas.openxmlformats.org/officeDocument/2006/relationships/image" Target="../media/image4.png"/><Relationship Id="rId9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7.jpg"/><Relationship Id="rId4" Type="http://schemas.openxmlformats.org/officeDocument/2006/relationships/image" Target="../media/image4.png"/><Relationship Id="rId9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hyperlink" Target="https://vk.com/club206426113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32.png"/><Relationship Id="rId10" Type="http://schemas.openxmlformats.org/officeDocument/2006/relationships/hyperlink" Target="https://clck.ru/dsVGt" TargetMode="External"/><Relationship Id="rId4" Type="http://schemas.openxmlformats.org/officeDocument/2006/relationships/image" Target="../media/image4.png"/><Relationship Id="rId9" Type="http://schemas.openxmlformats.org/officeDocument/2006/relationships/hyperlink" Target="mailto:practicmed@kpfu.ru" TargetMode="External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jpeg"/><Relationship Id="rId4" Type="http://schemas.openxmlformats.org/officeDocument/2006/relationships/image" Target="../media/image4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0"/>
            <a:ext cx="9144000" cy="519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54" y="195486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92367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ru-RU" sz="28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Летняя производственная практика 2022 г.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55776" y="4155926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Центр практической подготовки и аккредитации специалистов </a:t>
            </a:r>
            <a:r>
              <a:rPr lang="ru-RU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ИФМиБ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49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EDB24A-BAB1-440F-ACE0-BF62F990662E}"/>
              </a:ext>
            </a:extLst>
          </p:cNvPr>
          <p:cNvSpPr txBox="1"/>
          <p:nvPr/>
        </p:nvSpPr>
        <p:spPr>
          <a:xfrm>
            <a:off x="1691680" y="52373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defRPr b="1">
                <a:solidFill>
                  <a:schemeClr val="bg1">
                    <a:lumMod val="50000"/>
                  </a:schemeClr>
                </a:solidFill>
                <a:latin typeface="+mj-lt"/>
                <a:ea typeface="Roboto Medium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Правила заполнения договора</a:t>
            </a:r>
          </a:p>
        </p:txBody>
      </p:sp>
      <p:pic>
        <p:nvPicPr>
          <p:cNvPr id="22" name="Рисунок 1">
            <a:extLst>
              <a:ext uri="{FF2B5EF4-FFF2-40B4-BE49-F238E27FC236}">
                <a16:creationId xmlns:a16="http://schemas.microsoft.com/office/drawing/2014/main" id="{2BE81748-2CD7-43A1-A096-51A8F24BB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98" y="614600"/>
            <a:ext cx="3756743" cy="43852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Овал 23">
            <a:extLst>
              <a:ext uri="{FF2B5EF4-FFF2-40B4-BE49-F238E27FC236}">
                <a16:creationId xmlns:a16="http://schemas.microsoft.com/office/drawing/2014/main" id="{AEFB8D7D-44C0-4F13-BA3B-CE713E31DC65}"/>
              </a:ext>
            </a:extLst>
          </p:cNvPr>
          <p:cNvSpPr/>
          <p:nvPr/>
        </p:nvSpPr>
        <p:spPr>
          <a:xfrm>
            <a:off x="2387616" y="683960"/>
            <a:ext cx="2448148" cy="193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2D187D0E-20CE-4D29-8D55-6ABD8B61E64B}"/>
              </a:ext>
            </a:extLst>
          </p:cNvPr>
          <p:cNvSpPr/>
          <p:nvPr/>
        </p:nvSpPr>
        <p:spPr>
          <a:xfrm>
            <a:off x="3878820" y="1410349"/>
            <a:ext cx="1488003" cy="277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50072354-82C0-4909-85D1-B167EA7C5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515" y="939380"/>
            <a:ext cx="2592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FF0000"/>
                </a:solidFill>
              </a:rPr>
              <a:t>№ Договора и дата заполняется КФУ</a:t>
            </a:r>
          </a:p>
        </p:txBody>
      </p:sp>
      <p:sp>
        <p:nvSpPr>
          <p:cNvPr id="43" name="Скругленный прямоугольник 29">
            <a:extLst>
              <a:ext uri="{FF2B5EF4-FFF2-40B4-BE49-F238E27FC236}">
                <a16:creationId xmlns:a16="http://schemas.microsoft.com/office/drawing/2014/main" id="{0A02E197-100C-4295-838B-34D4BD310701}"/>
              </a:ext>
            </a:extLst>
          </p:cNvPr>
          <p:cNvSpPr/>
          <p:nvPr/>
        </p:nvSpPr>
        <p:spPr>
          <a:xfrm>
            <a:off x="1841852" y="2003266"/>
            <a:ext cx="3524971" cy="6936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Стрелка влево 30">
            <a:extLst>
              <a:ext uri="{FF2B5EF4-FFF2-40B4-BE49-F238E27FC236}">
                <a16:creationId xmlns:a16="http://schemas.microsoft.com/office/drawing/2014/main" id="{A32EBF67-BEFB-4FBF-A59A-EA1A4C244387}"/>
              </a:ext>
            </a:extLst>
          </p:cNvPr>
          <p:cNvSpPr/>
          <p:nvPr/>
        </p:nvSpPr>
        <p:spPr>
          <a:xfrm>
            <a:off x="5368993" y="2350088"/>
            <a:ext cx="332524" cy="13888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5" name="TextBox 17407">
            <a:extLst>
              <a:ext uri="{FF2B5EF4-FFF2-40B4-BE49-F238E27FC236}">
                <a16:creationId xmlns:a16="http://schemas.microsoft.com/office/drawing/2014/main" id="{B119CD5E-7970-4F10-939C-BA32F6452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158" y="2219201"/>
            <a:ext cx="29016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FF0000"/>
                </a:solidFill>
              </a:rPr>
              <a:t>Заполняется медицинским учреждением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965819B3-FCDE-485F-8C61-5DCDC62E388D}"/>
              </a:ext>
            </a:extLst>
          </p:cNvPr>
          <p:cNvCxnSpPr>
            <a:cxnSpLocks/>
          </p:cNvCxnSpPr>
          <p:nvPr/>
        </p:nvCxnSpPr>
        <p:spPr>
          <a:xfrm flipH="1" flipV="1">
            <a:off x="4816086" y="786577"/>
            <a:ext cx="1484106" cy="328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D4798ED-20CF-4466-8924-C1E39694D17D}"/>
              </a:ext>
            </a:extLst>
          </p:cNvPr>
          <p:cNvCxnSpPr>
            <a:cxnSpLocks/>
            <a:endCxn id="30" idx="6"/>
          </p:cNvCxnSpPr>
          <p:nvPr/>
        </p:nvCxnSpPr>
        <p:spPr>
          <a:xfrm flipH="1">
            <a:off x="5366823" y="1129656"/>
            <a:ext cx="933369" cy="419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7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E08411-82B6-4FA1-BCCF-33E38D707CBB}"/>
              </a:ext>
            </a:extLst>
          </p:cNvPr>
          <p:cNvSpPr txBox="1"/>
          <p:nvPr/>
        </p:nvSpPr>
        <p:spPr>
          <a:xfrm>
            <a:off x="1488351" y="51470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defRPr b="1">
                <a:solidFill>
                  <a:schemeClr val="bg1">
                    <a:lumMod val="50000"/>
                  </a:schemeClr>
                </a:solidFill>
                <a:latin typeface="+mj-lt"/>
                <a:ea typeface="Roboto Medium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Правила заполнения договора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6FFAE53A-32A8-449C-8C8E-95A231965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09" y="472273"/>
            <a:ext cx="7422080" cy="45739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3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11794"/>
            <a:ext cx="2448272" cy="3894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40" y="711794"/>
            <a:ext cx="2479776" cy="3894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9" y="711794"/>
            <a:ext cx="2485047" cy="3894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3101670" y="208192"/>
            <a:ext cx="395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Приложение 1, 2, 3 – заполняется ЛПУ</a:t>
            </a:r>
          </a:p>
        </p:txBody>
      </p:sp>
    </p:spTree>
    <p:extLst>
      <p:ext uri="{BB962C8B-B14F-4D97-AF65-F5344CB8AC3E}">
        <p14:creationId xmlns:p14="http://schemas.microsoft.com/office/powerpoint/2010/main" val="166333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6874" y="100081"/>
            <a:ext cx="7357614" cy="460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после зачета  должен предоставить в отдел практик </a:t>
            </a:r>
            <a:r>
              <a:rPr lang="ru-RU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ИФМиБ</a:t>
            </a:r>
            <a:r>
              <a:rPr lang="ru-RU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24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течение недели после зачета</a:t>
            </a:r>
          </a:p>
          <a:p>
            <a:pPr algn="ctr"/>
            <a:r>
              <a:rPr lang="ru-RU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Чилимовой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Екатерине Игоревне (</a:t>
            </a:r>
            <a:r>
              <a:rPr lang="ru-RU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К.Маркса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д. 76 корп.1 ауд. 107):</a:t>
            </a:r>
          </a:p>
          <a:p>
            <a:pPr algn="just"/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студента: заполненный дневник, путевку, оригинал договора /приложение к договору со списком студентов, ходатайство при необходимости 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Ведомость;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Контрольный лист инструктажа;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Оценка сформированности компетенций руководителем практической подготовки от КФУ, прохождения практической подготовки обучающегося (на каждого студента);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Отчет руководителя практической подготовки от КФУ (один на группу);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Оценки 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должны быть проставлены в зачетную книжку студента (название практики указано в путевке и на ведомости).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студентов проходивших практику в районах Республики Татарстан, других республик и областей Российской Федерации,  ближнего и дальнего зарубежья.</a:t>
            </a:r>
          </a:p>
        </p:txBody>
      </p:sp>
    </p:spTree>
    <p:extLst>
      <p:ext uri="{BB962C8B-B14F-4D97-AF65-F5344CB8AC3E}">
        <p14:creationId xmlns:p14="http://schemas.microsoft.com/office/powerpoint/2010/main" val="263257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BCC4BE4-4781-43E5-9C45-73D0F8EE8AF3}"/>
              </a:ext>
            </a:extLst>
          </p:cNvPr>
          <p:cNvSpPr txBox="1"/>
          <p:nvPr/>
        </p:nvSpPr>
        <p:spPr>
          <a:xfrm>
            <a:off x="5672258" y="1628159"/>
            <a:ext cx="3240361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1.Максимальное количество баллов за работу на практике – 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Баллы за отчет по практике – 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Общая сумма баллов – 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оценка.</a:t>
            </a: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EF4EFBD-FF04-42A9-934F-3482629A90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96" y="267494"/>
            <a:ext cx="3792176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F6ABB63E-A589-41A4-B83D-88B2BB0851A6}"/>
              </a:ext>
            </a:extLst>
          </p:cNvPr>
          <p:cNvSpPr/>
          <p:nvPr/>
        </p:nvSpPr>
        <p:spPr>
          <a:xfrm>
            <a:off x="2555776" y="1707654"/>
            <a:ext cx="180020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37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Изображение выглядит как текст, газета, докумен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8873997-A4B2-41F3-8F48-BF9E966CF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137373"/>
            <a:ext cx="3957516" cy="4882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7211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6B2AE99-21C3-4AA0-AEFF-B411F9EDDA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72" y="126054"/>
            <a:ext cx="3561073" cy="4891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1FBFBF9-CB61-4318-88FA-EC511E01CE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33" y="126055"/>
            <a:ext cx="3306274" cy="4891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370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F346DF-9044-423A-81A2-E0274F146EEF}"/>
              </a:ext>
            </a:extLst>
          </p:cNvPr>
          <p:cNvSpPr txBox="1"/>
          <p:nvPr/>
        </p:nvSpPr>
        <p:spPr>
          <a:xfrm>
            <a:off x="1619672" y="51470"/>
            <a:ext cx="741682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оформления дневника по специальности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«Медицинская биохимия», «Медицинская биофизика», «Медицинская кибернетика».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556602-BE26-4F73-BB49-5CE989312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46" y="753387"/>
            <a:ext cx="3122495" cy="4295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4A863C5-9BBD-4D8D-ADA2-49CD51140F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66180"/>
            <a:ext cx="3428511" cy="4383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02617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DED56-B655-4A7B-A8F8-56532B401F1B}"/>
              </a:ext>
            </a:extLst>
          </p:cNvPr>
          <p:cNvSpPr txBox="1"/>
          <p:nvPr/>
        </p:nvSpPr>
        <p:spPr>
          <a:xfrm>
            <a:off x="5416882" y="1049098"/>
            <a:ext cx="357188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Отчет должен содержать: </a:t>
            </a:r>
          </a:p>
          <a:p>
            <a:pPr marL="342900" indent="-342900">
              <a:buAutoNum type="arabicPeriod"/>
            </a:pPr>
            <a:r>
              <a:rPr lang="ru-RU" dirty="0"/>
              <a:t>Содержание</a:t>
            </a:r>
          </a:p>
          <a:p>
            <a:pPr marL="342900" indent="-342900">
              <a:buAutoNum type="arabicPeriod"/>
            </a:pPr>
            <a:r>
              <a:rPr lang="ru-RU" dirty="0"/>
              <a:t> Введение</a:t>
            </a:r>
          </a:p>
          <a:p>
            <a:pPr marL="342900" indent="-342900">
              <a:buAutoNum type="arabicPeriod"/>
            </a:pPr>
            <a:r>
              <a:rPr lang="ru-RU" dirty="0"/>
              <a:t> Основная часть</a:t>
            </a:r>
          </a:p>
          <a:p>
            <a:pPr marL="342900" indent="-342900">
              <a:buAutoNum type="arabicPeriod"/>
            </a:pPr>
            <a:r>
              <a:rPr lang="ru-RU" dirty="0"/>
              <a:t>Заключение</a:t>
            </a:r>
          </a:p>
          <a:p>
            <a:pPr marL="342900" indent="-342900">
              <a:buAutoNum type="arabicPeriod"/>
            </a:pPr>
            <a:r>
              <a:rPr lang="ru-RU" dirty="0"/>
              <a:t>Список использованных источников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6359ADA-F201-49F4-8FBD-F5DB06DA02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96" y="48389"/>
            <a:ext cx="3432070" cy="4956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4381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EDB24A-BAB1-440F-ACE0-BF62F990662E}"/>
              </a:ext>
            </a:extLst>
          </p:cNvPr>
          <p:cNvSpPr txBox="1"/>
          <p:nvPr/>
        </p:nvSpPr>
        <p:spPr>
          <a:xfrm>
            <a:off x="1691680" y="52373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defRPr b="1">
                <a:solidFill>
                  <a:schemeClr val="bg1">
                    <a:lumMod val="50000"/>
                  </a:schemeClr>
                </a:solidFill>
                <a:latin typeface="+mj-lt"/>
                <a:ea typeface="Roboto Medium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Контакты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824B8-F673-4C76-B152-6846134739AF}"/>
              </a:ext>
            </a:extLst>
          </p:cNvPr>
          <p:cNvSpPr txBox="1"/>
          <p:nvPr/>
        </p:nvSpPr>
        <p:spPr>
          <a:xfrm>
            <a:off x="1691680" y="843558"/>
            <a:ext cx="70139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err="1">
                <a:solidFill>
                  <a:srgbClr val="002060"/>
                </a:solidFill>
              </a:rPr>
              <a:t>Гайфуллина</a:t>
            </a:r>
            <a:r>
              <a:rPr lang="ru-RU" sz="1400" dirty="0">
                <a:solidFill>
                  <a:srgbClr val="002060"/>
                </a:solidFill>
              </a:rPr>
              <a:t> </a:t>
            </a:r>
            <a:r>
              <a:rPr lang="ru-RU" sz="1400" dirty="0" err="1">
                <a:solidFill>
                  <a:srgbClr val="002060"/>
                </a:solidFill>
              </a:rPr>
              <a:t>Раушания</a:t>
            </a:r>
            <a:r>
              <a:rPr lang="ru-RU" sz="1400" dirty="0">
                <a:solidFill>
                  <a:srgbClr val="002060"/>
                </a:solidFill>
              </a:rPr>
              <a:t> </a:t>
            </a:r>
            <a:r>
              <a:rPr lang="ru-RU" sz="1400" dirty="0" err="1">
                <a:solidFill>
                  <a:srgbClr val="002060"/>
                </a:solidFill>
              </a:rPr>
              <a:t>Фаритовна</a:t>
            </a:r>
            <a:r>
              <a:rPr lang="ru-RU" sz="1400" dirty="0">
                <a:solidFill>
                  <a:srgbClr val="002060"/>
                </a:solidFill>
              </a:rPr>
              <a:t>, зам. директора по лечебной работе и базам практик, ул. К. Маркса, д. 76 корп. 1 ауд. 10</a:t>
            </a:r>
            <a:r>
              <a:rPr lang="en-US" sz="1400" dirty="0">
                <a:solidFill>
                  <a:srgbClr val="002060"/>
                </a:solidFill>
              </a:rPr>
              <a:t>8</a:t>
            </a:r>
            <a:r>
              <a:rPr lang="ru-RU" sz="1400" dirty="0">
                <a:solidFill>
                  <a:srgbClr val="002060"/>
                </a:solidFill>
              </a:rPr>
              <a:t>, </a:t>
            </a:r>
            <a:r>
              <a:rPr lang="en-US" sz="1400" dirty="0">
                <a:hlinkClick r:id="rId9"/>
              </a:rPr>
              <a:t>practicmed@kpfu.ru</a:t>
            </a:r>
            <a:r>
              <a:rPr lang="en-US" sz="1400" dirty="0"/>
              <a:t> </a:t>
            </a:r>
            <a:endParaRPr lang="ru-RU" sz="1400" dirty="0">
              <a:solidFill>
                <a:srgbClr val="002060"/>
              </a:solidFill>
            </a:endParaRPr>
          </a:p>
          <a:p>
            <a:pPr algn="just"/>
            <a:endParaRPr lang="ru-RU" sz="1400" dirty="0">
              <a:solidFill>
                <a:srgbClr val="002060"/>
              </a:solidFill>
            </a:endParaRPr>
          </a:p>
          <a:p>
            <a:pPr algn="just"/>
            <a:r>
              <a:rPr lang="ru-RU" sz="1400" dirty="0">
                <a:solidFill>
                  <a:srgbClr val="002060"/>
                </a:solidFill>
              </a:rPr>
              <a:t>Закирова Эльвира Рашитовна, зав. Центром практической подготовки и аккредитации специалистов, ул. К. Маркса, д. 76 корп. 1 ауд. 108, тел. 89274008806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>
                <a:hlinkClick r:id="rId9"/>
              </a:rPr>
              <a:t>practicmed@kpfu.ru</a:t>
            </a:r>
            <a:r>
              <a:rPr lang="en-US" sz="1400" dirty="0"/>
              <a:t> </a:t>
            </a:r>
            <a:endParaRPr lang="ru-RU" sz="1400" dirty="0"/>
          </a:p>
          <a:p>
            <a:endParaRPr lang="ru-RU" sz="1400" dirty="0"/>
          </a:p>
          <a:p>
            <a:pPr algn="just"/>
            <a:r>
              <a:rPr lang="ru-RU" sz="1400" dirty="0" err="1">
                <a:solidFill>
                  <a:srgbClr val="002060"/>
                </a:solidFill>
              </a:rPr>
              <a:t>Чилимова</a:t>
            </a:r>
            <a:r>
              <a:rPr lang="ru-RU" sz="1400" dirty="0">
                <a:solidFill>
                  <a:srgbClr val="002060"/>
                </a:solidFill>
              </a:rPr>
              <a:t> Екатерина Игоревна, зав. отделом практик и аккредитации специалистов, ул. К. Маркса, д. 76 корп. 1 ауд. 107, тел. 89872825513, </a:t>
            </a:r>
            <a:r>
              <a:rPr lang="en-US" sz="1400" dirty="0">
                <a:hlinkClick r:id="rId9"/>
              </a:rPr>
              <a:t>practicmed@kpfu.ru</a:t>
            </a:r>
            <a:r>
              <a:rPr lang="en-US" sz="1400" dirty="0"/>
              <a:t> </a:t>
            </a:r>
            <a:endParaRPr lang="ru-RU" sz="1400" dirty="0"/>
          </a:p>
          <a:p>
            <a:pPr algn="just"/>
            <a:endParaRPr lang="ru-RU" sz="1400" dirty="0"/>
          </a:p>
          <a:p>
            <a:pPr algn="just"/>
            <a:r>
              <a:rPr lang="ru-RU" sz="1400" b="1" dirty="0">
                <a:solidFill>
                  <a:srgbClr val="002060"/>
                </a:solidFill>
              </a:rPr>
              <a:t>           Информация на сайте КФУ                                                                  Группа в ВК</a:t>
            </a:r>
          </a:p>
          <a:p>
            <a:pPr algn="just"/>
            <a:r>
              <a:rPr lang="ru-RU" sz="1400" dirty="0">
                <a:hlinkClick r:id="rId10"/>
              </a:rPr>
              <a:t>                 </a:t>
            </a:r>
            <a:r>
              <a:rPr lang="en-US" sz="1400" dirty="0">
                <a:hlinkClick r:id="rId10"/>
              </a:rPr>
              <a:t>https://clck.ru/dsVGt</a:t>
            </a:r>
            <a:r>
              <a:rPr lang="ru-RU" sz="1400" dirty="0"/>
              <a:t>                                                         </a:t>
            </a:r>
            <a:r>
              <a:rPr lang="en-US" sz="1400" dirty="0">
                <a:hlinkClick r:id="rId11"/>
              </a:rPr>
              <a:t>https://vk.com/club206426113</a:t>
            </a:r>
            <a:r>
              <a:rPr lang="ru-RU" sz="1400" dirty="0"/>
              <a:t> </a:t>
            </a:r>
          </a:p>
          <a:p>
            <a:pPr algn="just"/>
            <a:endParaRPr lang="ru-RU" sz="1400" dirty="0"/>
          </a:p>
          <a:p>
            <a:endParaRPr lang="ru-RU" sz="14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722405-C66C-4FF5-90AC-91CB9416214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160" t="1710" r="61357" b="13911"/>
          <a:stretch/>
        </p:blipFill>
        <p:spPr bwMode="auto">
          <a:xfrm>
            <a:off x="1691680" y="3336692"/>
            <a:ext cx="2305050" cy="1409700"/>
          </a:xfrm>
          <a:prstGeom prst="rect">
            <a:avLst/>
          </a:prstGeom>
          <a:ln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0C13FD-0EC7-4C25-A10D-9556F5C1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02" y="3435686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1D4351-C802-471B-B734-E757C8F1A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87" y="3435846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1F5691F-09A4-4CD6-B295-5EE3180D6DB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5874" t="1710" r="61838" b="7640"/>
          <a:stretch/>
        </p:blipFill>
        <p:spPr bwMode="auto">
          <a:xfrm>
            <a:off x="6121418" y="3284202"/>
            <a:ext cx="1323975" cy="1514475"/>
          </a:xfrm>
          <a:prstGeom prst="rect">
            <a:avLst/>
          </a:prstGeom>
          <a:ln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33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E37F1F-508C-44CD-A771-78E2B8930660}"/>
              </a:ext>
            </a:extLst>
          </p:cNvPr>
          <p:cNvSpPr txBox="1"/>
          <p:nvPr/>
        </p:nvSpPr>
        <p:spPr>
          <a:xfrm>
            <a:off x="1691680" y="52373"/>
            <a:ext cx="73448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defRPr b="1">
                <a:solidFill>
                  <a:schemeClr val="bg1">
                    <a:lumMod val="50000"/>
                  </a:schemeClr>
                </a:solidFill>
                <a:latin typeface="+mj-lt"/>
                <a:ea typeface="Roboto Medium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Производственная практика студентов </a:t>
            </a:r>
            <a:r>
              <a:rPr lang="ru-RU" dirty="0" err="1">
                <a:solidFill>
                  <a:srgbClr val="002060"/>
                </a:solidFill>
                <a:latin typeface="Arial" panose="020B0604020202020204" pitchFamily="34" charset="0"/>
              </a:rPr>
              <a:t>ИФМиБ</a:t>
            </a:r>
            <a:b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(медицинское направление)</a:t>
            </a:r>
          </a:p>
        </p:txBody>
      </p:sp>
      <p:sp>
        <p:nvSpPr>
          <p:cNvPr id="24" name="Содержимое 2">
            <a:extLst>
              <a:ext uri="{FF2B5EF4-FFF2-40B4-BE49-F238E27FC236}">
                <a16:creationId xmlns:a16="http://schemas.microsoft.com/office/drawing/2014/main" id="{9C182ABD-4F29-43BF-AA59-0E3376D24425}"/>
              </a:ext>
            </a:extLst>
          </p:cNvPr>
          <p:cNvSpPr txBox="1">
            <a:spLocks/>
          </p:cNvSpPr>
          <p:nvPr/>
        </p:nvSpPr>
        <p:spPr>
          <a:xfrm>
            <a:off x="1528049" y="1217359"/>
            <a:ext cx="7422080" cy="2843758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Arial" pitchFamily="34" charset="0"/>
              <a:buAutoNum type="arabicPeriod"/>
              <a:defRPr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студенты проживающие в г. Казани проходят производственную практику 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клиниках  г. Казани. 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ru-RU" b="1" dirty="0">
              <a:solidFill>
                <a:srgbClr val="002060"/>
              </a:solidFill>
            </a:endParaRPr>
          </a:p>
          <a:p>
            <a:pPr marL="514350" indent="-514350" algn="just">
              <a:buFont typeface="Arial" pitchFamily="34" charset="0"/>
              <a:buAutoNum type="arabicPeriod" startAt="2"/>
              <a:defRPr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из районов Республики Татарстан, других республик и областей Российской Федерации,  ближнего и дальнего зарубежья могут проходить производственную практику в своих районах, городах и странах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ходатайства от клиники и договора с клиникой.</a:t>
            </a:r>
          </a:p>
          <a:p>
            <a:pPr marL="0" indent="0">
              <a:buFont typeface="Arial" charset="0"/>
              <a:buNone/>
              <a:defRPr/>
            </a:pPr>
            <a:endParaRPr lang="ru-RU" sz="2600" dirty="0">
              <a:solidFill>
                <a:srgbClr val="002060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68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691680" y="1597820"/>
            <a:ext cx="6766520" cy="1102519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7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E37F1F-508C-44CD-A771-78E2B8930660}"/>
              </a:ext>
            </a:extLst>
          </p:cNvPr>
          <p:cNvSpPr txBox="1"/>
          <p:nvPr/>
        </p:nvSpPr>
        <p:spPr>
          <a:xfrm>
            <a:off x="1691680" y="52373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defRPr b="1">
                <a:solidFill>
                  <a:schemeClr val="bg1">
                    <a:lumMod val="50000"/>
                  </a:schemeClr>
                </a:solidFill>
                <a:latin typeface="+mj-lt"/>
                <a:ea typeface="Roboto Medium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Форма ходатайства от лечебного учреждения</a:t>
            </a:r>
          </a:p>
        </p:txBody>
      </p:sp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3851F1AF-20D1-49FD-8C05-C77E451E7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75838"/>
            <a:ext cx="3456384" cy="43830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Рисунок 2">
            <a:extLst>
              <a:ext uri="{FF2B5EF4-FFF2-40B4-BE49-F238E27FC236}">
                <a16:creationId xmlns:a16="http://schemas.microsoft.com/office/drawing/2014/main" id="{0F7D2133-64FD-427C-8A5D-3E1ED5269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72" y="575838"/>
            <a:ext cx="3313835" cy="43830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48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479B3C-F7A6-46B4-B1D0-E778F72A2633}"/>
              </a:ext>
            </a:extLst>
          </p:cNvPr>
          <p:cNvSpPr txBox="1"/>
          <p:nvPr/>
        </p:nvSpPr>
        <p:spPr>
          <a:xfrm>
            <a:off x="1663590" y="188343"/>
            <a:ext cx="6952849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altLang="ru-RU" sz="1600" b="1" dirty="0">
                <a:latin typeface="Times New Roman" panose="02020603050405020304" pitchFamily="18" charset="0"/>
                <a:cs typeface="Times New Roman" pitchFamily="18" charset="0"/>
              </a:rPr>
              <a:t>ПЕРЕЧЕНЬ ДОКУМЕНТОВ, ПРЕДСТАВЛЯЕМЫХ СТУДЕНТАМИ НА ЗАЧЕТ ПО ПП</a:t>
            </a:r>
            <a:br>
              <a:rPr lang="ru-RU" altLang="ru-RU" sz="1600" b="1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ru-RU" altLang="ru-RU" sz="16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ru-RU" altLang="ru-RU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Студенты без документов, представленных ниже, к зачёту по практике </a:t>
            </a:r>
            <a:r>
              <a:rPr lang="ru-RU" alt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не должны </a:t>
            </a:r>
            <a:r>
              <a:rPr lang="ru-RU" altLang="ru-RU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допускаться!!!</a:t>
            </a:r>
            <a:br>
              <a:rPr lang="ru-RU" alt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  <a:t>1.  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itchFamily="18" charset="0"/>
              </a:rPr>
              <a:t>Оформленный дневник</a:t>
            </a:r>
            <a: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  <a:t> производственной практики, заверенный подписью базового руководителя и гербовой печатью лечебного учреждения.</a:t>
            </a:r>
            <a:b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  <a:t>2.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itchFamily="18" charset="0"/>
              </a:rPr>
              <a:t>Перечень практических умений </a:t>
            </a:r>
            <a: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  <a:t>с их суммарным итогом (отчетная часть в дневнике по практике).</a:t>
            </a:r>
            <a:b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  <a:t>3.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itchFamily="18" charset="0"/>
              </a:rPr>
              <a:t>Отзыв руководителя от ЛПУ на студента </a:t>
            </a:r>
            <a: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  <a:t>с оценкой за ПП, заверенную подписью базового руководителя и печатью лечебного учреждения (в путевке). </a:t>
            </a:r>
            <a:b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  <a:t>4.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itchFamily="18" charset="0"/>
              </a:rPr>
              <a:t>Оформленный по правилам договор</a:t>
            </a:r>
            <a:r>
              <a:rPr lang="ru-RU" altLang="ru-RU" sz="2000" dirty="0">
                <a:latin typeface="Times New Roman" panose="02020603050405020304" pitchFamily="18" charset="0"/>
                <a:cs typeface="Times New Roman" pitchFamily="18" charset="0"/>
              </a:rPr>
              <a:t> об организации и проведении практики обучающихся (для студентов, которые проходят практику не в Казани)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9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21C312-B59F-4358-8059-DB06E456E341}"/>
              </a:ext>
            </a:extLst>
          </p:cNvPr>
          <p:cNvSpPr txBox="1"/>
          <p:nvPr/>
        </p:nvSpPr>
        <p:spPr>
          <a:xfrm>
            <a:off x="1691680" y="52373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defRPr b="1">
                <a:solidFill>
                  <a:schemeClr val="bg1">
                    <a:lumMod val="50000"/>
                  </a:schemeClr>
                </a:solidFill>
                <a:latin typeface="+mj-lt"/>
                <a:ea typeface="Roboto Medium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Правила заполнения путевки</a:t>
            </a:r>
          </a:p>
        </p:txBody>
      </p:sp>
      <p:pic>
        <p:nvPicPr>
          <p:cNvPr id="22" name="Рисунок 5">
            <a:extLst>
              <a:ext uri="{FF2B5EF4-FFF2-40B4-BE49-F238E27FC236}">
                <a16:creationId xmlns:a16="http://schemas.microsoft.com/office/drawing/2014/main" id="{21F9FAB2-7ABA-4E70-8515-314BD5078E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39" y="493620"/>
            <a:ext cx="7344816" cy="45639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EDB24A-BAB1-440F-ACE0-BF62F990662E}"/>
              </a:ext>
            </a:extLst>
          </p:cNvPr>
          <p:cNvSpPr txBox="1"/>
          <p:nvPr/>
        </p:nvSpPr>
        <p:spPr>
          <a:xfrm>
            <a:off x="1691680" y="52373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defRPr b="1">
                <a:solidFill>
                  <a:schemeClr val="bg1">
                    <a:lumMod val="50000"/>
                  </a:schemeClr>
                </a:solidFill>
                <a:latin typeface="+mj-lt"/>
                <a:ea typeface="Roboto Medium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Правила заполнения дневника практики</a:t>
            </a:r>
          </a:p>
        </p:txBody>
      </p:sp>
      <p:pic>
        <p:nvPicPr>
          <p:cNvPr id="22" name="Рисунок 2">
            <a:extLst>
              <a:ext uri="{FF2B5EF4-FFF2-40B4-BE49-F238E27FC236}">
                <a16:creationId xmlns:a16="http://schemas.microsoft.com/office/drawing/2014/main" id="{EF3C44ED-86D8-42D2-8CCA-1E694BBFA8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0542"/>
            <a:ext cx="4536504" cy="45983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1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EDB24A-BAB1-440F-ACE0-BF62F990662E}"/>
              </a:ext>
            </a:extLst>
          </p:cNvPr>
          <p:cNvSpPr txBox="1"/>
          <p:nvPr/>
        </p:nvSpPr>
        <p:spPr>
          <a:xfrm>
            <a:off x="1691680" y="52373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defRPr b="1">
                <a:solidFill>
                  <a:schemeClr val="bg1">
                    <a:lumMod val="50000"/>
                  </a:schemeClr>
                </a:solidFill>
                <a:latin typeface="+mj-lt"/>
                <a:ea typeface="Roboto Medium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Правила заполнения дневника практики</a:t>
            </a:r>
          </a:p>
        </p:txBody>
      </p:sp>
      <p:pic>
        <p:nvPicPr>
          <p:cNvPr id="24" name="Рисунок 2">
            <a:extLst>
              <a:ext uri="{FF2B5EF4-FFF2-40B4-BE49-F238E27FC236}">
                <a16:creationId xmlns:a16="http://schemas.microsoft.com/office/drawing/2014/main" id="{EE0DB54D-6779-466E-A7EE-DF5C5B214C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124" y="549346"/>
            <a:ext cx="4152815" cy="4449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3">
            <a:extLst>
              <a:ext uri="{FF2B5EF4-FFF2-40B4-BE49-F238E27FC236}">
                <a16:creationId xmlns:a16="http://schemas.microsoft.com/office/drawing/2014/main" id="{BE89BBB5-BD30-49EB-9FD8-C3A61B7BF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498389"/>
            <a:ext cx="18939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FF0000"/>
                </a:solidFill>
              </a:rPr>
              <a:t>Подпись обязательна</a:t>
            </a:r>
          </a:p>
        </p:txBody>
      </p:sp>
      <p:sp>
        <p:nvSpPr>
          <p:cNvPr id="31" name="Стрелка влево 4">
            <a:extLst>
              <a:ext uri="{FF2B5EF4-FFF2-40B4-BE49-F238E27FC236}">
                <a16:creationId xmlns:a16="http://schemas.microsoft.com/office/drawing/2014/main" id="{682956C1-4706-43D7-9EA1-D5A8DF14A1EB}"/>
              </a:ext>
            </a:extLst>
          </p:cNvPr>
          <p:cNvSpPr/>
          <p:nvPr/>
        </p:nvSpPr>
        <p:spPr>
          <a:xfrm>
            <a:off x="6217567" y="762129"/>
            <a:ext cx="427708" cy="1823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A54A92E-FF74-4FE3-AADF-C92C8DBB9D48}"/>
              </a:ext>
            </a:extLst>
          </p:cNvPr>
          <p:cNvSpPr/>
          <p:nvPr/>
        </p:nvSpPr>
        <p:spPr>
          <a:xfrm>
            <a:off x="5352173" y="596109"/>
            <a:ext cx="800766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055D01E9-B744-4DF9-8279-D29A579CA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262" y="1646500"/>
            <a:ext cx="278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FF0000"/>
                </a:solidFill>
              </a:rPr>
              <a:t>Обязательное заполнение</a:t>
            </a:r>
          </a:p>
        </p:txBody>
      </p:sp>
      <p:sp>
        <p:nvSpPr>
          <p:cNvPr id="48" name="Стрелка вверх 7">
            <a:extLst>
              <a:ext uri="{FF2B5EF4-FFF2-40B4-BE49-F238E27FC236}">
                <a16:creationId xmlns:a16="http://schemas.microsoft.com/office/drawing/2014/main" id="{7E9A7F82-862E-48A9-B74A-1C499A374D5C}"/>
              </a:ext>
            </a:extLst>
          </p:cNvPr>
          <p:cNvSpPr/>
          <p:nvPr/>
        </p:nvSpPr>
        <p:spPr>
          <a:xfrm rot="2315294">
            <a:off x="3003534" y="1074197"/>
            <a:ext cx="288925" cy="61331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F78B4F82-DC42-4BC6-ADE7-D94643668255}"/>
              </a:ext>
            </a:extLst>
          </p:cNvPr>
          <p:cNvSpPr/>
          <p:nvPr/>
        </p:nvSpPr>
        <p:spPr>
          <a:xfrm>
            <a:off x="2580300" y="600866"/>
            <a:ext cx="2709862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75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EDB24A-BAB1-440F-ACE0-BF62F990662E}"/>
              </a:ext>
            </a:extLst>
          </p:cNvPr>
          <p:cNvSpPr txBox="1"/>
          <p:nvPr/>
        </p:nvSpPr>
        <p:spPr>
          <a:xfrm>
            <a:off x="1691680" y="52373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defRPr b="1">
                <a:solidFill>
                  <a:schemeClr val="bg1">
                    <a:lumMod val="50000"/>
                  </a:schemeClr>
                </a:solidFill>
                <a:latin typeface="+mj-lt"/>
                <a:ea typeface="Roboto Medium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Правила заполнения дневника практики</a:t>
            </a:r>
          </a:p>
        </p:txBody>
      </p:sp>
      <p:pic>
        <p:nvPicPr>
          <p:cNvPr id="24" name="Рисунок 4">
            <a:extLst>
              <a:ext uri="{FF2B5EF4-FFF2-40B4-BE49-F238E27FC236}">
                <a16:creationId xmlns:a16="http://schemas.microsoft.com/office/drawing/2014/main" id="{3AF8AFD1-A1F9-4538-B570-061E8BD8A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74" y="530835"/>
            <a:ext cx="3054618" cy="43847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3829BEAD-A853-455D-B4E5-A5C0BD6C994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91766" y="1318818"/>
            <a:ext cx="362743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FF0000"/>
                </a:solidFill>
              </a:rPr>
              <a:t>Обязательно для заполнения, если манипуляции не проводили – ставим «0».</a:t>
            </a:r>
          </a:p>
        </p:txBody>
      </p:sp>
      <p:sp>
        <p:nvSpPr>
          <p:cNvPr id="31" name="Стрелка влево 6">
            <a:extLst>
              <a:ext uri="{FF2B5EF4-FFF2-40B4-BE49-F238E27FC236}">
                <a16:creationId xmlns:a16="http://schemas.microsoft.com/office/drawing/2014/main" id="{6F70B0F4-B9B8-4722-922C-35C6684F543C}"/>
              </a:ext>
            </a:extLst>
          </p:cNvPr>
          <p:cNvSpPr/>
          <p:nvPr/>
        </p:nvSpPr>
        <p:spPr>
          <a:xfrm>
            <a:off x="4904172" y="1431988"/>
            <a:ext cx="431800" cy="2413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16336F4-F65C-4D55-B9D5-C989FDC69A70}"/>
              </a:ext>
            </a:extLst>
          </p:cNvPr>
          <p:cNvSpPr/>
          <p:nvPr/>
        </p:nvSpPr>
        <p:spPr>
          <a:xfrm>
            <a:off x="3978079" y="1367972"/>
            <a:ext cx="831850" cy="369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" y="-1"/>
            <a:ext cx="1492553" cy="5143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3" y="167474"/>
            <a:ext cx="932010" cy="82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430F75A-3548-4704-BC0E-4A65392E1C17}"/>
              </a:ext>
            </a:extLst>
          </p:cNvPr>
          <p:cNvGrpSpPr/>
          <p:nvPr/>
        </p:nvGrpSpPr>
        <p:grpSpPr>
          <a:xfrm>
            <a:off x="-8572" y="4090569"/>
            <a:ext cx="918485" cy="425399"/>
            <a:chOff x="35496" y="3847429"/>
            <a:chExt cx="918485" cy="425399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60A62695-185E-41A6-8469-8ADE24A17B54}"/>
                </a:ext>
              </a:extLst>
            </p:cNvPr>
            <p:cNvSpPr/>
            <p:nvPr/>
          </p:nvSpPr>
          <p:spPr>
            <a:xfrm>
              <a:off x="35496" y="3847429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3C282E9E-33E9-4E9F-82AB-2C6787FE1EA6}"/>
                </a:ext>
              </a:extLst>
            </p:cNvPr>
            <p:cNvSpPr txBox="1"/>
            <p:nvPr/>
          </p:nvSpPr>
          <p:spPr>
            <a:xfrm>
              <a:off x="471381" y="3976130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sz="1000" spc="30" dirty="0">
                  <a:solidFill>
                    <a:srgbClr val="FFFFFF"/>
                  </a:solidFill>
                  <a:cs typeface="Calibri"/>
                </a:rPr>
                <a:t>370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7FD9487-3426-4AFF-81B7-B669B6A13AF5}"/>
              </a:ext>
            </a:extLst>
          </p:cNvPr>
          <p:cNvGrpSpPr/>
          <p:nvPr/>
        </p:nvGrpSpPr>
        <p:grpSpPr>
          <a:xfrm>
            <a:off x="35496" y="3268333"/>
            <a:ext cx="1407058" cy="334707"/>
            <a:chOff x="68556" y="2370097"/>
            <a:chExt cx="1407058" cy="334707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B80B9F31-3614-4E30-8A04-68DD44EA899A}"/>
                </a:ext>
              </a:extLst>
            </p:cNvPr>
            <p:cNvSpPr/>
            <p:nvPr/>
          </p:nvSpPr>
          <p:spPr>
            <a:xfrm>
              <a:off x="68556" y="2385966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570C40E-3F59-45A9-ABFE-9F0968CDEA58}"/>
                </a:ext>
              </a:extLst>
            </p:cNvPr>
            <p:cNvSpPr txBox="1"/>
            <p:nvPr/>
          </p:nvSpPr>
          <p:spPr>
            <a:xfrm>
              <a:off x="471381" y="2370097"/>
              <a:ext cx="1004233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Health &amp; clinical</a:t>
              </a:r>
            </a:p>
            <a:p>
              <a:pPr marL="12700">
                <a:spcBef>
                  <a:spcPts val="110"/>
                </a:spcBef>
              </a:pP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5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01-</a:t>
              </a:r>
              <a:r>
                <a:rPr lang="ru-RU" sz="1000" spc="30" dirty="0">
                  <a:solidFill>
                    <a:srgbClr val="FFFFFF"/>
                  </a:solidFill>
                  <a:cs typeface="Calibri"/>
                </a:rPr>
                <a:t>6</a:t>
              </a: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00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526848A-66F5-47BF-9AE8-4A8C06D174F9}"/>
              </a:ext>
            </a:extLst>
          </p:cNvPr>
          <p:cNvGrpSpPr/>
          <p:nvPr/>
        </p:nvGrpSpPr>
        <p:grpSpPr>
          <a:xfrm>
            <a:off x="35499" y="2571752"/>
            <a:ext cx="885425" cy="302971"/>
            <a:chOff x="68556" y="1851670"/>
            <a:chExt cx="885425" cy="302971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E6719F26-4670-4792-9F28-D32859441562}"/>
                </a:ext>
              </a:extLst>
            </p:cNvPr>
            <p:cNvSpPr/>
            <p:nvPr/>
          </p:nvSpPr>
          <p:spPr>
            <a:xfrm>
              <a:off x="68556" y="1851670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69783DC-1BA5-469D-BE6D-384B004B7357}"/>
                </a:ext>
              </a:extLst>
            </p:cNvPr>
            <p:cNvSpPr txBox="1"/>
            <p:nvPr/>
          </p:nvSpPr>
          <p:spPr>
            <a:xfrm>
              <a:off x="471381" y="1919156"/>
              <a:ext cx="482600" cy="16799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601-800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36" name="Picture 3">
            <a:extLst>
              <a:ext uri="{FF2B5EF4-FFF2-40B4-BE49-F238E27FC236}">
                <a16:creationId xmlns:a16="http://schemas.microsoft.com/office/drawing/2014/main" id="{256F56A9-9558-4F2C-A33B-D15A1446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04156"/>
            <a:ext cx="822314" cy="4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E200FC6-9E96-4808-BD56-287CFF4C3DAC}"/>
              </a:ext>
            </a:extLst>
          </p:cNvPr>
          <p:cNvGrpSpPr/>
          <p:nvPr/>
        </p:nvGrpSpPr>
        <p:grpSpPr>
          <a:xfrm>
            <a:off x="35500" y="2908295"/>
            <a:ext cx="1159565" cy="334707"/>
            <a:chOff x="68556" y="2904393"/>
            <a:chExt cx="1159565" cy="334707"/>
          </a:xfrm>
        </p:grpSpPr>
        <p:sp>
          <p:nvSpPr>
            <p:cNvPr id="38" name="object 6">
              <a:extLst>
                <a:ext uri="{FF2B5EF4-FFF2-40B4-BE49-F238E27FC236}">
                  <a16:creationId xmlns:a16="http://schemas.microsoft.com/office/drawing/2014/main" id="{71476E4D-DD8D-4865-BFF5-32F75E3FFE6D}"/>
                </a:ext>
              </a:extLst>
            </p:cNvPr>
            <p:cNvSpPr/>
            <p:nvPr/>
          </p:nvSpPr>
          <p:spPr>
            <a:xfrm>
              <a:off x="68556" y="2920262"/>
              <a:ext cx="302971" cy="3029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CDED3EC2-4EC1-422E-97CC-20D1BDF7D003}"/>
                </a:ext>
              </a:extLst>
            </p:cNvPr>
            <p:cNvSpPr txBox="1"/>
            <p:nvPr/>
          </p:nvSpPr>
          <p:spPr>
            <a:xfrm>
              <a:off x="471381" y="2904393"/>
              <a:ext cx="756740" cy="33470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Life sciences</a:t>
              </a:r>
            </a:p>
            <a:p>
              <a:pPr marL="12700">
                <a:spcBef>
                  <a:spcPts val="110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401-500</a:t>
              </a:r>
              <a:endParaRPr lang="en-US"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43576BC-FA2B-4E6E-BBE4-737DEF7F5117}"/>
              </a:ext>
            </a:extLst>
          </p:cNvPr>
          <p:cNvGrpSpPr/>
          <p:nvPr/>
        </p:nvGrpSpPr>
        <p:grpSpPr>
          <a:xfrm>
            <a:off x="-8572" y="3730529"/>
            <a:ext cx="1440118" cy="425399"/>
            <a:chOff x="35496" y="3422030"/>
            <a:chExt cx="1440118" cy="425399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8FFBA7A-47BC-4A1C-8A53-B2D3F0376C13}"/>
                </a:ext>
              </a:extLst>
            </p:cNvPr>
            <p:cNvSpPr/>
            <p:nvPr/>
          </p:nvSpPr>
          <p:spPr>
            <a:xfrm>
              <a:off x="35496" y="3422030"/>
              <a:ext cx="425399" cy="425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53A6ED2A-424A-42FB-AD03-8576DCF4F372}"/>
                </a:ext>
              </a:extLst>
            </p:cNvPr>
            <p:cNvSpPr txBox="1"/>
            <p:nvPr/>
          </p:nvSpPr>
          <p:spPr>
            <a:xfrm>
              <a:off x="471380" y="3473787"/>
              <a:ext cx="1004234" cy="32188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855"/>
                </a:spcBef>
              </a:pPr>
              <a:r>
                <a:rPr lang="en-US" sz="1000" spc="30" dirty="0">
                  <a:solidFill>
                    <a:srgbClr val="FFFFFF"/>
                  </a:solidFill>
                  <a:cs typeface="Calibri"/>
                </a:rPr>
                <a:t>Biological sciences  401-450 </a:t>
              </a:r>
              <a:endParaRPr sz="1000" dirty="0">
                <a:solidFill>
                  <a:prstClr val="black"/>
                </a:solidFill>
                <a:cs typeface="Calibri"/>
              </a:endParaRPr>
            </a:p>
          </p:txBody>
        </p:sp>
      </p:grpSp>
      <p:pic>
        <p:nvPicPr>
          <p:cNvPr id="23" name="Picture 22" descr="C:\Users\MSShafigullin\Desktop\2021\Год Науки и технологий\Лого на темном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9" y="1275606"/>
            <a:ext cx="867398" cy="7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EDB24A-BAB1-440F-ACE0-BF62F990662E}"/>
              </a:ext>
            </a:extLst>
          </p:cNvPr>
          <p:cNvSpPr txBox="1"/>
          <p:nvPr/>
        </p:nvSpPr>
        <p:spPr>
          <a:xfrm>
            <a:off x="1691680" y="52373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defRPr b="1">
                <a:solidFill>
                  <a:schemeClr val="bg1">
                    <a:lumMod val="50000"/>
                  </a:schemeClr>
                </a:solidFill>
                <a:latin typeface="+mj-lt"/>
                <a:ea typeface="Roboto Medium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Правила заполнения дневника практики</a:t>
            </a:r>
          </a:p>
        </p:txBody>
      </p:sp>
      <p:pic>
        <p:nvPicPr>
          <p:cNvPr id="24" name="Рисунок 4">
            <a:extLst>
              <a:ext uri="{FF2B5EF4-FFF2-40B4-BE49-F238E27FC236}">
                <a16:creationId xmlns:a16="http://schemas.microsoft.com/office/drawing/2014/main" id="{F5867B12-281D-42EF-B1BA-AF6E531227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92" y="674360"/>
            <a:ext cx="2721984" cy="354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674CED3F-E94B-4474-A37F-B6D130DE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692" y="4414919"/>
            <a:ext cx="21696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FF0000"/>
                </a:solidFill>
              </a:rPr>
              <a:t>Подпись обязательна</a:t>
            </a:r>
          </a:p>
        </p:txBody>
      </p:sp>
      <p:sp>
        <p:nvSpPr>
          <p:cNvPr id="31" name="Стрелка вверх 6">
            <a:extLst>
              <a:ext uri="{FF2B5EF4-FFF2-40B4-BE49-F238E27FC236}">
                <a16:creationId xmlns:a16="http://schemas.microsoft.com/office/drawing/2014/main" id="{8359922F-E77D-46EB-9B3A-A41571D28C56}"/>
              </a:ext>
            </a:extLst>
          </p:cNvPr>
          <p:cNvSpPr/>
          <p:nvPr/>
        </p:nvSpPr>
        <p:spPr>
          <a:xfrm rot="19668747">
            <a:off x="2746158" y="4203631"/>
            <a:ext cx="114617" cy="36726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0D6F24EE-1FA5-4037-B8FC-19735B316291}"/>
              </a:ext>
            </a:extLst>
          </p:cNvPr>
          <p:cNvSpPr/>
          <p:nvPr/>
        </p:nvSpPr>
        <p:spPr>
          <a:xfrm>
            <a:off x="1743117" y="3943227"/>
            <a:ext cx="1492553" cy="265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4" name="Рисунок 8">
            <a:extLst>
              <a:ext uri="{FF2B5EF4-FFF2-40B4-BE49-F238E27FC236}">
                <a16:creationId xmlns:a16="http://schemas.microsoft.com/office/drawing/2014/main" id="{98223161-E7B7-429D-A5E1-869796C0F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08" y="899457"/>
            <a:ext cx="3406304" cy="30511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Овал 44">
            <a:extLst>
              <a:ext uri="{FF2B5EF4-FFF2-40B4-BE49-F238E27FC236}">
                <a16:creationId xmlns:a16="http://schemas.microsoft.com/office/drawing/2014/main" id="{39EA949F-F3B5-4FDA-BED5-9CC8F32957F9}"/>
              </a:ext>
            </a:extLst>
          </p:cNvPr>
          <p:cNvSpPr/>
          <p:nvPr/>
        </p:nvSpPr>
        <p:spPr>
          <a:xfrm>
            <a:off x="4963808" y="1707653"/>
            <a:ext cx="3568632" cy="1656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TextBox 10">
            <a:extLst>
              <a:ext uri="{FF2B5EF4-FFF2-40B4-BE49-F238E27FC236}">
                <a16:creationId xmlns:a16="http://schemas.microsoft.com/office/drawing/2014/main" id="{4BF26FCF-B7FD-43DF-9DC1-02C2053BE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089" y="4003455"/>
            <a:ext cx="2344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FF0000"/>
                </a:solidFill>
              </a:rPr>
              <a:t>Обязательно заполнить</a:t>
            </a:r>
          </a:p>
        </p:txBody>
      </p:sp>
      <p:sp>
        <p:nvSpPr>
          <p:cNvPr id="47" name="Стрелка вверх 11">
            <a:extLst>
              <a:ext uri="{FF2B5EF4-FFF2-40B4-BE49-F238E27FC236}">
                <a16:creationId xmlns:a16="http://schemas.microsoft.com/office/drawing/2014/main" id="{A19AB52E-133A-488D-97CB-58F88A2659C0}"/>
              </a:ext>
            </a:extLst>
          </p:cNvPr>
          <p:cNvSpPr/>
          <p:nvPr/>
        </p:nvSpPr>
        <p:spPr>
          <a:xfrm>
            <a:off x="6683759" y="3406930"/>
            <a:ext cx="150574" cy="48834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95628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904</Words>
  <Application>Microsoft Office PowerPoint</Application>
  <PresentationFormat>Экран (16:9)</PresentationFormat>
  <Paragraphs>209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KPFU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Файзуллин Рашат Искандарович</dc:creator>
  <cp:lastModifiedBy>Закирова Эльвира Рашитовна</cp:lastModifiedBy>
  <cp:revision>99</cp:revision>
  <dcterms:created xsi:type="dcterms:W3CDTF">2021-05-19T09:18:00Z</dcterms:created>
  <dcterms:modified xsi:type="dcterms:W3CDTF">2022-05-23T06:16:04Z</dcterms:modified>
</cp:coreProperties>
</file>