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5" r:id="rId6"/>
    <p:sldId id="268" r:id="rId7"/>
    <p:sldId id="270" r:id="rId8"/>
    <p:sldId id="269" r:id="rId9"/>
    <p:sldId id="271" r:id="rId10"/>
    <p:sldId id="264" r:id="rId11"/>
    <p:sldId id="273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5610D-FC79-4C0D-ADAE-58229E91EB6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132A-61DF-40B3-815D-473E9289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arbara.morrison/viz/Ex3_10Revenue/Map-Countriesandtotalpayment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Rockbuster</a:t>
            </a:r>
            <a:r>
              <a:rPr lang="en-US" dirty="0" smtClean="0"/>
              <a:t> Stealth LLC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5638800" cy="609600"/>
          </a:xfrm>
        </p:spPr>
        <p:txBody>
          <a:bodyPr/>
          <a:lstStyle/>
          <a:p>
            <a:r>
              <a:rPr lang="en-US" dirty="0" smtClean="0"/>
              <a:t>Online Video Rental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5791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Barbara Morrison (analyst); 7/5/2024</a:t>
            </a:r>
          </a:p>
          <a:p>
            <a:r>
              <a:rPr lang="en-US" dirty="0">
                <a:hlinkClick r:id="rId2"/>
              </a:rPr>
              <a:t>Ex 3.10Revenue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8768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>
                <a:solidFill>
                  <a:srgbClr val="FF0000"/>
                </a:solidFill>
              </a:rPr>
              <a:t>countries in terms of </a:t>
            </a:r>
            <a:r>
              <a:rPr lang="en-US" sz="1600" b="1" dirty="0" smtClean="0">
                <a:solidFill>
                  <a:srgbClr val="FF0000"/>
                </a:solidFill>
              </a:rPr>
              <a:t>both revenue </a:t>
            </a:r>
            <a:r>
              <a:rPr lang="en-US" sz="1600" b="1" dirty="0">
                <a:solidFill>
                  <a:srgbClr val="FF0000"/>
                </a:solidFill>
              </a:rPr>
              <a:t>and number of 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India			5</a:t>
            </a:r>
            <a:r>
              <a:rPr lang="en-US" sz="1600" dirty="0" smtClean="0"/>
              <a:t>. Mexico		</a:t>
            </a:r>
            <a:r>
              <a:rPr lang="en-US" sz="1600" dirty="0" smtClean="0"/>
              <a:t>                    8</a:t>
            </a:r>
            <a:r>
              <a:rPr lang="en-US" sz="1600" dirty="0" smtClean="0"/>
              <a:t>.   Philippines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China			</a:t>
            </a:r>
            <a:r>
              <a:rPr lang="en-US" sz="1600" dirty="0" smtClean="0"/>
              <a:t>6. Brazil			9.   Turkey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United States </a:t>
            </a:r>
            <a:r>
              <a:rPr lang="en-US" sz="1600" dirty="0" smtClean="0"/>
              <a:t>		7. Russian Federation	</a:t>
            </a:r>
            <a:r>
              <a:rPr lang="en-US" sz="1600" dirty="0" smtClean="0"/>
              <a:t>                  10</a:t>
            </a:r>
            <a:r>
              <a:rPr lang="en-US" sz="1600" dirty="0" smtClean="0"/>
              <a:t>. Indonesia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Japan		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0" y="762000"/>
            <a:ext cx="680410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75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>
                <a:solidFill>
                  <a:srgbClr val="FF0000"/>
                </a:solidFill>
              </a:rPr>
              <a:t>countries in terms of </a:t>
            </a:r>
            <a:r>
              <a:rPr lang="en-US" sz="1600" b="1" dirty="0" smtClean="0">
                <a:solidFill>
                  <a:srgbClr val="FF0000"/>
                </a:solidFill>
              </a:rPr>
              <a:t>both revenue </a:t>
            </a:r>
            <a:r>
              <a:rPr lang="en-US" sz="1600" b="1" dirty="0">
                <a:solidFill>
                  <a:srgbClr val="FF0000"/>
                </a:solidFill>
              </a:rPr>
              <a:t>and number of 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India			5</a:t>
            </a:r>
            <a:r>
              <a:rPr lang="en-US" sz="1600" dirty="0" smtClean="0"/>
              <a:t>. Mexico		</a:t>
            </a:r>
            <a:r>
              <a:rPr lang="en-US" sz="1600" dirty="0" smtClean="0"/>
              <a:t>                    8</a:t>
            </a:r>
            <a:r>
              <a:rPr lang="en-US" sz="1600" dirty="0" smtClean="0"/>
              <a:t>.   Philippines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China			</a:t>
            </a:r>
            <a:r>
              <a:rPr lang="en-US" sz="1600" dirty="0" smtClean="0"/>
              <a:t>6. Brazil			9.   Turkey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United States </a:t>
            </a:r>
            <a:r>
              <a:rPr lang="en-US" sz="1600" dirty="0" smtClean="0"/>
              <a:t>		7. Russian Federation	</a:t>
            </a:r>
            <a:r>
              <a:rPr lang="en-US" sz="1600" dirty="0" smtClean="0"/>
              <a:t>                  10</a:t>
            </a:r>
            <a:r>
              <a:rPr lang="en-US" sz="1600" dirty="0" smtClean="0"/>
              <a:t>. Indonesia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Japan		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80410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0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/>
          <a:p>
            <a:r>
              <a:rPr lang="en-US" sz="2800" dirty="0" smtClean="0"/>
              <a:t>Recommendations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82000" cy="3962399"/>
          </a:xfrm>
        </p:spPr>
        <p:txBody>
          <a:bodyPr>
            <a:normAutofit fontScale="85000" lnSpcReduction="2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Concentrate marketing on the following: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Top 10 countries in revenue and customer number in 2006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Top 5 genres that grossed over $4 million in 2006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Keep high-value customers by offering them loyalty programs;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  Attract </a:t>
            </a:r>
            <a:r>
              <a:rPr lang="en-US" sz="2000" dirty="0" smtClean="0"/>
              <a:t>new customers by offering them first-time discounts</a:t>
            </a:r>
          </a:p>
          <a:p>
            <a:endParaRPr lang="en-US" sz="2000" dirty="0"/>
          </a:p>
          <a:p>
            <a:r>
              <a:rPr lang="en-US" sz="2000" dirty="0" smtClean="0"/>
              <a:t>Vary cost and rental duration of movie according to demand</a:t>
            </a:r>
          </a:p>
          <a:p>
            <a:pPr marL="109728" indent="0">
              <a:buNone/>
            </a:pPr>
            <a:r>
              <a:rPr lang="en-US" sz="2000" dirty="0" smtClean="0"/>
              <a:t>	High-demand movies should cost more and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have less rental duration </a:t>
            </a:r>
          </a:p>
          <a:p>
            <a:r>
              <a:rPr lang="en-US" sz="2000" dirty="0" smtClean="0"/>
              <a:t>Survey viewers to determine the type of movies that they like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(genre, rating, film length, etc.)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3600" dirty="0" smtClean="0"/>
              <a:t>Thank you!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sz="2400" dirty="0" smtClean="0"/>
              <a:t>Questions?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r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						</a:t>
            </a:r>
            <a:r>
              <a:rPr lang="en-US" sz="1200" u="sng" dirty="0" smtClean="0"/>
              <a:t>Please Contact: </a:t>
            </a:r>
          </a:p>
          <a:p>
            <a:pPr marL="109728" indent="0">
              <a:buNone/>
            </a:pPr>
            <a:r>
              <a:rPr lang="en-US" sz="1200" dirty="0" smtClean="0"/>
              <a:t>						Bmorrison@gmail.com</a:t>
            </a:r>
            <a:endParaRPr lang="en-US" sz="1200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8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Rockbuster</a:t>
            </a:r>
            <a:r>
              <a:rPr lang="en-US" dirty="0" smtClean="0"/>
              <a:t> Stealth LLC is a movie rental company that provides online video rentals.</a:t>
            </a:r>
          </a:p>
          <a:p>
            <a:r>
              <a:rPr lang="en-US" dirty="0" err="1" smtClean="0"/>
              <a:t>Rockbuster</a:t>
            </a:r>
            <a:r>
              <a:rPr lang="en-US" dirty="0" smtClean="0"/>
              <a:t> is facing stiff competition from streaming services such as Netflix and Amazon Prime.</a:t>
            </a:r>
          </a:p>
          <a:p>
            <a:r>
              <a:rPr lang="en-US" dirty="0" smtClean="0"/>
              <a:t>In order to stay competitive, </a:t>
            </a:r>
            <a:r>
              <a:rPr lang="en-US" dirty="0" err="1" smtClean="0"/>
              <a:t>Rockbuster</a:t>
            </a:r>
            <a:r>
              <a:rPr lang="en-US" dirty="0" smtClean="0"/>
              <a:t> wants to launch an online video rental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Which movies contributed most/least to revenue gain?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What was the average rental duration of all videos?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Which countries are </a:t>
            </a:r>
            <a:r>
              <a:rPr lang="en-US" sz="2400" dirty="0" err="1" smtClean="0"/>
              <a:t>Rockbuster’s</a:t>
            </a:r>
            <a:r>
              <a:rPr lang="en-US" sz="2400" dirty="0" smtClean="0"/>
              <a:t> customers based in?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Where are customers with a high lifetime value based?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Do sales figures vary between geographic regions?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05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Video statistics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143000"/>
            <a:ext cx="647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Average Rental Duration of All Videos = 5 days</a:t>
            </a:r>
          </a:p>
          <a:p>
            <a:endParaRPr lang="en-US" sz="2000" dirty="0" smtClean="0"/>
          </a:p>
          <a:p>
            <a:r>
              <a:rPr lang="en-US" sz="2000" dirty="0" smtClean="0"/>
              <a:t>Average rental rate = $2.98/day </a:t>
            </a:r>
          </a:p>
          <a:p>
            <a:endParaRPr lang="en-US" sz="2000" dirty="0" smtClean="0"/>
          </a:p>
          <a:p>
            <a:r>
              <a:rPr lang="en-US" sz="2000" dirty="0" smtClean="0"/>
              <a:t>Average length of videos = 115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Average replacement cost = $19.98</a:t>
            </a:r>
          </a:p>
          <a:p>
            <a:endParaRPr lang="en-US" sz="2000" dirty="0"/>
          </a:p>
          <a:p>
            <a:r>
              <a:rPr lang="en-US" sz="2000" dirty="0" smtClean="0"/>
              <a:t>Most common rating = PG-13</a:t>
            </a:r>
          </a:p>
          <a:p>
            <a:endParaRPr lang="en-US" sz="2000" dirty="0" smtClean="0"/>
          </a:p>
          <a:p>
            <a:r>
              <a:rPr lang="en-US" sz="2000" dirty="0" smtClean="0"/>
              <a:t>Release Year for all movies = 2006</a:t>
            </a:r>
          </a:p>
          <a:p>
            <a:endParaRPr lang="en-US" sz="2000" dirty="0"/>
          </a:p>
          <a:p>
            <a:r>
              <a:rPr lang="en-US" sz="2000" dirty="0" smtClean="0"/>
              <a:t>Total number of videos = 1000</a:t>
            </a:r>
          </a:p>
          <a:p>
            <a:endParaRPr lang="en-US" sz="2000" dirty="0"/>
          </a:p>
          <a:p>
            <a:r>
              <a:rPr lang="en-US" sz="2000" dirty="0" smtClean="0"/>
              <a:t>Total number of movie genre = 16</a:t>
            </a:r>
          </a:p>
        </p:txBody>
      </p:sp>
    </p:spTree>
    <p:extLst>
      <p:ext uri="{BB962C8B-B14F-4D97-AF65-F5344CB8AC3E}">
        <p14:creationId xmlns:p14="http://schemas.microsoft.com/office/powerpoint/2010/main" val="2170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Revenue - Least/Most Popular Movies</a:t>
            </a:r>
            <a:endParaRPr 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71600"/>
            <a:ext cx="8172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429000"/>
            <a:ext cx="81248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2400" y="5535925"/>
            <a:ext cx="351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No Revenue: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42 out of 1000 movie titles were never rented in 2006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Revenue – By Genre &amp; Ratings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1744193" cy="184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9" y="1752600"/>
            <a:ext cx="5833307" cy="386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6" y="4422473"/>
            <a:ext cx="1457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40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Where are </a:t>
            </a:r>
            <a:r>
              <a:rPr lang="en-US" sz="3200" dirty="0" err="1" smtClean="0"/>
              <a:t>Rockbuster’s</a:t>
            </a:r>
            <a:r>
              <a:rPr lang="en-US" sz="3200" dirty="0" smtClean="0"/>
              <a:t> customers located?</a:t>
            </a:r>
            <a:endParaRPr lang="en-US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632235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14567"/>
              </p:ext>
            </p:extLst>
          </p:nvPr>
        </p:nvGraphicFramePr>
        <p:xfrm>
          <a:off x="7086600" y="2057399"/>
          <a:ext cx="1752600" cy="342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62000"/>
              </a:tblGrid>
              <a:tr h="49917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Country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Customer </a:t>
                      </a:r>
                    </a:p>
                    <a:p>
                      <a:r>
                        <a:rPr lang="en-US" sz="900" dirty="0" smtClean="0"/>
                        <a:t>Count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India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60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China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53</a:t>
                      </a:r>
                      <a:endParaRPr lang="en-US" sz="900" dirty="0"/>
                    </a:p>
                  </a:txBody>
                  <a:tcPr/>
                </a:tc>
              </a:tr>
              <a:tr h="36303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United States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36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Japan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31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Mexico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Brazil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</a:t>
                      </a:r>
                      <a:endParaRPr lang="en-US" sz="900" dirty="0"/>
                    </a:p>
                  </a:txBody>
                  <a:tcPr/>
                </a:tc>
              </a:tr>
              <a:tr h="36303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Russian Federation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Philippines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Turkey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</a:tr>
              <a:tr h="2748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Indonesia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1514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638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of Rockport’s top 10 customers are in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Location of Top 5 Customers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with High Lifetime Value (in year 2006)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20681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 amount paid by top 5 customers in 2006 = $107.35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12727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1752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Amount</a:t>
                      </a:r>
                      <a:r>
                        <a:rPr lang="en-US" baseline="0" dirty="0" smtClean="0"/>
                        <a:t>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Atlixo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$128.70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$108.75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$102.76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$98.76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$97.80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86295"/>
            <a:ext cx="8362950" cy="944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Sales Figures vary between geographic regions</a:t>
            </a:r>
            <a:endParaRPr lang="en-US" sz="2800" dirty="0"/>
          </a:p>
        </p:txBody>
      </p:sp>
      <p:pic>
        <p:nvPicPr>
          <p:cNvPr id="308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" y="1066800"/>
            <a:ext cx="5563903" cy="368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00600"/>
            <a:ext cx="5410200" cy="180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1809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4953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 and China make up 35% of the total revenue from the top 10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1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341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Rockbuster Stealth LLC</vt:lpstr>
      <vt:lpstr>Overview</vt:lpstr>
      <vt:lpstr>Objectives</vt:lpstr>
      <vt:lpstr>Video statistics</vt:lpstr>
      <vt:lpstr>Revenue - Least/Most Popular Movies</vt:lpstr>
      <vt:lpstr>Revenue – By Genre &amp; Ratings</vt:lpstr>
      <vt:lpstr>Where are Rockbuster’s customers located?</vt:lpstr>
      <vt:lpstr>Location of Top 5 Customers  with High Lifetime Value (in year 2006)</vt:lpstr>
      <vt:lpstr>Sales Figures vary between geographic regions</vt:lpstr>
      <vt:lpstr>Conclusion</vt:lpstr>
      <vt:lpstr>Conclusion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</dc:creator>
  <cp:lastModifiedBy>Barb Morrison</cp:lastModifiedBy>
  <cp:revision>106</cp:revision>
  <dcterms:created xsi:type="dcterms:W3CDTF">2006-08-16T00:00:00Z</dcterms:created>
  <dcterms:modified xsi:type="dcterms:W3CDTF">2024-09-08T12:47:25Z</dcterms:modified>
</cp:coreProperties>
</file>