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sldIdLst>
    <p:sldId id="265" r:id="rId2"/>
    <p:sldId id="349" r:id="rId3"/>
    <p:sldId id="398" r:id="rId4"/>
    <p:sldId id="399" r:id="rId5"/>
    <p:sldId id="268" r:id="rId6"/>
    <p:sldId id="296" r:id="rId7"/>
    <p:sldId id="323" r:id="rId8"/>
    <p:sldId id="301" r:id="rId9"/>
    <p:sldId id="342" r:id="rId10"/>
    <p:sldId id="353" r:id="rId11"/>
    <p:sldId id="336" r:id="rId12"/>
    <p:sldId id="395" r:id="rId13"/>
    <p:sldId id="396" r:id="rId14"/>
    <p:sldId id="397" r:id="rId15"/>
    <p:sldId id="401" r:id="rId16"/>
    <p:sldId id="389" r:id="rId17"/>
    <p:sldId id="391" r:id="rId18"/>
    <p:sldId id="400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4C35"/>
    <a:srgbClr val="0F6649"/>
    <a:srgbClr val="16996D"/>
    <a:srgbClr val="137F59"/>
    <a:srgbClr val="1B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8" autoAdjust="0"/>
    <p:restoredTop sz="95603" autoAdjust="0"/>
  </p:normalViewPr>
  <p:slideViewPr>
    <p:cSldViewPr>
      <p:cViewPr varScale="1">
        <p:scale>
          <a:sx n="108" d="100"/>
          <a:sy n="108" d="100"/>
        </p:scale>
        <p:origin x="13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DA59-E555-2DB8-29EB-F751523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0FC6-C71F-2486-F5A7-4FF43FCD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9FFE-39C6-D828-1CCC-5996BF81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569AF-2C21-4E07-9A57-B9D426F7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88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F11B-CA0D-9C64-1E03-98F28062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2590-87B3-FA79-4AD1-9053944B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0880-10A2-56B2-5504-04C258D7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8D3F-4C7C-4CBB-9190-7A049D39B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7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8EDB6E6-1526-B130-3640-B603A2B1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561DA2-7435-2F35-63EA-67046647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EF2C6-0D06-87BE-31F7-1C29CC7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05303-3671-4CE2-AD71-847F4856E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57DB3-0629-675F-D3F8-BFE301DB028C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B9F2A-A273-6CD3-8878-4BADA952521E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795C0-42E6-5D0B-4906-8487039B52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23C92B-1569-64B8-79C1-FDA20C55CC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D4F615-08E5-DBB3-0614-A5DEF54E0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9723-52B4-445A-94BE-3D7768F1C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7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BC09-9E92-79CC-D36C-DF151CEF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6F73-44B0-81CC-5925-4A730C14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38A8-BC12-86DD-0282-8BCF7DA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EFBC1-2377-4248-ABAC-DE8F09F62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83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AE2BE8-D427-3125-67D2-448FC1F43C12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A7630-60FF-A23D-1163-EAC895219DF7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6CACC1-9C52-4DCD-D7A2-5BA931B066D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662015-CE1B-9627-A487-1618B1E77F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9448D6-5F4D-8080-F5FA-518E6D7319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756A9-B6D2-4299-93E7-6993B747F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744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4E1B4-8694-66AD-EFAE-7615E37AF615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821-FE24-262E-61DA-3570DD063F36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2C04981-7752-64A9-C49B-D1D729B2714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8D6052-5117-594C-D17C-6BD036D12EF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1CFC7F-8DED-27AF-9E6C-A2E9AF263E9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09F6-FB1A-4D66-9DB7-199DC54AA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51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4900-B4FA-6E10-405B-4949A9E1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971E-4DD3-6DFA-02E2-5CF4F914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082C-2F5A-DD07-1210-3D76F1F0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49BB-1478-4DE9-ABA2-44D46AE03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824730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2D5E-F2F7-4E11-6115-CD64F953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79B3-51E9-17C7-E5F9-41E298B3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F80E-8733-C350-1190-ACB54084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2EFD-DB4C-4161-B990-9E3042FA6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960017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41475"/>
            <a:ext cx="3810000" cy="44545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458A52-46E4-E231-C028-7DBC09862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C2A79AB-F314-E05E-CB8B-59FF14E2D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CA39E2-DEBF-CE17-0BE9-8BCDA0C02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B302-E36F-42EE-A44D-8B84886BC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1266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B828-38D3-1C03-BDF0-75E6042C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725D-F94D-10E4-9E3A-5B006AD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3A79-0E4C-3385-1A12-6646D8B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BF27-7711-4A83-A4D5-4024251B08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7707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F7B2-14F6-A0A2-B458-9B2E107B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A856-DA24-5264-7D4F-79A248B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F671-876E-303C-05E6-43BF3638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1AA14-5E12-4CFD-8CF1-A07F0320A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704972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25EC-5C1E-DA12-E7B6-468E84EB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F215-7A6E-CBE6-99C5-7655038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B3B2-CF43-F1B9-288B-6BE45B69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FF844-6183-4237-BB47-47FF2B68CE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38880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523EC-1804-19CB-40E4-06FE6BEB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25B12-ED4C-0E46-719A-A5EA7875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15DC-6DB1-74D6-27A0-E6370D44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32EA1-F6C2-423E-A5A9-174B2B5CB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38117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61405-3ACA-F664-5291-06F162F1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4839-4AF8-E165-A49A-51CFF679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6EF6-8F9A-905F-FBED-18DF2028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4436F-AD52-4F80-BFA3-0BAC012E4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8076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7D5A4-CE2F-88C6-DC61-0E8C16F4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C92E2-430A-C003-1C98-42767CC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7AF57-434B-00E3-6C4B-46D48EBA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89143-BBFD-4374-B5C1-7D6F2B8FEA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071230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57BEF-16DD-9EC1-F744-C870BB51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3096-B1A3-42F3-AB09-10EB0A4A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0A0E-F597-02E3-2616-312597C3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C5A36-ACA1-4778-8DA9-F09678F3B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3451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74B0-C4FC-0DE4-DDB8-415875D6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37DD-13DF-1232-89CE-70B391B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AF63-34D0-C7D3-856B-D1436F21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7492-76F4-426E-A810-FBA77A1A1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97958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4C35"/>
            </a:gs>
            <a:gs pos="50000">
              <a:srgbClr val="0F6649"/>
            </a:gs>
            <a:gs pos="100000">
              <a:srgbClr val="0B4C3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62A63F95-15AE-2567-E054-E730D1D636F9}"/>
              </a:ext>
            </a:extLst>
          </p:cNvPr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210FC4-B791-1D00-6563-759BC42AC483}"/>
              </a:ext>
            </a:extLst>
          </p:cNvPr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DFAC35-62BF-DA68-16DA-2E85C7D529E8}"/>
              </a:ext>
            </a:extLst>
          </p:cNvPr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AF6524-D7DF-3428-A784-B2138FDD6F68}"/>
              </a:ext>
            </a:extLst>
          </p:cNvPr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D2B43D-5E84-55EE-3314-2CAD92BD8ADE}"/>
              </a:ext>
            </a:extLst>
          </p:cNvPr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9831B4-4863-415A-10D6-F88D5600D0A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>
            <a:extLst>
              <a:ext uri="{FF2B5EF4-FFF2-40B4-BE49-F238E27FC236}">
                <a16:creationId xmlns:a16="http://schemas.microsoft.com/office/drawing/2014/main" id="{5278224B-F645-B722-652C-13430D918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3" name="Text Placeholder 2">
            <a:extLst>
              <a:ext uri="{FF2B5EF4-FFF2-40B4-BE49-F238E27FC236}">
                <a16:creationId xmlns:a16="http://schemas.microsoft.com/office/drawing/2014/main" id="{7E3331A1-C79A-B8FE-EC8B-829E72705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3703-DF87-340A-919E-4AF4F7523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F662-37D0-231A-A3C5-A0D7A4BB0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B90C-4521-2847-1C37-927D1875B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49080-C435-4AF2-AA2E-71343260EF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  <p:sldLayoutId id="2147484141" r:id="rId18"/>
  </p:sldLayoutIdLst>
  <p:transition spd="med">
    <p:random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715696-33D4-528D-B2DB-499CFCE861B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-19050" y="142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CWCT 140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5327FFEC-154A-690E-F02C-0F6267C4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429375"/>
            <a:ext cx="962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>
            <a:extLst>
              <a:ext uri="{FF2B5EF4-FFF2-40B4-BE49-F238E27FC236}">
                <a16:creationId xmlns:a16="http://schemas.microsoft.com/office/drawing/2014/main" id="{FE6AAC03-814C-DE06-8039-DA4B0C71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946275"/>
            <a:ext cx="5118100" cy="2819400"/>
          </a:xfrm>
          <a:prstGeom prst="rect">
            <a:avLst/>
          </a:prstGeom>
          <a:solidFill>
            <a:srgbClr val="169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8">
            <a:extLst>
              <a:ext uri="{FF2B5EF4-FFF2-40B4-BE49-F238E27FC236}">
                <a16:creationId xmlns:a16="http://schemas.microsoft.com/office/drawing/2014/main" id="{0BE52085-A927-E795-EE12-E0B7E27E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4792663" cy="954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David Lieberman</a:t>
            </a:r>
          </a:p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dlieberman@ivytech.edu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85B1AAF-A49B-9BBA-CC25-00C307025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Simple Python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4AACC-5AE8-64C9-64F5-123155A0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5935663" cy="3971925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28AB5-EF88-E104-F9A1-43E28B0C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8" y="5313363"/>
            <a:ext cx="4962525" cy="847725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</p:pic>
      <p:sp>
        <p:nvSpPr>
          <p:cNvPr id="47109" name="TextBox 7">
            <a:extLst>
              <a:ext uri="{FF2B5EF4-FFF2-40B4-BE49-F238E27FC236}">
                <a16:creationId xmlns:a16="http://schemas.microsoft.com/office/drawing/2014/main" id="{0BDB244A-DA87-C040-ED29-0CD9802E9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1674813"/>
            <a:ext cx="2057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Overloaded Constructor</a:t>
            </a:r>
          </a:p>
        </p:txBody>
      </p:sp>
      <p:sp>
        <p:nvSpPr>
          <p:cNvPr id="47110" name="TextBox 8">
            <a:extLst>
              <a:ext uri="{FF2B5EF4-FFF2-40B4-BE49-F238E27FC236}">
                <a16:creationId xmlns:a16="http://schemas.microsoft.com/office/drawing/2014/main" id="{6037682C-2FE7-B811-3B1F-A7E9D4C76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763" y="2611438"/>
            <a:ext cx="2552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Method Overridden</a:t>
            </a:r>
          </a:p>
        </p:txBody>
      </p:sp>
      <p:sp>
        <p:nvSpPr>
          <p:cNvPr id="47111" name="TextBox 9">
            <a:extLst>
              <a:ext uri="{FF2B5EF4-FFF2-40B4-BE49-F238E27FC236}">
                <a16:creationId xmlns:a16="http://schemas.microsoft.com/office/drawing/2014/main" id="{5A1B99E0-770F-16B9-D527-2EC0A8173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890963"/>
            <a:ext cx="255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Instantiation</a:t>
            </a: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AA1F62-91C8-5A43-C5BE-9AEDD3983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Exception Handling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3416F-AA51-545B-BB4B-3D42BA0278FD}"/>
              </a:ext>
            </a:extLst>
          </p:cNvPr>
          <p:cNvSpPr txBox="1"/>
          <p:nvPr/>
        </p:nvSpPr>
        <p:spPr>
          <a:xfrm>
            <a:off x="1946922" y="1524000"/>
            <a:ext cx="5250155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Exception handling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caught the exception: 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AA1F62-91C8-5A43-C5BE-9AEDD3983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Exception Handling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3416F-AA51-545B-BB4B-3D42BA0278FD}"/>
              </a:ext>
            </a:extLst>
          </p:cNvPr>
          <p:cNvSpPr txBox="1"/>
          <p:nvPr/>
        </p:nvSpPr>
        <p:spPr>
          <a:xfrm>
            <a:off x="1808486" y="1524000"/>
            <a:ext cx="6573514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Exception handling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(b)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captured a division by zero error"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captured a math error"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9727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AA1F62-91C8-5A43-C5BE-9AEDD3983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Custom Exception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3416F-AA51-545B-BB4B-3D42BA0278FD}"/>
              </a:ext>
            </a:extLst>
          </p:cNvPr>
          <p:cNvSpPr txBox="1"/>
          <p:nvPr/>
        </p:nvSpPr>
        <p:spPr>
          <a:xfrm>
            <a:off x="533400" y="2590800"/>
            <a:ext cx="80772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Custom Exception Class – Inherits from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NotAlphanumericError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 A non-alphanumeric character was detected"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10408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AA1F62-91C8-5A43-C5BE-9AEDD3983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Custom Exception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3416F-AA51-545B-BB4B-3D42BA0278FD}"/>
              </a:ext>
            </a:extLst>
          </p:cNvPr>
          <p:cNvSpPr txBox="1"/>
          <p:nvPr/>
        </p:nvSpPr>
        <p:spPr>
          <a:xfrm>
            <a:off x="533400" y="1295400"/>
            <a:ext cx="8077200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Custom Exception -- input validation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"Please enter a username: 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isalnum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NotAlphanumericError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Main program -- get a username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"Account Login"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logged in successfully."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64400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AA1F62-91C8-5A43-C5BE-9AEDD3983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152400"/>
            <a:ext cx="9144000" cy="9906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Web Scraping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3416F-AA51-545B-BB4B-3D42BA0278FD}"/>
              </a:ext>
            </a:extLst>
          </p:cNvPr>
          <p:cNvSpPr txBox="1"/>
          <p:nvPr/>
        </p:nvSpPr>
        <p:spPr>
          <a:xfrm>
            <a:off x="533400" y="1295400"/>
            <a:ext cx="80772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fr-FR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fr-F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fr-FR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"https://dataquestio.github.io/web-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scraping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-pages/simple.html"</a:t>
            </a:r>
            <a:r>
              <a:rPr lang="fr-F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fr-FR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fr-F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fr-FR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97535-941C-B029-44F4-2812FBB75681}"/>
              </a:ext>
            </a:extLst>
          </p:cNvPr>
          <p:cNvSpPr txBox="1"/>
          <p:nvPr/>
        </p:nvSpPr>
        <p:spPr>
          <a:xfrm>
            <a:off x="533400" y="3276600"/>
            <a:ext cx="80772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bs4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BeautifulSoup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"https://dataquestio.github.io/web-scraping-pages/simple.html"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html.parser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soup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prettify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40454980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Assignment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572000"/>
          </a:xfrm>
        </p:spPr>
        <p:txBody>
          <a:bodyPr rtlCol="0">
            <a:normAutofit fontScale="775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all program submissions you need to include </a:t>
            </a:r>
            <a:r>
              <a:rPr lang="en-US" sz="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illustrating your programs ran successfully.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program submissions require a </a:t>
            </a:r>
            <a:r>
              <a:rPr lang="en-US" sz="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comment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containing your name, course, date, program name, and a description of the program.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85896927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38200"/>
            <a:ext cx="8458200" cy="2286000"/>
          </a:xfrm>
        </p:spPr>
        <p:txBody>
          <a:bodyPr rtlCol="0">
            <a:norm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main portion of a "calculator" program is shown below.  Add a custom exception class for "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NotNumericError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and the function for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GetNumber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so that the Main program produces the following 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EFE0E-D932-9740-C713-D9CF3CE5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05" y="3429000"/>
            <a:ext cx="690658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08078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0D85E-3CA4-F528-1CB9-51721A56910C}"/>
              </a:ext>
            </a:extLst>
          </p:cNvPr>
          <p:cNvSpPr txBox="1"/>
          <p:nvPr/>
        </p:nvSpPr>
        <p:spPr>
          <a:xfrm>
            <a:off x="381000" y="838200"/>
            <a:ext cx="8382000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 Calculator"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program will add, subtract, multiply or divide two integers"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expression in form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 &lt;op&gt; y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e.g. 73 * 88"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calcmessage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"Expression: 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calcmessage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NotNumericError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input was not numeric!"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value2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value2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value2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value2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4409124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219200"/>
            <a:ext cx="6934200" cy="3352800"/>
          </a:xfrm>
        </p:spPr>
        <p:txBody>
          <a:bodyPr rtlCol="0">
            <a:normAutofit fontScale="92500" lnSpcReduction="10000"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Methods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 Oriented Programming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Brief Introduction to Classes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Exceptions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Web Scraping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Programming Assignment</a:t>
            </a:r>
          </a:p>
          <a:p>
            <a:pPr marL="0" indent="0">
              <a:spcBef>
                <a:spcPct val="20000"/>
              </a:spcBef>
              <a:buClr>
                <a:schemeClr val="tx2"/>
              </a:buClr>
              <a:buSzPct val="75000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Methods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16BBF9-35A7-9762-4DEE-110F8BD139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7617" y="1219200"/>
            <a:ext cx="8368766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capitalize()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changes all string letters to capitals;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centers the string inside the field of a known length;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counts the occurrences of a given character;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joins all items of a tuple/list into one string;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converts all the string's letters into lower-case letters;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removes the white characters from the beginning of the string;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replaces a given substring with another;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finds a substring starting from the end of the string;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removes the trailing white spaces from the end of the string;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splits the string into a substring using a given delimiter;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strip()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removes the leading and trailing white spaces;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swaps the letters' cases (lower to upper and vice versa)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makes the first letter in each word upper-case;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converts all the string's letter into upper-case letters.</a:t>
            </a:r>
          </a:p>
        </p:txBody>
      </p:sp>
    </p:spTree>
    <p:extLst>
      <p:ext uri="{BB962C8B-B14F-4D97-AF65-F5344CB8AC3E}">
        <p14:creationId xmlns:p14="http://schemas.microsoft.com/office/powerpoint/2010/main" val="493464000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Methods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054A0-248E-7492-B28A-2DCA05236D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13606" y="1659445"/>
            <a:ext cx="7316787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does the string end with a given substring?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does the string consist only of letters and digits?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does the string consist only of letters?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does the string consists only of lower-case letters?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does the string consists only of white spaces?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does the string consists only of upper-case letters?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– does the string begin with a given substring?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19527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6B893D-DB44-EBCC-B985-78108FA0B3CB}"/>
              </a:ext>
            </a:extLst>
          </p:cNvPr>
          <p:cNvSpPr/>
          <p:nvPr/>
        </p:nvSpPr>
        <p:spPr>
          <a:xfrm>
            <a:off x="609600" y="381000"/>
            <a:ext cx="81534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features are predominant in OOP languages:</a:t>
            </a:r>
          </a:p>
        </p:txBody>
      </p:sp>
      <p:pic>
        <p:nvPicPr>
          <p:cNvPr id="24582" name="Picture 6" descr="Object Oriented Programming: A curated set of resources">
            <a:extLst>
              <a:ext uri="{FF2B5EF4-FFF2-40B4-BE49-F238E27FC236}">
                <a16:creationId xmlns:a16="http://schemas.microsoft.com/office/drawing/2014/main" id="{065E585B-9264-7D1A-B9B3-786659F6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898650"/>
            <a:ext cx="5943600" cy="457835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DBEC263-DBB7-96ED-4929-1C937290B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7620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Classes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56D52F8-FBA8-51DF-606F-B7F2868DD5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3B4B92-D872-8FDE-5C39-6EE809B88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79248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(or blueprint) from which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created. For example, a “Dodge” object could be created from a “Car” class </a:t>
            </a:r>
            <a:br>
              <a:rPr lang="en-US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27653" name="Picture 6" descr="Notes on oop design · GitHub">
            <a:extLst>
              <a:ext uri="{FF2B5EF4-FFF2-40B4-BE49-F238E27FC236}">
                <a16:creationId xmlns:a16="http://schemas.microsoft.com/office/drawing/2014/main" id="{976E2CA9-0F93-0ED8-8F40-34ACD77AA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3576638"/>
            <a:ext cx="3703637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DD8419D-D8BA-3A1B-BBBE-9CCA5DE58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Objects - Instantiation</a:t>
            </a:r>
            <a:br>
              <a:rPr lang="en-US" dirty="0"/>
            </a:br>
            <a:endParaRPr lang="en-US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EFC029E-100B-11A9-3590-14611803F1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1A1D46-5385-CE6B-4DFB-147370EAD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7518"/>
            <a:ext cx="76962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be “instantiated”.  This is a fancy word meaning – “allocating 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object”.</a:t>
            </a:r>
            <a:br>
              <a:rPr lang="en-US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EB77CAF0-C08A-BFEC-E6A7-A5593FE4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739718"/>
            <a:ext cx="16002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5">
            <a:extLst>
              <a:ext uri="{FF2B5EF4-FFF2-40B4-BE49-F238E27FC236}">
                <a16:creationId xmlns:a16="http://schemas.microsoft.com/office/drawing/2014/main" id="{AC5E781C-D340-9848-A65D-F6C308BE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804806"/>
            <a:ext cx="1524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>
            <a:extLst>
              <a:ext uri="{FF2B5EF4-FFF2-40B4-BE49-F238E27FC236}">
                <a16:creationId xmlns:a16="http://schemas.microsoft.com/office/drawing/2014/main" id="{E4071970-77AE-31A1-217C-0CE11380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4577918"/>
            <a:ext cx="8382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9">
            <a:extLst>
              <a:ext uri="{FF2B5EF4-FFF2-40B4-BE49-F238E27FC236}">
                <a16:creationId xmlns:a16="http://schemas.microsoft.com/office/drawing/2014/main" id="{DE91ACEC-22CB-991B-4AC9-10D6EA66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4706506"/>
            <a:ext cx="804863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3">
            <a:extLst>
              <a:ext uri="{FF2B5EF4-FFF2-40B4-BE49-F238E27FC236}">
                <a16:creationId xmlns:a16="http://schemas.microsoft.com/office/drawing/2014/main" id="{C6B6B498-B393-392D-F149-C5212948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84256"/>
            <a:ext cx="19335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65556C5-1830-B648-9D7F-99B672DD3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Inheritance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C704ED1-A8DA-5FB5-D643-9546A43E88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05000"/>
            <a:ext cx="7696200" cy="220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sz="3600" dirty="0"/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09F7EB-5677-7CD8-CC66-ECA537D73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7239000" cy="2362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ability to extend the blueprint (class).  As an example, a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RaceCar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may be derived from the Car class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br>
              <a:rPr lang="en-US" sz="3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endParaRPr lang="en-US" sz="3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6" name="Picture 2" descr="What is Object Oriented Programming? — DANA MUISE - Technical Artist">
            <a:extLst>
              <a:ext uri="{FF2B5EF4-FFF2-40B4-BE49-F238E27FC236}">
                <a16:creationId xmlns:a16="http://schemas.microsoft.com/office/drawing/2014/main" id="{6E0FC87C-99E3-D89A-79F2-2F7C6DDC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3575050"/>
            <a:ext cx="5753100" cy="2755900"/>
          </a:xfrm>
          <a:prstGeom prst="rect">
            <a:avLst/>
          </a:prstGeom>
          <a:noFill/>
          <a:ln w="25400">
            <a:solidFill>
              <a:schemeClr val="bg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DC68398-3D0F-0B37-612F-ADBC14327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C# Example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3C1BE5A6-7807-3D79-312E-D4D2FA55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857250"/>
            <a:ext cx="5384800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3">
            <a:extLst>
              <a:ext uri="{FF2B5EF4-FFF2-40B4-BE49-F238E27FC236}">
                <a16:creationId xmlns:a16="http://schemas.microsoft.com/office/drawing/2014/main" id="{ADA6E802-A255-A4E0-CFB7-4CBE5ACFB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762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Inheritance</a:t>
            </a:r>
          </a:p>
        </p:txBody>
      </p:sp>
      <p:sp>
        <p:nvSpPr>
          <p:cNvPr id="45061" name="TextBox 6">
            <a:extLst>
              <a:ext uri="{FF2B5EF4-FFF2-40B4-BE49-F238E27FC236}">
                <a16:creationId xmlns:a16="http://schemas.microsoft.com/office/drawing/2014/main" id="{35E75636-277A-81B2-1DD1-44A4014B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219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Accessor</a:t>
            </a:r>
          </a:p>
        </p:txBody>
      </p:sp>
      <p:sp>
        <p:nvSpPr>
          <p:cNvPr id="45062" name="TextBox 7">
            <a:extLst>
              <a:ext uri="{FF2B5EF4-FFF2-40B4-BE49-F238E27FC236}">
                <a16:creationId xmlns:a16="http://schemas.microsoft.com/office/drawing/2014/main" id="{856ED018-9D0A-D964-7182-99FCA40B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1905000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Overloaded Constructor</a:t>
            </a:r>
          </a:p>
        </p:txBody>
      </p:sp>
      <p:sp>
        <p:nvSpPr>
          <p:cNvPr id="45063" name="TextBox 8">
            <a:extLst>
              <a:ext uri="{FF2B5EF4-FFF2-40B4-BE49-F238E27FC236}">
                <a16:creationId xmlns:a16="http://schemas.microsoft.com/office/drawing/2014/main" id="{B9411478-94A2-04CC-4C2F-55B4727E4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3124200"/>
            <a:ext cx="2552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Abstract Method Overridden</a:t>
            </a:r>
          </a:p>
        </p:txBody>
      </p:sp>
      <p:sp>
        <p:nvSpPr>
          <p:cNvPr id="45064" name="TextBox 9">
            <a:extLst>
              <a:ext uri="{FF2B5EF4-FFF2-40B4-BE49-F238E27FC236}">
                <a16:creationId xmlns:a16="http://schemas.microsoft.com/office/drawing/2014/main" id="{78B6A233-61D5-D999-CBFF-8A98D16E3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5334000"/>
            <a:ext cx="2551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Instantiation</a:t>
            </a:r>
          </a:p>
        </p:txBody>
      </p:sp>
    </p:spTree>
  </p:cSld>
  <p:clrMapOvr>
    <a:masterClrMapping/>
  </p:clrMapOvr>
  <p:transition spd="med"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</TotalTime>
  <Words>947</Words>
  <Application>Microsoft Office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Century Gothic</vt:lpstr>
      <vt:lpstr>Consolas</vt:lpstr>
      <vt:lpstr>Courier New</vt:lpstr>
      <vt:lpstr>Open Sans</vt:lpstr>
      <vt:lpstr>Times New Roman</vt:lpstr>
      <vt:lpstr>Wingdings</vt:lpstr>
      <vt:lpstr>Wingdings 3</vt:lpstr>
      <vt:lpstr>Ion</vt:lpstr>
      <vt:lpstr>CWCT 140</vt:lpstr>
      <vt:lpstr>Agenda </vt:lpstr>
      <vt:lpstr>String Methods </vt:lpstr>
      <vt:lpstr>String Methods </vt:lpstr>
      <vt:lpstr>PowerPoint Presentation</vt:lpstr>
      <vt:lpstr>Classes</vt:lpstr>
      <vt:lpstr>Objects - Instantiation </vt:lpstr>
      <vt:lpstr>Inheritance</vt:lpstr>
      <vt:lpstr>C# Example</vt:lpstr>
      <vt:lpstr>Simple Python Example</vt:lpstr>
      <vt:lpstr>Exception Handling</vt:lpstr>
      <vt:lpstr>Exception Handling</vt:lpstr>
      <vt:lpstr>Custom Exception</vt:lpstr>
      <vt:lpstr>Custom Exception</vt:lpstr>
      <vt:lpstr>Web Scraping</vt:lpstr>
      <vt:lpstr>Programming Assignment </vt:lpstr>
      <vt:lpstr>Assignment </vt:lpstr>
      <vt:lpstr>Assignment </vt:lpstr>
    </vt:vector>
  </TitlesOfParts>
  <Company>Computer Methods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Lieberman</dc:creator>
  <cp:lastModifiedBy>Dave Lieberman</cp:lastModifiedBy>
  <cp:revision>225</cp:revision>
  <cp:lastPrinted>1601-01-01T00:00:00Z</cp:lastPrinted>
  <dcterms:created xsi:type="dcterms:W3CDTF">2007-10-10T21:18:17Z</dcterms:created>
  <dcterms:modified xsi:type="dcterms:W3CDTF">2022-11-27T19:23:47Z</dcterms:modified>
</cp:coreProperties>
</file>