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1" r:id="rId1"/>
  </p:sldMasterIdLst>
  <p:sldIdLst>
    <p:sldId id="265" r:id="rId2"/>
    <p:sldId id="349" r:id="rId3"/>
    <p:sldId id="353" r:id="rId4"/>
    <p:sldId id="403" r:id="rId5"/>
    <p:sldId id="351" r:id="rId6"/>
    <p:sldId id="352" r:id="rId7"/>
    <p:sldId id="404" r:id="rId8"/>
    <p:sldId id="416" r:id="rId9"/>
    <p:sldId id="408" r:id="rId10"/>
    <p:sldId id="405" r:id="rId11"/>
    <p:sldId id="406" r:id="rId12"/>
    <p:sldId id="409" r:id="rId13"/>
    <p:sldId id="407" r:id="rId14"/>
    <p:sldId id="410" r:id="rId15"/>
    <p:sldId id="332" r:id="rId16"/>
    <p:sldId id="347" r:id="rId17"/>
    <p:sldId id="340" r:id="rId18"/>
    <p:sldId id="343" r:id="rId19"/>
    <p:sldId id="411" r:id="rId20"/>
    <p:sldId id="412" r:id="rId21"/>
    <p:sldId id="413" r:id="rId22"/>
    <p:sldId id="414" r:id="rId23"/>
    <p:sldId id="415" r:id="rId2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B4C35"/>
    <a:srgbClr val="0F6649"/>
    <a:srgbClr val="16996D"/>
    <a:srgbClr val="137F59"/>
    <a:srgbClr val="1B1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55" autoAdjust="0"/>
    <p:restoredTop sz="95603" autoAdjust="0"/>
  </p:normalViewPr>
  <p:slideViewPr>
    <p:cSldViewPr>
      <p:cViewPr varScale="1">
        <p:scale>
          <a:sx n="121" d="100"/>
          <a:sy n="121" d="100"/>
        </p:scale>
        <p:origin x="106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1DA59-E555-2DB8-29EB-F7515237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50FC6-C71F-2486-F5A7-4FF43FCD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C9FFE-39C6-D828-1CCC-5996BF81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569AF-2C21-4E07-9A57-B9D426F76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988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EF11B-CA0D-9C64-1E03-98F28062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C2590-87B3-FA79-4AD1-9053944B4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70880-10A2-56B2-5504-04C258D7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E8D3F-4C7C-4CBB-9190-7A049D39B7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79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8EDB6E6-1526-B130-3640-B603A2B1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3561DA2-7435-2F35-63EA-67046647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4EF2C6-0D06-87BE-31F7-1C29CC70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05303-3671-4CE2-AD71-847F4856E4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45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C57DB3-0629-675F-D3F8-BFE301DB028C}"/>
              </a:ext>
            </a:extLst>
          </p:cNvPr>
          <p:cNvSpPr txBox="1"/>
          <p:nvPr/>
        </p:nvSpPr>
        <p:spPr>
          <a:xfrm>
            <a:off x="674688" y="971550"/>
            <a:ext cx="600075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3B9F2A-A273-6CD3-8878-4BADA952521E}"/>
              </a:ext>
            </a:extLst>
          </p:cNvPr>
          <p:cNvSpPr txBox="1"/>
          <p:nvPr/>
        </p:nvSpPr>
        <p:spPr>
          <a:xfrm>
            <a:off x="6999288" y="2613025"/>
            <a:ext cx="601662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A795C0-42E6-5D0B-4906-8487039B52E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523C92B-1569-64B8-79C1-FDA20C55CC6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BD4F615-08E5-DBB3-0614-A5DEF54E06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89723-52B4-445A-94BE-3D7768F1C6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4276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FBC09-9E92-79CC-D36C-DF151CEF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86F73-44B0-81CC-5925-4A730C14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938A8-BC12-86DD-0282-8BCF7DA0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EFBC1-2377-4248-ABAC-DE8F09F628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830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AE2BE8-D427-3125-67D2-448FC1F43C12}"/>
              </a:ext>
            </a:extLst>
          </p:cNvPr>
          <p:cNvCxnSpPr/>
          <p:nvPr/>
        </p:nvCxnSpPr>
        <p:spPr>
          <a:xfrm>
            <a:off x="279558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0A7630-60FF-A23D-1163-EAC895219DF7}"/>
              </a:ext>
            </a:extLst>
          </p:cNvPr>
          <p:cNvCxnSpPr/>
          <p:nvPr/>
        </p:nvCxnSpPr>
        <p:spPr>
          <a:xfrm>
            <a:off x="52228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36CACC1-9C52-4DCD-D7A2-5BA931B066D5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9662015-CE1B-9627-A487-1618B1E77F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A9448D6-5F4D-8080-F5FA-518E6D7319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756A9-B6D2-4299-93E7-6993B747F3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1744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D4E1B4-8694-66AD-EFAE-7615E37AF615}"/>
              </a:ext>
            </a:extLst>
          </p:cNvPr>
          <p:cNvCxnSpPr/>
          <p:nvPr/>
        </p:nvCxnSpPr>
        <p:spPr>
          <a:xfrm>
            <a:off x="279558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0FB821-FE24-262E-61DA-3570DD063F36}"/>
              </a:ext>
            </a:extLst>
          </p:cNvPr>
          <p:cNvCxnSpPr/>
          <p:nvPr/>
        </p:nvCxnSpPr>
        <p:spPr>
          <a:xfrm>
            <a:off x="52228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2C04981-7752-64A9-C49B-D1D729B2714F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98D6052-5117-594C-D17C-6BD036D12EF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1CFC7F-8DED-27AF-9E6C-A2E9AF263E9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909F6-FB1A-4D66-9DB7-199DC54AA9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514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24900-B4FA-6E10-405B-4949A9E1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B971E-4DD3-6DFA-02E2-5CF4F914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0082C-2F5A-DD07-1210-3D76F1F0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A49BB-1478-4DE9-ABA2-44D46AE03A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7824730"/>
      </p:ext>
    </p:extLst>
  </p:cSld>
  <p:clrMapOvr>
    <a:masterClrMapping/>
  </p:clrMapOvr>
  <p:transition spd="med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A2D5E-F2F7-4E11-6115-CD64F953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679B3-51E9-17C7-E5F9-41E298B3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BF80E-8733-C350-1190-ACB54084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62EFD-DB4C-4161-B990-9E3042FA69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960017"/>
      </p:ext>
    </p:extLst>
  </p:cSld>
  <p:clrMapOvr>
    <a:masterClrMapping/>
  </p:clrMapOvr>
  <p:transition spd="med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219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41475"/>
            <a:ext cx="3810000" cy="4454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41475"/>
            <a:ext cx="3810000" cy="4454525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1458A52-46E4-E231-C028-7DBC098629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C2A79AB-F314-E05E-CB8B-59FF14E2D9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ECA39E2-DEBF-CE17-0BE9-8BCDA0C02C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4B302-E36F-42EE-A44D-8B84886BC3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512663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BB828-38D3-1C03-BDF0-75E6042C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B725D-F94D-10E4-9E3A-5B006AD4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23A79-0E4C-3385-1A12-6646D8B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CBF27-7711-4A83-A4D5-4024251B08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977072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4F7B2-14F6-A0A2-B458-9B2E107BC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5A856-DA24-5264-7D4F-79A248BB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AF671-876E-303C-05E6-43BF3638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1AA14-5E12-4CFD-8CF1-A07F0320AB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5704972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625EC-5C1E-DA12-E7B6-468E84EB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3F215-7A6E-CBE6-99C5-76550383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DB3B2-CF43-F1B9-288B-6BE45B69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FF844-6183-4237-BB47-47FF2B68CE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0938880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523EC-1804-19CB-40E4-06FE6BEB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25B12-ED4C-0E46-719A-A5EA7875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E15DC-6DB1-74D6-27A0-E6370D44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32EA1-F6C2-423E-A5A9-174B2B5CBC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381176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61405-3ACA-F664-5291-06F162F1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E4839-4AF8-E165-A49A-51CFF679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96EF6-8F9A-905F-FBED-18DF2028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4436F-AD52-4F80-BFA3-0BAC012E48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780763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67D5A4-CE2F-88C6-DC61-0E8C16F42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C92E2-430A-C003-1C98-42767CC7C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7AF57-434B-00E3-6C4B-46D48EBA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89143-BBFD-4374-B5C1-7D6F2B8FEA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7071230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57BEF-16DD-9EC1-F744-C870BB51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53096-B1A3-42F3-AB09-10EB0A4A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40A0E-F597-02E3-2616-312597C3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C5A36-ACA1-4778-8DA9-F09678F3B3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434512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474B0-C4FC-0DE4-DDB8-415875D6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937DD-13DF-1232-89CE-70B391B1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7AF63-34D0-C7D3-856B-D1436F21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D7492-76F4-426E-A810-FBA77A1A10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979587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B4C35"/>
            </a:gs>
            <a:gs pos="50000">
              <a:srgbClr val="0F6649"/>
            </a:gs>
            <a:gs pos="100000">
              <a:srgbClr val="0B4C35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62A63F95-15AE-2567-E054-E730D1D636F9}"/>
              </a:ext>
            </a:extLst>
          </p:cNvPr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210FC4-B791-1D00-6563-759BC42AC483}"/>
              </a:ext>
            </a:extLst>
          </p:cNvPr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DFAC35-62BF-DA68-16DA-2E85C7D529E8}"/>
              </a:ext>
            </a:extLst>
          </p:cNvPr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FAF6524-D7DF-3428-A784-B2138FDD6F68}"/>
              </a:ext>
            </a:extLst>
          </p:cNvPr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D2B43D-5E84-55EE-3314-2CAD92BD8ADE}"/>
              </a:ext>
            </a:extLst>
          </p:cNvPr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9831B4-4863-415A-10D6-F88D5600D0AE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2" name="Title Placeholder 1">
            <a:extLst>
              <a:ext uri="{FF2B5EF4-FFF2-40B4-BE49-F238E27FC236}">
                <a16:creationId xmlns:a16="http://schemas.microsoft.com/office/drawing/2014/main" id="{5278224B-F645-B722-652C-13430D918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4188" y="452438"/>
            <a:ext cx="7056437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43" name="Text Placeholder 2">
            <a:extLst>
              <a:ext uri="{FF2B5EF4-FFF2-40B4-BE49-F238E27FC236}">
                <a16:creationId xmlns:a16="http://schemas.microsoft.com/office/drawing/2014/main" id="{7E3331A1-C79A-B8FE-EC8B-829E72705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2052638"/>
            <a:ext cx="6711950" cy="41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63703-DF87-340A-919E-4AF4F7523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494588" y="1828800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EF662-37D0-231A-A3C5-A0D7A4BB0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233318" y="3263107"/>
            <a:ext cx="3859213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B90C-4521-2847-1C37-927D1875B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766050" y="295275"/>
            <a:ext cx="628650" cy="768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2801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B49080-C435-4AF2-AA2E-71343260EF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  <p:sldLayoutId id="2147484135" r:id="rId12"/>
    <p:sldLayoutId id="2147484136" r:id="rId13"/>
    <p:sldLayoutId id="2147484137" r:id="rId14"/>
    <p:sldLayoutId id="2147484138" r:id="rId15"/>
    <p:sldLayoutId id="2147484139" r:id="rId16"/>
    <p:sldLayoutId id="2147484140" r:id="rId17"/>
    <p:sldLayoutId id="2147484141" r:id="rId18"/>
  </p:sldLayoutIdLst>
  <p:transition spd="med">
    <p:random/>
  </p:transition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60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formatter.curiousconcept.com/" TargetMode="External"/><Relationship Id="rId2" Type="http://schemas.openxmlformats.org/officeDocument/2006/relationships/hyperlink" Target="http://www.activitysuite.com/devry.aspx?api=stocks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3715696-33D4-528D-B2DB-499CFCE861B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-19050" y="142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6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CWCT 140</a:t>
            </a: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5327FFEC-154A-690E-F02C-0F6267C42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75" y="6429375"/>
            <a:ext cx="9620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6">
            <a:extLst>
              <a:ext uri="{FF2B5EF4-FFF2-40B4-BE49-F238E27FC236}">
                <a16:creationId xmlns:a16="http://schemas.microsoft.com/office/drawing/2014/main" id="{FE6AAC03-814C-DE06-8039-DA4B0C71A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0" y="1946275"/>
            <a:ext cx="5118100" cy="2819400"/>
          </a:xfrm>
          <a:prstGeom prst="rect">
            <a:avLst/>
          </a:prstGeom>
          <a:solidFill>
            <a:srgbClr val="1699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Box 8">
            <a:extLst>
              <a:ext uri="{FF2B5EF4-FFF2-40B4-BE49-F238E27FC236}">
                <a16:creationId xmlns:a16="http://schemas.microsoft.com/office/drawing/2014/main" id="{0BE52085-A927-E795-EE12-E0B7E27E1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486400"/>
            <a:ext cx="4792663" cy="9540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Professor David Lieberman</a:t>
            </a:r>
          </a:p>
          <a:p>
            <a:pPr eaLnBrk="1" hangingPunct="1"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dlieberman@ivytech.edu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D1C2F2C-B4D1-77EC-8F6C-1A4A38D23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0"/>
            <a:ext cx="8991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eaLnBrk="1" hangingPunct="1">
              <a:defRPr/>
            </a:pP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File Stream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2B74F-7E04-AFD1-68FE-3FCB3B10D4B5}"/>
              </a:ext>
            </a:extLst>
          </p:cNvPr>
          <p:cNvSpPr txBox="1"/>
          <p:nvPr/>
        </p:nvSpPr>
        <p:spPr>
          <a:xfrm>
            <a:off x="304800" y="990600"/>
            <a:ext cx="8839200" cy="2110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open function creates a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filestream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“f”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csv.reader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returns an 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iterator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the parsed rows of the CSV file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list(reader) creates a list of the rows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C99A0-6317-9BE4-3157-CB26A65CF475}"/>
              </a:ext>
            </a:extLst>
          </p:cNvPr>
          <p:cNvSpPr txBox="1"/>
          <p:nvPr/>
        </p:nvSpPr>
        <p:spPr>
          <a:xfrm>
            <a:off x="457200" y="3429000"/>
            <a:ext cx="83820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csv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'CWCT140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Walking_SensorData.csv'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newline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csv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[['41.2', '45.2', '52.3', '90', '1.1', '100', '1', '76’], </a:t>
            </a:r>
          </a:p>
          <a:p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['35.7', '44.3', '55.4', '90', '1.1', '100', '1', '76’], </a:t>
            </a:r>
          </a:p>
          <a:p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['30.5', '43.3', '58.7', '90', '1.1', '100', '1', '76’]]</a:t>
            </a: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547150"/>
      </p:ext>
    </p:extLst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D1C2F2C-B4D1-77EC-8F6C-1A4A38D23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0"/>
            <a:ext cx="8991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eaLnBrk="1" hangingPunct="1">
              <a:defRPr/>
            </a:pP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Extract Data Lists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F3C00-2061-3BD4-AD0D-F75681805370}"/>
              </a:ext>
            </a:extLst>
          </p:cNvPr>
          <p:cNvSpPr txBox="1"/>
          <p:nvPr/>
        </p:nvSpPr>
        <p:spPr>
          <a:xfrm>
            <a:off x="457200" y="3962400"/>
            <a:ext cx="8382000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sensor1_list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sensor2_list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sensor1_list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sensor2_list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[41.2, 35.7, 30.5, etc.]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[45.2, 44.3, 43.3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, etc.]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2B74F-7E04-AFD1-68FE-3FCB3B10D4B5}"/>
              </a:ext>
            </a:extLst>
          </p:cNvPr>
          <p:cNvSpPr txBox="1"/>
          <p:nvPr/>
        </p:nvSpPr>
        <p:spPr>
          <a:xfrm>
            <a:off x="304800" y="990600"/>
            <a:ext cx="8839200" cy="2628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row[0] contains column 1 data (left foot)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 comprehension iterates through all of the rows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sensor1_list contains list of all left foot data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sensor2_list contains list of all right foot data</a:t>
            </a:r>
          </a:p>
        </p:txBody>
      </p:sp>
    </p:spTree>
    <p:extLst>
      <p:ext uri="{BB962C8B-B14F-4D97-AF65-F5344CB8AC3E}">
        <p14:creationId xmlns:p14="http://schemas.microsoft.com/office/powerpoint/2010/main" val="170595925"/>
      </p:ext>
    </p:extLst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D1C2F2C-B4D1-77EC-8F6C-1A4A38D23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0"/>
            <a:ext cx="8991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eaLnBrk="1" hangingPunct="1">
              <a:defRPr/>
            </a:pP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Extract Data Lists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F3C00-2061-3BD4-AD0D-F75681805370}"/>
              </a:ext>
            </a:extLst>
          </p:cNvPr>
          <p:cNvSpPr txBox="1"/>
          <p:nvPr/>
        </p:nvSpPr>
        <p:spPr>
          <a:xfrm>
            <a:off x="457200" y="3962400"/>
            <a:ext cx="8382000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sensor1_list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sensor2_list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sensor1_list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sensor2_list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[41.2, 35.7, 30.5, etc.]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[45.2, 44.3, 43.3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, etc.]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2B74F-7E04-AFD1-68FE-3FCB3B10D4B5}"/>
              </a:ext>
            </a:extLst>
          </p:cNvPr>
          <p:cNvSpPr txBox="1"/>
          <p:nvPr/>
        </p:nvSpPr>
        <p:spPr>
          <a:xfrm>
            <a:off x="304800" y="990600"/>
            <a:ext cx="8839200" cy="2628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row[0] contains column 1 data (left foot)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 comprehension iterates through all of the rows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sensor1_list contains list of all left foot data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sensor2_list contains list of all right foot data</a:t>
            </a:r>
          </a:p>
        </p:txBody>
      </p:sp>
    </p:spTree>
    <p:extLst>
      <p:ext uri="{BB962C8B-B14F-4D97-AF65-F5344CB8AC3E}">
        <p14:creationId xmlns:p14="http://schemas.microsoft.com/office/powerpoint/2010/main" val="2177965094"/>
      </p:ext>
    </p:extLst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D1C2F2C-B4D1-77EC-8F6C-1A4A38D23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0"/>
            <a:ext cx="8991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eaLnBrk="1" hangingPunct="1">
              <a:defRPr/>
            </a:pP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Plot Data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F3C00-2061-3BD4-AD0D-F75681805370}"/>
              </a:ext>
            </a:extLst>
          </p:cNvPr>
          <p:cNvSpPr txBox="1"/>
          <p:nvPr/>
        </p:nvSpPr>
        <p:spPr>
          <a:xfrm>
            <a:off x="381000" y="2644170"/>
            <a:ext cx="8382000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sensor1_list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"Right Foot"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sensor2_list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"Left Foot"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xlabel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 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 e"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ylabel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 o r c e"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"upper left"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2B74F-7E04-AFD1-68FE-3FCB3B10D4B5}"/>
              </a:ext>
            </a:extLst>
          </p:cNvPr>
          <p:cNvSpPr txBox="1"/>
          <p:nvPr/>
        </p:nvSpPr>
        <p:spPr>
          <a:xfrm>
            <a:off x="304800" y="990600"/>
            <a:ext cx="8839200" cy="1076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matplotlib plots left and right foot force data directly from the lists</a:t>
            </a:r>
          </a:p>
        </p:txBody>
      </p:sp>
    </p:spTree>
    <p:extLst>
      <p:ext uri="{BB962C8B-B14F-4D97-AF65-F5344CB8AC3E}">
        <p14:creationId xmlns:p14="http://schemas.microsoft.com/office/powerpoint/2010/main" val="2216372195"/>
      </p:ext>
    </p:extLst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11CFF9-4AFC-7538-243F-2732260FC8B4}"/>
              </a:ext>
            </a:extLst>
          </p:cNvPr>
          <p:cNvSpPr/>
          <p:nvPr/>
        </p:nvSpPr>
        <p:spPr>
          <a:xfrm>
            <a:off x="495300" y="169863"/>
            <a:ext cx="81534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SOAP Services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41DE57-B39C-6EB5-DB8B-C6EB5D0C0EA6}"/>
              </a:ext>
            </a:extLst>
          </p:cNvPr>
          <p:cNvSpPr txBox="1"/>
          <p:nvPr/>
        </p:nvSpPr>
        <p:spPr>
          <a:xfrm>
            <a:off x="609600" y="1027113"/>
            <a:ext cx="8153400" cy="1385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SOAP is known as the Simple Object Access Protocol, a definition of how web services talk to each other or talk to client applications that invoke them.</a:t>
            </a:r>
          </a:p>
        </p:txBody>
      </p:sp>
      <p:pic>
        <p:nvPicPr>
          <p:cNvPr id="29698" name="Picture 2" descr="SOAP vs REST APIs - Web Services">
            <a:extLst>
              <a:ext uri="{FF2B5EF4-FFF2-40B4-BE49-F238E27FC236}">
                <a16:creationId xmlns:a16="http://schemas.microsoft.com/office/drawing/2014/main" id="{FE26A84C-9A83-DC34-BEA5-BB351D551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5550" y="3124200"/>
            <a:ext cx="4152900" cy="3360499"/>
          </a:xfrm>
          <a:prstGeom prst="rect">
            <a:avLst/>
          </a:prstGeom>
          <a:noFill/>
          <a:ln>
            <a:solidFill>
              <a:schemeClr val="bg2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C502A8-B74B-CC2D-A66A-81DFA3EE6467}"/>
              </a:ext>
            </a:extLst>
          </p:cNvPr>
          <p:cNvSpPr/>
          <p:nvPr/>
        </p:nvSpPr>
        <p:spPr>
          <a:xfrm>
            <a:off x="495300" y="169863"/>
            <a:ext cx="81534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Consuming a Web Service</a:t>
            </a:r>
            <a:endParaRPr lang="en-US" sz="4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0B77DEA-39D2-84B0-7EFC-B7230AE0F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295400"/>
            <a:ext cx="5105400" cy="2362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Sign up for an account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Obtain an “API” key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Call the service endpoint and capture the response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Parse data values from stream</a:t>
            </a:r>
            <a:br>
              <a:rPr lang="en-US" sz="36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</a:br>
            <a:endParaRPr lang="en-US" sz="36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90FC45-1F95-9574-6E50-FCC3F60B8D4E}"/>
              </a:ext>
            </a:extLst>
          </p:cNvPr>
          <p:cNvSpPr/>
          <p:nvPr/>
        </p:nvSpPr>
        <p:spPr>
          <a:xfrm>
            <a:off x="495300" y="169863"/>
            <a:ext cx="81534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40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 Commercial Stock API</a:t>
            </a:r>
            <a:endParaRPr lang="en-US" sz="4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9EA5DC3-F640-5AB6-8DE8-6F5BC20D8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57275"/>
            <a:ext cx="5327650" cy="4549775"/>
          </a:xfrm>
          <a:prstGeom prst="rect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</p:pic>
      <p:pic>
        <p:nvPicPr>
          <p:cNvPr id="24580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DDFEAFA-46B4-F1E0-D6F8-669440BAF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786313"/>
            <a:ext cx="5200650" cy="16573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A13BCA-B07B-4E5B-3141-048C5C07D104}"/>
              </a:ext>
            </a:extLst>
          </p:cNvPr>
          <p:cNvSpPr/>
          <p:nvPr/>
        </p:nvSpPr>
        <p:spPr>
          <a:xfrm>
            <a:off x="495300" y="169863"/>
            <a:ext cx="81534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40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“Mock” Stock Price Service</a:t>
            </a:r>
            <a:endParaRPr lang="en-US" sz="4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79381E2-99D1-CA39-C02C-F55DEF4CC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087438"/>
            <a:ext cx="7277100" cy="2362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Commercial stock price services want to sell a subscription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They do not offer a “free” trial for evaluation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 have created a “Mock” service on a server I control using HTTP protocol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Issue HTTP request to server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Parse stock values from server’s JSON response</a:t>
            </a:r>
            <a:br>
              <a:rPr lang="en-US" sz="36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</a:br>
            <a:endParaRPr lang="en-US" sz="36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A0E064-CA88-D0C0-EE67-954A2F678FA9}"/>
              </a:ext>
            </a:extLst>
          </p:cNvPr>
          <p:cNvSpPr/>
          <p:nvPr/>
        </p:nvSpPr>
        <p:spPr>
          <a:xfrm>
            <a:off x="495300" y="169863"/>
            <a:ext cx="81534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40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Stock Price Service Request</a:t>
            </a:r>
            <a:endParaRPr lang="en-US" sz="4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CBD0EE-3B39-7320-5735-6878F27AFBA9}"/>
              </a:ext>
            </a:extLst>
          </p:cNvPr>
          <p:cNvSpPr txBox="1"/>
          <p:nvPr/>
        </p:nvSpPr>
        <p:spPr>
          <a:xfrm>
            <a:off x="228600" y="1336971"/>
            <a:ext cx="8686800" cy="461665"/>
          </a:xfrm>
          <a:prstGeom prst="rect">
            <a:avLst/>
          </a:prstGeom>
          <a:noFill/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http://www.activitysuite.com/devry.aspx?api=stocks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28" name="TextBox 12">
            <a:extLst>
              <a:ext uri="{FF2B5EF4-FFF2-40B4-BE49-F238E27FC236}">
                <a16:creationId xmlns:a16="http://schemas.microsoft.com/office/drawing/2014/main" id="{10611DC0-D893-B68F-A7A7-110283B08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95781"/>
            <a:ext cx="8686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hlinkClick r:id="rId3"/>
              </a:rPr>
              <a:t>https://jsonformatter.curiousconcept.com/</a:t>
            </a:r>
            <a:r>
              <a:rPr lang="en-US" altLang="en-US" sz="2800" dirty="0"/>
              <a:t> </a:t>
            </a:r>
          </a:p>
        </p:txBody>
      </p:sp>
    </p:spTree>
  </p:cSld>
  <p:clrMapOvr>
    <a:masterClrMapping/>
  </p:clrMapOvr>
  <p:transition spd="med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A0E064-CA88-D0C0-EE67-954A2F678FA9}"/>
              </a:ext>
            </a:extLst>
          </p:cNvPr>
          <p:cNvSpPr/>
          <p:nvPr/>
        </p:nvSpPr>
        <p:spPr>
          <a:xfrm>
            <a:off x="495300" y="169863"/>
            <a:ext cx="81534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40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JSON Response</a:t>
            </a:r>
            <a:endParaRPr lang="en-US" sz="4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5939A2-832B-7F2B-1766-79C1F928B2D0}"/>
              </a:ext>
            </a:extLst>
          </p:cNvPr>
          <p:cNvSpPr txBox="1"/>
          <p:nvPr/>
        </p:nvSpPr>
        <p:spPr>
          <a:xfrm>
            <a:off x="1028700" y="948690"/>
            <a:ext cx="7086600" cy="59093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"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dailyreport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":[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 {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    "date":"11/12/2022",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    "time":"23:01",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    "stocks":[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          "id":"1",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          "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symbol":"MSFT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          "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name":"Microsoft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          "price":"212.60"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       },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          "id":"2",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          "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symbol":"GOOGL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          "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name":"Alphabet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Inc",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          "price":"2851.00"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       },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          "id":"3",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          "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symbol":"FB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          "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name":"Facebook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Inc",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          "price":"385.90"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    ]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702211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CEF19BA-3555-67D9-2F69-64AB7B649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A91E7E7-7828-0A81-C914-4FF61310CC9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47800" y="1066800"/>
            <a:ext cx="6934200" cy="5029200"/>
          </a:xfrm>
        </p:spPr>
        <p:txBody>
          <a:bodyPr rtlCol="0">
            <a:normAutofit lnSpcReduction="10000"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Generators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List Comprehension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Lambda Expressions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600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CyberAttacks</a:t>
            </a:r>
            <a:r>
              <a:rPr lang="en-US" sz="3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!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Reading CSV Files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Plot CSV Data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SOAP Services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Consuming a Web Service</a:t>
            </a:r>
          </a:p>
          <a:p>
            <a:pPr marL="0" indent="0">
              <a:spcBef>
                <a:spcPct val="20000"/>
              </a:spcBef>
              <a:buClr>
                <a:schemeClr val="tx2"/>
              </a:buClr>
              <a:buSzPct val="75000"/>
              <a:buNone/>
              <a:defRPr/>
            </a:pPr>
            <a:endParaRPr lang="en-US" dirty="0"/>
          </a:p>
        </p:txBody>
      </p:sp>
    </p:spTree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A0E064-CA88-D0C0-EE67-954A2F678FA9}"/>
              </a:ext>
            </a:extLst>
          </p:cNvPr>
          <p:cNvSpPr/>
          <p:nvPr/>
        </p:nvSpPr>
        <p:spPr>
          <a:xfrm>
            <a:off x="495300" y="169863"/>
            <a:ext cx="81534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40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Request Data from Service</a:t>
            </a:r>
            <a:endParaRPr lang="en-US" sz="4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5939A2-832B-7F2B-1766-79C1F928B2D0}"/>
              </a:ext>
            </a:extLst>
          </p:cNvPr>
          <p:cNvSpPr txBox="1"/>
          <p:nvPr/>
        </p:nvSpPr>
        <p:spPr>
          <a:xfrm>
            <a:off x="76200" y="1524000"/>
            <a:ext cx="8991600" cy="3016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bs4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BeautifulSoup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HTTP GET request to web service with "</a:t>
            </a:r>
            <a:r>
              <a:rPr lang="en-US" sz="16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6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querystring</a:t>
            </a:r>
            <a:r>
              <a:rPr lang="en-US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parameter = "stocks"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"http://www.activitysuite.com/devry.aspx?api=stocks"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soup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BeautifulSoup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html.parser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soup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461525"/>
      </p:ext>
    </p:extLst>
  </p:cSld>
  <p:clrMapOvr>
    <a:masterClrMapping/>
  </p:clrMapOvr>
  <p:transition spd="med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A0E064-CA88-D0C0-EE67-954A2F678FA9}"/>
              </a:ext>
            </a:extLst>
          </p:cNvPr>
          <p:cNvSpPr/>
          <p:nvPr/>
        </p:nvSpPr>
        <p:spPr>
          <a:xfrm>
            <a:off x="495300" y="169863"/>
            <a:ext cx="81534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40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List Available Stocks</a:t>
            </a:r>
            <a:endParaRPr lang="en-US" sz="4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5939A2-832B-7F2B-1766-79C1F928B2D0}"/>
              </a:ext>
            </a:extLst>
          </p:cNvPr>
          <p:cNvSpPr txBox="1"/>
          <p:nvPr/>
        </p:nvSpPr>
        <p:spPr>
          <a:xfrm>
            <a:off x="76200" y="1524000"/>
            <a:ext cx="8991600" cy="25237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Load daily reports into dictionary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Print a list of the stocks from the first daily report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pydict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"Stocks in report:"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dailyreports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pydict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dailyreport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firstreport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dailyreports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lastreport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dailyreports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dailyreports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eachstock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firstreport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"stocks"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eachstock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"symbol"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en-US" sz="1400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97692"/>
      </p:ext>
    </p:extLst>
  </p:cSld>
  <p:clrMapOvr>
    <a:masterClrMapping/>
  </p:clrMapOvr>
  <p:transition spd="med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A0E064-CA88-D0C0-EE67-954A2F678FA9}"/>
              </a:ext>
            </a:extLst>
          </p:cNvPr>
          <p:cNvSpPr/>
          <p:nvPr/>
        </p:nvSpPr>
        <p:spPr>
          <a:xfrm>
            <a:off x="495300" y="169863"/>
            <a:ext cx="81534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40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Extract Prices and Dates</a:t>
            </a:r>
            <a:endParaRPr lang="en-US" sz="4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5939A2-832B-7F2B-1766-79C1F928B2D0}"/>
              </a:ext>
            </a:extLst>
          </p:cNvPr>
          <p:cNvSpPr txBox="1"/>
          <p:nvPr/>
        </p:nvSpPr>
        <p:spPr>
          <a:xfrm>
            <a:off x="76200" y="1524000"/>
            <a:ext cx="8991600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#Extract the prices and dates for a selected stock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symbol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Symbol: 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eachreport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pydict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dailyreport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eachstock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eachreport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"stocks"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eachstock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"symbol"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symbol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oDate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strptime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eachreport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eachreport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eachstock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"symbol"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$"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eachstock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eachstock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dates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oDate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ticks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733940"/>
      </p:ext>
    </p:extLst>
  </p:cSld>
  <p:clrMapOvr>
    <a:masterClrMapping/>
  </p:clrMapOvr>
  <p:transition spd="med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A0E064-CA88-D0C0-EE67-954A2F678FA9}"/>
              </a:ext>
            </a:extLst>
          </p:cNvPr>
          <p:cNvSpPr/>
          <p:nvPr/>
        </p:nvSpPr>
        <p:spPr>
          <a:xfrm>
            <a:off x="495300" y="169863"/>
            <a:ext cx="81534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40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Plot the results</a:t>
            </a:r>
            <a:endParaRPr lang="en-US" sz="4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5939A2-832B-7F2B-1766-79C1F928B2D0}"/>
              </a:ext>
            </a:extLst>
          </p:cNvPr>
          <p:cNvSpPr txBox="1"/>
          <p:nvPr/>
        </p:nvSpPr>
        <p:spPr>
          <a:xfrm>
            <a:off x="76200" y="1524000"/>
            <a:ext cx="8991600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#Plot the results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price_array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price_min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price_array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price_max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price_array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price_array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"Stock Report for 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symbol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xticks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rotation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ylim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0.95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price_min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1.05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price_max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ylabel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 r 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 e"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"upper left"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746289"/>
      </p:ext>
    </p:extLst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D1C2F2C-B4D1-77EC-8F6C-1A4A38D23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0"/>
            <a:ext cx="8991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eaLnBrk="1" hangingPunct="1">
              <a:defRPr/>
            </a:pP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Generator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F3C00-2061-3BD4-AD0D-F75681805370}"/>
              </a:ext>
            </a:extLst>
          </p:cNvPr>
          <p:cNvSpPr txBox="1"/>
          <p:nvPr/>
        </p:nvSpPr>
        <p:spPr>
          <a:xfrm>
            <a:off x="381000" y="3048000"/>
            <a:ext cx="83820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fun_x2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fun_x2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2B74F-7E04-AFD1-68FE-3FCB3B10D4B5}"/>
              </a:ext>
            </a:extLst>
          </p:cNvPr>
          <p:cNvSpPr txBox="1"/>
          <p:nvPr/>
        </p:nvSpPr>
        <p:spPr>
          <a:xfrm>
            <a:off x="304800" y="990600"/>
            <a:ext cx="8382000" cy="2110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“range” function is a generator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“yield statement can create a custom generator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D1C2F2C-B4D1-77EC-8F6C-1A4A38D23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0"/>
            <a:ext cx="8991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eaLnBrk="1" hangingPunct="1">
              <a:defRPr/>
            </a:pP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Comprehension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F3C00-2061-3BD4-AD0D-F75681805370}"/>
              </a:ext>
            </a:extLst>
          </p:cNvPr>
          <p:cNvSpPr txBox="1"/>
          <p:nvPr/>
        </p:nvSpPr>
        <p:spPr>
          <a:xfrm>
            <a:off x="457200" y="2327970"/>
            <a:ext cx="838200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list_1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#Traditional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list_1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#Using list comprehension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list_2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"list_1"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list_1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"list_2"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list_2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list_1 [1, 10, 100, 1000, 10000, 100000]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list_2 [1, 10, 100, 1000, 10000, 100000]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2B74F-7E04-AFD1-68FE-3FCB3B10D4B5}"/>
              </a:ext>
            </a:extLst>
          </p:cNvPr>
          <p:cNvSpPr txBox="1"/>
          <p:nvPr/>
        </p:nvSpPr>
        <p:spPr>
          <a:xfrm>
            <a:off x="304800" y="990600"/>
            <a:ext cx="8839200" cy="55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 expressions that are compact and elegant</a:t>
            </a:r>
          </a:p>
        </p:txBody>
      </p:sp>
    </p:spTree>
    <p:extLst>
      <p:ext uri="{BB962C8B-B14F-4D97-AF65-F5344CB8AC3E}">
        <p14:creationId xmlns:p14="http://schemas.microsoft.com/office/powerpoint/2010/main" val="2316585945"/>
      </p:ext>
    </p:extLst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CA2497-98CB-60E8-B8B8-2F3757905383}"/>
              </a:ext>
            </a:extLst>
          </p:cNvPr>
          <p:cNvSpPr/>
          <p:nvPr/>
        </p:nvSpPr>
        <p:spPr>
          <a:xfrm>
            <a:off x="495300" y="169863"/>
            <a:ext cx="81534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Lambda Expressions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1653B66-BD17-8B16-D072-8EECC7A41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73150"/>
            <a:ext cx="8305800" cy="2362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 Python, you can define an anonymous function on the fly, without having to give it a name.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term lambda comes from </a:t>
            </a:r>
            <a:r>
              <a:rPr lang="en-US" sz="3200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lambda calculus</a:t>
            </a:r>
            <a:r>
              <a:rPr lang="en-US" sz="32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 a formal system of mathematical  logic for expressing computation based on function abstraction and application.</a:t>
            </a:r>
            <a:br>
              <a:rPr lang="en-US" sz="3600" kern="0" dirty="0">
                <a:latin typeface="+mn-lt"/>
              </a:rPr>
            </a:br>
            <a:endParaRPr lang="en-US" sz="3600" kern="0" dirty="0">
              <a:latin typeface="+mn-lt"/>
            </a:endParaRPr>
          </a:p>
        </p:txBody>
      </p:sp>
      <p:sp>
        <p:nvSpPr>
          <p:cNvPr id="17412" name="TextBox 6">
            <a:extLst>
              <a:ext uri="{FF2B5EF4-FFF2-40B4-BE49-F238E27FC236}">
                <a16:creationId xmlns:a16="http://schemas.microsoft.com/office/drawing/2014/main" id="{FDDD9B4C-283E-EEC9-C93A-E12E75BD5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410200"/>
            <a:ext cx="5410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dirty="0" err="1">
                <a:solidFill>
                  <a:srgbClr val="FFC000"/>
                </a:solidFill>
              </a:rPr>
              <a:t>sumTwo</a:t>
            </a:r>
            <a:r>
              <a:rPr lang="en-US" altLang="en-US" sz="3200" dirty="0">
                <a:solidFill>
                  <a:srgbClr val="FFC000"/>
                </a:solidFill>
              </a:rPr>
              <a:t> = lambda a, b: a + b</a:t>
            </a:r>
          </a:p>
          <a:p>
            <a:r>
              <a:rPr lang="en-US" altLang="en-US" sz="3200" dirty="0">
                <a:solidFill>
                  <a:srgbClr val="FFC000"/>
                </a:solidFill>
              </a:rPr>
              <a:t>print(</a:t>
            </a:r>
            <a:r>
              <a:rPr lang="en-US" altLang="en-US" sz="3200" dirty="0" err="1">
                <a:solidFill>
                  <a:srgbClr val="FFC000"/>
                </a:solidFill>
              </a:rPr>
              <a:t>sumTwo</a:t>
            </a:r>
            <a:r>
              <a:rPr lang="en-US" altLang="en-US" sz="3200" dirty="0">
                <a:solidFill>
                  <a:srgbClr val="FFC000"/>
                </a:solidFill>
              </a:rPr>
              <a:t>(5,10))</a:t>
            </a:r>
          </a:p>
        </p:txBody>
      </p:sp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4F0B77-1C60-F585-67B9-F56D1FAF43DE}"/>
              </a:ext>
            </a:extLst>
          </p:cNvPr>
          <p:cNvSpPr/>
          <p:nvPr/>
        </p:nvSpPr>
        <p:spPr>
          <a:xfrm>
            <a:off x="495300" y="169863"/>
            <a:ext cx="81534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Lambda Expressions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A4AE731-18DF-2741-F184-FF60B99BB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73150"/>
            <a:ext cx="8305800" cy="2362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syntax of a lambda expression is as follows:</a:t>
            </a:r>
            <a:br>
              <a:rPr lang="en-US" sz="32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br>
              <a:rPr lang="en-US" sz="32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32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lambda &lt;</a:t>
            </a:r>
            <a:r>
              <a:rPr lang="en-US" sz="3200" kern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parameter_list</a:t>
            </a:r>
            <a:r>
              <a:rPr lang="en-US" sz="32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&gt;: &lt;expression&gt;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br>
              <a:rPr lang="en-US" sz="3600" kern="0" dirty="0">
                <a:latin typeface="+mn-lt"/>
              </a:rPr>
            </a:br>
            <a:endParaRPr lang="en-US" sz="3600" kern="0" dirty="0">
              <a:latin typeface="+mn-lt"/>
            </a:endParaRPr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E9DF19B7-8E9F-8915-3A3B-A3095C004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3733800"/>
            <a:ext cx="82042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A7039C-ABE2-6B9A-0EDA-51B8AF121108}"/>
              </a:ext>
            </a:extLst>
          </p:cNvPr>
          <p:cNvSpPr/>
          <p:nvPr/>
        </p:nvSpPr>
        <p:spPr>
          <a:xfrm>
            <a:off x="495300" y="169863"/>
            <a:ext cx="81534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Lambda Expressions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BE37439A-A728-141A-53C7-F81FAB832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6800"/>
            <a:ext cx="7772400" cy="2362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28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 of non-Lambda code:</a:t>
            </a:r>
          </a:p>
          <a:p>
            <a:pPr lvl="2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28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 </a:t>
            </a:r>
            <a:r>
              <a:rPr lang="en-US" sz="2800" kern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sumTwo</a:t>
            </a:r>
            <a:r>
              <a:rPr lang="en-US" sz="28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(a, b):</a:t>
            </a:r>
          </a:p>
          <a:p>
            <a:pPr lvl="2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28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	result = </a:t>
            </a:r>
            <a:r>
              <a:rPr lang="en-US" sz="2800" kern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a+b</a:t>
            </a:r>
            <a:endParaRPr lang="en-US" sz="2800" kern="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lvl="2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28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	return result</a:t>
            </a:r>
          </a:p>
          <a:p>
            <a:pPr lvl="2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28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print(</a:t>
            </a:r>
            <a:r>
              <a:rPr lang="en-US" sz="2800" kern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sumTwo</a:t>
            </a:r>
            <a:r>
              <a:rPr lang="en-US" sz="28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(5,10))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br>
              <a:rPr lang="en-US" sz="3600" kern="0" dirty="0">
                <a:latin typeface="+mn-lt"/>
              </a:rPr>
            </a:br>
            <a:endParaRPr lang="en-US" sz="3600" kern="0" dirty="0">
              <a:latin typeface="+mn-lt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A4A6A8B-B3BF-5B67-F664-B6E860A83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14800"/>
            <a:ext cx="7772400" cy="2051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28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 Lambda code:</a:t>
            </a:r>
          </a:p>
          <a:p>
            <a:pPr lvl="2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2800" kern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sumTwo</a:t>
            </a:r>
            <a:r>
              <a:rPr lang="en-US" sz="28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= lambda a, b: a + b</a:t>
            </a:r>
          </a:p>
          <a:p>
            <a:pPr lvl="2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28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print(</a:t>
            </a:r>
            <a:r>
              <a:rPr lang="en-US" sz="2800" kern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sumTwo</a:t>
            </a:r>
            <a:r>
              <a:rPr lang="en-US" sz="28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(5,10))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br>
              <a:rPr lang="en-US" sz="3600" kern="0" dirty="0">
                <a:latin typeface="+mn-lt"/>
              </a:rPr>
            </a:br>
            <a:endParaRPr lang="en-US" sz="3600" kern="0" dirty="0">
              <a:latin typeface="+mn-lt"/>
            </a:endParaRPr>
          </a:p>
        </p:txBody>
      </p:sp>
    </p:spTree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A7039C-ABE2-6B9A-0EDA-51B8AF121108}"/>
              </a:ext>
            </a:extLst>
          </p:cNvPr>
          <p:cNvSpPr/>
          <p:nvPr/>
        </p:nvSpPr>
        <p:spPr>
          <a:xfrm>
            <a:off x="495300" y="169863"/>
            <a:ext cx="81534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Cyber Attacks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30B316-39B5-014E-AD40-A41F37901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127" y="973350"/>
            <a:ext cx="4103030" cy="2116908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8" name="Picture 7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A82C2623-EEA9-2EBF-72E6-228797527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579" y="3276600"/>
            <a:ext cx="6178125" cy="33528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29872050"/>
      </p:ext>
    </p:extLst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D1C2F2C-B4D1-77EC-8F6C-1A4A38D23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0"/>
            <a:ext cx="8991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eaLnBrk="1" hangingPunct="1">
              <a:defRPr/>
            </a:pP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CSV Files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2B74F-7E04-AFD1-68FE-3FCB3B10D4B5}"/>
              </a:ext>
            </a:extLst>
          </p:cNvPr>
          <p:cNvSpPr txBox="1"/>
          <p:nvPr/>
        </p:nvSpPr>
        <p:spPr>
          <a:xfrm>
            <a:off x="304800" y="990600"/>
            <a:ext cx="8839200" cy="2628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CSV is an “Excel” file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Each line (row) contains data separated by “,”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data in this file was acquired from weight sensors in a treadmill.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Highlighted values are left/right footfalls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3BCE7F-5931-4C27-9A96-65626B0D0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3745806"/>
            <a:ext cx="3423498" cy="2921384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B9EA3E-EE8C-127C-A22D-AFD1609DE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11" y="4343400"/>
            <a:ext cx="4849585" cy="13716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1838311"/>
      </p:ext>
    </p:extLst>
  </p:cSld>
  <p:clrMapOvr>
    <a:masterClrMapping/>
  </p:clrMapOvr>
  <p:transition spd="med"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4249</TotalTime>
  <Words>1511</Words>
  <Application>Microsoft Office PowerPoint</Application>
  <PresentationFormat>On-screen Show (4:3)</PresentationFormat>
  <Paragraphs>202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Century Gothic</vt:lpstr>
      <vt:lpstr>Consolas</vt:lpstr>
      <vt:lpstr>Times New Roman</vt:lpstr>
      <vt:lpstr>Wingdings</vt:lpstr>
      <vt:lpstr>Wingdings 3</vt:lpstr>
      <vt:lpstr>Ion</vt:lpstr>
      <vt:lpstr>CWCT 140</vt:lpstr>
      <vt:lpstr>Agenda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Computer Methods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Lieberman</dc:creator>
  <cp:lastModifiedBy>Dave Lieberman</cp:lastModifiedBy>
  <cp:revision>243</cp:revision>
  <cp:lastPrinted>1601-01-01T00:00:00Z</cp:lastPrinted>
  <dcterms:created xsi:type="dcterms:W3CDTF">2007-10-10T21:18:17Z</dcterms:created>
  <dcterms:modified xsi:type="dcterms:W3CDTF">2023-03-08T01:04:23Z</dcterms:modified>
</cp:coreProperties>
</file>