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3" r:id="rId5"/>
    <p:sldId id="270" r:id="rId6"/>
    <p:sldId id="269" r:id="rId7"/>
    <p:sldId id="305" r:id="rId8"/>
    <p:sldId id="306" r:id="rId9"/>
    <p:sldId id="277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03" r:id="rId22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elvetica" panose="020B0604020202020204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Summer Font" panose="020B060603050402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0000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6375" autoAdjust="0"/>
  </p:normalViewPr>
  <p:slideViewPr>
    <p:cSldViewPr snapToGrid="0" snapToObjects="1">
      <p:cViewPr varScale="1">
        <p:scale>
          <a:sx n="98" d="100"/>
          <a:sy n="98" d="100"/>
        </p:scale>
        <p:origin x="888" y="90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7/26/2019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299"/>
            <a:ext cx="10711543" cy="4460943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2369496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9C823-A996-46C8-846E-045643ED5FE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42950" y="4183063"/>
            <a:ext cx="10712450" cy="1799448"/>
          </a:xfrm>
        </p:spPr>
        <p:txBody>
          <a:bodyPr/>
          <a:lstStyle>
            <a:lvl1pPr marL="342900" indent="-342900"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45300" indent="-342900">
              <a:defRPr lang="en-US" sz="22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marL="291600" lvl="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Font typeface="Arial" charset="0"/>
              <a:buChar char="•"/>
            </a:pPr>
            <a:r>
              <a:rPr lang="en-US" dirty="0"/>
              <a:t>First level</a:t>
            </a:r>
          </a:p>
          <a:p>
            <a:pPr marL="622800" marR="0" lvl="1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455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25" r:id="rId13"/>
    <p:sldLayoutId id="2147483717" r:id="rId14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23CD-34A5-45F2-906F-1B6F8BD79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b="1" dirty="0"/>
              <a:t>Module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23C69-AE0E-4ABC-ADF2-5CEF372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Python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Python Fundamentals, 1</a:t>
            </a:r>
            <a:r>
              <a:rPr lang="en-US" baseline="30000" dirty="0"/>
              <a:t>st</a:t>
            </a:r>
            <a:r>
              <a:rPr lang="en-US" dirty="0"/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8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 </a:t>
            </a:r>
            <a:r>
              <a:rPr lang="en-US" sz="2400" b="0" dirty="0"/>
              <a:t>(3 of 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299"/>
            <a:ext cx="10711543" cy="316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Conversion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convert integer to string.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convert string to integer.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int("100")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get error if trying to convert string that doesn’t contain integer.</a:t>
            </a:r>
          </a:p>
        </p:txBody>
      </p:sp>
    </p:spTree>
    <p:extLst>
      <p:ext uri="{BB962C8B-B14F-4D97-AF65-F5344CB8AC3E}">
        <p14:creationId xmlns:p14="http://schemas.microsoft.com/office/powerpoint/2010/main" val="370566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 </a:t>
            </a:r>
            <a:r>
              <a:rPr lang="en-US" sz="2400" b="0" dirty="0"/>
              <a:t>(4 of 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715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Assigning Variables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assign value to variable use equal sign.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7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is raised if trying to use variable before it is assigned value.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concatenate two strings.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 are not deeply linked.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85FD7-F217-4B80-97EF-A380B22CD60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4457701"/>
            <a:ext cx="10712450" cy="1392381"/>
          </a:xfrm>
        </p:spPr>
        <p:txBody>
          <a:bodyPr/>
          <a:lstStyle/>
          <a:p>
            <a:pPr marL="0" indent="0">
              <a:buClr>
                <a:srgbClr val="004A78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Assignment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assign multiple variables in one statement.</a:t>
            </a:r>
          </a:p>
          <a:p>
            <a:pPr marL="622800" lvl="1" indent="-3204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 = 1, 2, 3</a:t>
            </a:r>
          </a:p>
        </p:txBody>
      </p:sp>
    </p:spTree>
    <p:extLst>
      <p:ext uri="{BB962C8B-B14F-4D97-AF65-F5344CB8AC3E}">
        <p14:creationId xmlns:p14="http://schemas.microsoft.com/office/powerpoint/2010/main" val="138521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 </a:t>
            </a:r>
            <a:r>
              <a:rPr lang="en-US" sz="2400" b="0" dirty="0"/>
              <a:t>(5 of 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Naming Identifiers and Reserved Words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rules for variables and other identifiers: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consist of upper and lowercase letters, underscores, unicode identifiers, and digits 0 to 9.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begin with digit.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other characters can be in identifiers.</a:t>
            </a:r>
          </a:p>
          <a:p>
            <a:pPr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names with spaces should be avoided.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reserved words or keywords can’t be used.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Identifier names are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320406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 </a:t>
            </a:r>
            <a:r>
              <a:rPr lang="en-US" sz="2400" b="0" dirty="0"/>
              <a:t>(6 of 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299"/>
            <a:ext cx="10711543" cy="3432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Naming Conventions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Compound variable names should be written in snake case notation.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snake_case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Constant names should be in all caps.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lowercase L or uppercase O as single character names.</a:t>
            </a:r>
          </a:p>
        </p:txBody>
      </p:sp>
    </p:spTree>
    <p:extLst>
      <p:ext uri="{BB962C8B-B14F-4D97-AF65-F5344CB8AC3E}">
        <p14:creationId xmlns:p14="http://schemas.microsoft.com/office/powerpoint/2010/main" val="413786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566"/>
          </a:xfrm>
        </p:spPr>
        <p:txBody>
          <a:bodyPr/>
          <a:lstStyle/>
          <a:p>
            <a:r>
              <a:rPr lang="en-US" dirty="0"/>
              <a:t>Lesson 1.4: User Input, Comments, and Indentations </a:t>
            </a:r>
            <a:r>
              <a:rPr lang="en-US" sz="2400" b="0" dirty="0"/>
              <a:t>(1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474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Input from the Keyboard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to get user input from keyboard.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= input()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execution halts until user inputs value and presses Enter key.</a:t>
            </a:r>
          </a:p>
        </p:txBody>
      </p:sp>
    </p:spTree>
    <p:extLst>
      <p:ext uri="{BB962C8B-B14F-4D97-AF65-F5344CB8AC3E}">
        <p14:creationId xmlns:p14="http://schemas.microsoft.com/office/powerpoint/2010/main" val="424622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3348"/>
          </a:xfrm>
        </p:spPr>
        <p:txBody>
          <a:bodyPr/>
          <a:lstStyle/>
          <a:p>
            <a:r>
              <a:rPr lang="en-US" dirty="0"/>
              <a:t>Lesson 1.4: User Input, Comments, and Indentations </a:t>
            </a:r>
            <a:r>
              <a:rPr lang="en-US" sz="2400" b="0" dirty="0"/>
              <a:t>(2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1"/>
            <a:ext cx="10711543" cy="923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Passing in a Prompt to the Input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input("Insert prompt here")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08452-42A5-4866-902A-D2525DF8E97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2911478"/>
            <a:ext cx="10712450" cy="1384874"/>
          </a:xfrm>
        </p:spPr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Different Input Data Types in Your Program</a:t>
            </a:r>
          </a:p>
          <a:p>
            <a:pPr marL="291600" lvl="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always returns string.</a:t>
            </a:r>
          </a:p>
          <a:p>
            <a:pPr marL="291600" lvl="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built-in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 to convert to integer.</a:t>
            </a:r>
          </a:p>
        </p:txBody>
      </p:sp>
    </p:spTree>
    <p:extLst>
      <p:ext uri="{BB962C8B-B14F-4D97-AF65-F5344CB8AC3E}">
        <p14:creationId xmlns:p14="http://schemas.microsoft.com/office/powerpoint/2010/main" val="113267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Lesson 1.4: User Input, Comments, and Indentations </a:t>
            </a:r>
            <a:r>
              <a:rPr lang="en-US" sz="2400" b="0" dirty="0"/>
              <a:t>(3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# sign.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 on line before statement it annotates.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Placed at same indent level as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# sign.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Placed on same line as statement it annotates.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Documentation String (docstrings)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wrapped in triple (double or single) quotation marks.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docstrings should be at beginning of 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for multiple line comments.</a:t>
            </a:r>
          </a:p>
        </p:txBody>
      </p:sp>
    </p:spTree>
    <p:extLst>
      <p:ext uri="{BB962C8B-B14F-4D97-AF65-F5344CB8AC3E}">
        <p14:creationId xmlns:p14="http://schemas.microsoft.com/office/powerpoint/2010/main" val="401029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3348"/>
          </a:xfrm>
        </p:spPr>
        <p:txBody>
          <a:bodyPr/>
          <a:lstStyle/>
          <a:p>
            <a:r>
              <a:rPr lang="en-US" dirty="0"/>
              <a:t>Lesson 1.4: User Input, Comments, and Indentations </a:t>
            </a:r>
            <a:r>
              <a:rPr lang="en-US" sz="2400" b="0" dirty="0"/>
              <a:t>(4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 is group of statements meant to be executed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uses whitespace to denote blocks.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 are indented within other blocks.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indented statement forms new block.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Outdenting ends block.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indentation is four spaces.</a:t>
            </a:r>
          </a:p>
        </p:txBody>
      </p:sp>
    </p:spTree>
    <p:extLst>
      <p:ext uri="{BB962C8B-B14F-4D97-AF65-F5344CB8AC3E}">
        <p14:creationId xmlns:p14="http://schemas.microsoft.com/office/powerpoint/2010/main" val="2577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68BB-5B58-4DBF-AFED-D54C42D0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7A93-11A5-41BD-A5E7-171744CC50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4637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module:</a:t>
            </a:r>
          </a:p>
          <a:p>
            <a:r>
              <a:rPr lang="en-US" dirty="0"/>
              <a:t>We have looked at two ways of running Python programs.</a:t>
            </a:r>
          </a:p>
          <a:p>
            <a:pPr lvl="1"/>
            <a:r>
              <a:rPr lang="en-US" dirty="0">
                <a:solidFill>
                  <a:srgbClr val="004A78"/>
                </a:solidFill>
              </a:rPr>
              <a:t>Python interactive shell or running saved scripts.</a:t>
            </a:r>
          </a:p>
          <a:p>
            <a:r>
              <a:rPr lang="en-US" dirty="0"/>
              <a:t>We have also covered the Python syntax in detail.</a:t>
            </a:r>
          </a:p>
          <a:p>
            <a:pPr lvl="1"/>
            <a:r>
              <a:rPr lang="en-US" dirty="0">
                <a:solidFill>
                  <a:srgbClr val="004A78"/>
                </a:solidFill>
              </a:rPr>
              <a:t>Variable assignment, the different types of values Python variables can be assigned to, the syntax for assigning them, as well as the importance of reserved keywords.</a:t>
            </a:r>
          </a:p>
          <a:p>
            <a:r>
              <a:rPr lang="en-US" dirty="0"/>
              <a:t>We then looked at the built-in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 and how it enables us to take input from a user keyboard.</a:t>
            </a:r>
          </a:p>
          <a:p>
            <a:r>
              <a:rPr lang="en-US" dirty="0"/>
              <a:t>We looked at the different ways of writing comments in Python code, and then finished the module by looking at the importance of indentation in writing readable, maintainable Python code.</a:t>
            </a:r>
          </a:p>
        </p:txBody>
      </p:sp>
    </p:spTree>
    <p:extLst>
      <p:ext uri="{BB962C8B-B14F-4D97-AF65-F5344CB8AC3E}">
        <p14:creationId xmlns:p14="http://schemas.microsoft.com/office/powerpoint/2010/main" val="238851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5DC-095F-479A-9D1F-74457757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A78-5429-49DB-AB0A-B7537270B8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the Python interactive shell to write simple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Write and run simple Python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Write and run dynamic scripts that take arguments from the command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variables and describe the different types of values that variables can be assigned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Get user input from the keyboard for your Python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Explain the importance of comments and write them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Explain the importance of whitespace and indentation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28357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566"/>
          </a:xfrm>
        </p:spPr>
        <p:txBody>
          <a:bodyPr/>
          <a:lstStyle/>
          <a:p>
            <a:r>
              <a:rPr lang="en-US" dirty="0"/>
              <a:t>Lesson 1.1: Working with the Python Interactive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Interactive Shell: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at command line using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Interfaces with Python interpreter.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user to run Python commands at command 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Sample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print("Message")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Anything typed into shell is echoed 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even do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91312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Lesson 1.2: Writing and Running Simple Scripts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692236"/>
          </a:xfrm>
        </p:spPr>
        <p:txBody>
          <a:bodyPr/>
          <a:lstStyle/>
          <a:p>
            <a:r>
              <a:rPr lang="en-US" dirty="0"/>
              <a:t>Can also run code saved in files.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charset="0"/>
                <a:cs typeface="Arial" charset="0"/>
              </a:rPr>
              <a:t>The files are called modules.</a:t>
            </a:r>
          </a:p>
          <a:p>
            <a:r>
              <a:rPr lang="en-US" dirty="0"/>
              <a:t>A script is a module that can be run.</a:t>
            </a:r>
          </a:p>
          <a:p>
            <a:r>
              <a:rPr lang="en-US" dirty="0"/>
              <a:t>File extension used is: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</a:p>
          <a:p>
            <a:r>
              <a:rPr lang="en-US" dirty="0"/>
              <a:t>Execute script using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filename.py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test1.py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is shown in Snippet 1.6.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charset="0"/>
                <a:cs typeface="Arial" charset="0"/>
              </a:rPr>
              <a:t>Run using command: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test1.py</a:t>
            </a:r>
          </a:p>
        </p:txBody>
      </p:sp>
    </p:spTree>
    <p:extLst>
      <p:ext uri="{BB962C8B-B14F-4D97-AF65-F5344CB8AC3E}">
        <p14:creationId xmlns:p14="http://schemas.microsoft.com/office/powerpoint/2010/main" val="2742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sz="3200" dirty="0"/>
              <a:t>Lesson 1.2: Writing and Running Simple Scripts </a:t>
            </a:r>
            <a:r>
              <a:rPr lang="en-US" sz="2400" b="0" dirty="0"/>
              <a:t>(2 of 2)</a:t>
            </a:r>
          </a:p>
        </p:txBody>
      </p:sp>
      <p:pic>
        <p:nvPicPr>
          <p:cNvPr id="22" name="Picture Placeholder 21" descr="Program code. In the code, the words in the variable names are merged. Line 1: print, open parenthesis, open quotes, underscore, underscore, underscore, underscore, underscore, close quotes, close parenthesis. Line 2: print, open parenthesis, open quotes, Hello, close quotes, asterisk, 5, close parenthesis. Line 3: print, open parenthesis, open quotes, underscore, underscore, underscore, underscore, underscore, close quotes, close parenthesis.">
            <a:extLst>
              <a:ext uri="{FF2B5EF4-FFF2-40B4-BE49-F238E27FC236}">
                <a16:creationId xmlns:a16="http://schemas.microsoft.com/office/drawing/2014/main" id="{B2BF795C-9FBB-474C-8456-41B10F454F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3116824" y="2154687"/>
            <a:ext cx="5954848" cy="9672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168178"/>
            <a:ext cx="10722260" cy="351867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1.6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5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611"/>
          </a:xfrm>
        </p:spPr>
        <p:txBody>
          <a:bodyPr/>
          <a:lstStyle/>
          <a:p>
            <a:r>
              <a:rPr lang="en-US" dirty="0"/>
              <a:t>Lesson 1.2.1 Running a File Containing Invalid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Invalid commands in script will cause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 will be stack trace (also called traceback).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Gives error info such as where, what kind, and what other calls were triggered.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Read from bottom to top.</a:t>
            </a:r>
          </a:p>
        </p:txBody>
      </p:sp>
    </p:spTree>
    <p:extLst>
      <p:ext uri="{BB962C8B-B14F-4D97-AF65-F5344CB8AC3E}">
        <p14:creationId xmlns:p14="http://schemas.microsoft.com/office/powerpoint/2010/main" val="109944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User Arguments to Scripts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pass arguments to script, script must include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sys.argv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contains the argument(s).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Can pass any number of arguments, separating each with comma.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First argument will have index 1,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sys.argv[1]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second argument index 2,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sys.argv[2]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so on.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 </a:t>
            </a:r>
            <a:r>
              <a:rPr lang="en-US" sz="2400" b="0" dirty="0"/>
              <a:t>(1 of 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8377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 can reference values of different data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don’t need to be declared before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and type can change during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 to check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type(7)</a:t>
            </a:r>
          </a:p>
        </p:txBody>
      </p:sp>
    </p:spTree>
    <p:extLst>
      <p:ext uri="{BB962C8B-B14F-4D97-AF65-F5344CB8AC3E}">
        <p14:creationId xmlns:p14="http://schemas.microsoft.com/office/powerpoint/2010/main" val="329973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1.3.1: Variables </a:t>
            </a:r>
            <a:r>
              <a:rPr lang="en-US" sz="2400" b="0" dirty="0"/>
              <a:t>(2 of 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1395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Numeric Values—Integers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Integers are whole numbers that are either positive or negative.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Arithmetic operations can be performed on them.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8CFAE-A758-44EE-B6EE-4C46EC2DBD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5974" y="3262746"/>
            <a:ext cx="10712450" cy="1797627"/>
          </a:xfrm>
        </p:spPr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Values</a:t>
            </a:r>
          </a:p>
          <a:p>
            <a:pPr marL="291600" lvl="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Strings are sequence of characters between two quotation marks.</a:t>
            </a:r>
          </a:p>
          <a:p>
            <a:pPr marL="622800" lvl="1" indent="-3204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either double or single quotes.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contain letter, numbers, or symbols.</a:t>
            </a:r>
          </a:p>
        </p:txBody>
      </p:sp>
    </p:spTree>
    <p:extLst>
      <p:ext uri="{BB962C8B-B14F-4D97-AF65-F5344CB8AC3E}">
        <p14:creationId xmlns:p14="http://schemas.microsoft.com/office/powerpoint/2010/main" val="260294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Template_Cengage.POTX  -  Read-Only" id="{E6200615-B87C-4FCE-8FC5-0B67255CF481}" vid="{147ADC87-9678-4E7D-9DBC-D72982889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d9e3592-409e-4321-a65b-52a8fd998d5d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808E9DB1F2D0429D39B1CC07FFE527" ma:contentTypeVersion="13" ma:contentTypeDescription="Create a new document." ma:contentTypeScope="" ma:versionID="180a7ef6c91db977857865e053bb491e">
  <xsd:schema xmlns:xsd="http://www.w3.org/2001/XMLSchema" xmlns:xs="http://www.w3.org/2001/XMLSchema" xmlns:p="http://schemas.microsoft.com/office/2006/metadata/properties" xmlns:ns3="1d9e3592-409e-4321-a65b-52a8fd998d5d" xmlns:ns4="48f5ae9e-f4a7-47d7-ad1f-bd6a295b12c8" targetNamespace="http://schemas.microsoft.com/office/2006/metadata/properties" ma:root="true" ma:fieldsID="1f5875036130fb3cc985234537e5e435" ns3:_="" ns4:_="">
    <xsd:import namespace="1d9e3592-409e-4321-a65b-52a8fd998d5d"/>
    <xsd:import namespace="48f5ae9e-f4a7-47d7-ad1f-bd6a295b12c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e3592-409e-4321-a65b-52a8fd998d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5ae9e-f4a7-47d7-ad1f-bd6a295b1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48f5ae9e-f4a7-47d7-ad1f-bd6a295b12c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d9e3592-409e-4321-a65b-52a8fd998d5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8A59BC-DEEC-4573-835B-068E4A936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9e3592-409e-4321-a65b-52a8fd998d5d"/>
    <ds:schemaRef ds:uri="48f5ae9e-f4a7-47d7-ad1f-bd6a295b12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2181</TotalTime>
  <Words>1102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arial</vt:lpstr>
      <vt:lpstr>arial</vt:lpstr>
      <vt:lpstr>Helvetica</vt:lpstr>
      <vt:lpstr>Courier New</vt:lpstr>
      <vt:lpstr>Summer Font</vt:lpstr>
      <vt:lpstr>LucidaGrande</vt:lpstr>
      <vt:lpstr>Open Sans</vt:lpstr>
      <vt:lpstr>Office Theme</vt:lpstr>
      <vt:lpstr>Introducing Python</vt:lpstr>
      <vt:lpstr>Module Objectives</vt:lpstr>
      <vt:lpstr>Lesson 1.1: Working with the Python Interactive Shell</vt:lpstr>
      <vt:lpstr>Lesson 1.2: Writing and Running Simple Scripts (1 of 2)</vt:lpstr>
      <vt:lpstr>Lesson 1.2: Writing and Running Simple Scripts (2 of 2)</vt:lpstr>
      <vt:lpstr>Lesson 1.2.1 Running a File Containing Invalid Commands</vt:lpstr>
      <vt:lpstr>Passing User Arguments to Scripts</vt:lpstr>
      <vt:lpstr>Lesson 1.3.1: Variables (1 of 6)</vt:lpstr>
      <vt:lpstr>Lesson 1.3.1: Variables (2 of 6)</vt:lpstr>
      <vt:lpstr>Lesson 1.3.1: Variables (3 of 6)</vt:lpstr>
      <vt:lpstr>Lesson 1.3.1: Variables (4 of 6)</vt:lpstr>
      <vt:lpstr>Lesson 1.3.1: Variables (5 of 6)</vt:lpstr>
      <vt:lpstr>Lesson 1.3.1: Variables (6 of 6)</vt:lpstr>
      <vt:lpstr>Lesson 1.4: User Input, Comments, and Indentations (1 of 4)</vt:lpstr>
      <vt:lpstr>Lesson 1.4: User Input, Comments, and Indentations (2 of 4)</vt:lpstr>
      <vt:lpstr>Lesson 1.4: User Input, Comments, and Indentations (3 of 4)</vt:lpstr>
      <vt:lpstr>Lesson 1.4: User Input, Comments, and Indentations (4 of 4)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Spoto</dc:creator>
  <cp:lastModifiedBy>Cannistraci, Michelle</cp:lastModifiedBy>
  <cp:revision>240</cp:revision>
  <cp:lastPrinted>2016-10-03T15:29:39Z</cp:lastPrinted>
  <dcterms:created xsi:type="dcterms:W3CDTF">2019-02-07T14:16:32Z</dcterms:created>
  <dcterms:modified xsi:type="dcterms:W3CDTF">2019-07-26T13:43:09Z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0x010100F8808E9DB1F2D0429D39B1CC07FFE527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