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63" r:id="rId5"/>
    <p:sldId id="270" r:id="rId6"/>
    <p:sldId id="269" r:id="rId7"/>
    <p:sldId id="305" r:id="rId8"/>
    <p:sldId id="318" r:id="rId9"/>
    <p:sldId id="319" r:id="rId10"/>
    <p:sldId id="277" r:id="rId11"/>
    <p:sldId id="320" r:id="rId12"/>
    <p:sldId id="321" r:id="rId13"/>
    <p:sldId id="322" r:id="rId14"/>
    <p:sldId id="307" r:id="rId15"/>
    <p:sldId id="308" r:id="rId16"/>
    <p:sldId id="323" r:id="rId17"/>
    <p:sldId id="309" r:id="rId18"/>
    <p:sldId id="310" r:id="rId19"/>
    <p:sldId id="306" r:id="rId20"/>
    <p:sldId id="311" r:id="rId21"/>
    <p:sldId id="312" r:id="rId22"/>
    <p:sldId id="324" r:id="rId23"/>
    <p:sldId id="313" r:id="rId24"/>
    <p:sldId id="314" r:id="rId25"/>
    <p:sldId id="325" r:id="rId26"/>
    <p:sldId id="315" r:id="rId27"/>
    <p:sldId id="316" r:id="rId28"/>
    <p:sldId id="326" r:id="rId29"/>
    <p:sldId id="327" r:id="rId30"/>
    <p:sldId id="317" r:id="rId31"/>
    <p:sldId id="329" r:id="rId32"/>
    <p:sldId id="330" r:id="rId33"/>
    <p:sldId id="328" r:id="rId34"/>
    <p:sldId id="303" r:id="rId35"/>
  </p:sldIdLst>
  <p:sldSz cx="12192000" cy="6858000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Helvetica" panose="020B0604020202020204" pitchFamily="34" charset="0"/>
      <p:regular r:id="rId42"/>
      <p:bold r:id="rId43"/>
      <p:italic r:id="rId44"/>
      <p:boldItalic r:id="rId45"/>
    </p:embeddedFont>
    <p:embeddedFont>
      <p:font typeface="Open Sans" panose="020B0604020202020204" charset="0"/>
      <p:regular r:id="rId46"/>
      <p:bold r:id="rId47"/>
      <p:italic r:id="rId48"/>
      <p:boldItalic r:id="rId49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>
    <p:extLst>
      <p:ext uri="{19B8F6BF-5375-455C-9EA6-DF929625EA0E}">
        <p15:presenceInfo xmlns:p15="http://schemas.microsoft.com/office/powerpoint/2012/main" userId="S-1-5-21-4027829005-1107895287-290554039-1564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78"/>
    <a:srgbClr val="000000"/>
    <a:srgbClr val="006298"/>
    <a:srgbClr val="FF6300"/>
    <a:srgbClr val="E9255F"/>
    <a:srgbClr val="0098D4"/>
    <a:srgbClr val="00B8E7"/>
    <a:srgbClr val="81D0ED"/>
    <a:srgbClr val="F6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5119" autoAdjust="0"/>
  </p:normalViewPr>
  <p:slideViewPr>
    <p:cSldViewPr snapToGrid="0" snapToObjects="1">
      <p:cViewPr varScale="1">
        <p:scale>
          <a:sx n="78" d="100"/>
          <a:sy n="78" d="100"/>
        </p:scale>
        <p:origin x="749" y="77"/>
      </p:cViewPr>
      <p:guideLst>
        <p:guide orient="horz" pos="2160"/>
        <p:guide pos="3840"/>
      </p:guideLst>
    </p:cSldViewPr>
  </p:slideViewPr>
  <p:outlineViewPr>
    <p:cViewPr>
      <p:scale>
        <a:sx n="66" d="100"/>
        <a:sy n="66" d="100"/>
      </p:scale>
      <p:origin x="0" y="-6660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4.fntdata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7.fntdata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A413-85C6-40F2-B867-268CAAA7E377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680D68-05FF-7942-990A-B21BB8E6CE33}" type="datetimeFigureOut">
              <a:rPr lang="en-US"/>
              <a:pPr>
                <a:defRPr/>
              </a:pPr>
              <a:t>7/23/2019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CAE60C-72A0-D14D-8733-C13212F69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1187"/>
            <a:ext cx="105156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67275" y="3619985"/>
            <a:ext cx="2457450" cy="597477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0581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3426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291600" indent="-291600">
              <a:buClr>
                <a:srgbClr val="004A78"/>
              </a:buClr>
              <a:buFont typeface="Arial" charset="0"/>
              <a:buChar char="•"/>
              <a:defRPr sz="2400">
                <a:solidFill>
                  <a:srgbClr val="000000"/>
                </a:solidFill>
              </a:defRPr>
            </a:lvl1pPr>
            <a:lvl2pPr marL="622800" marR="0" indent="-3204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Arial" charset="0"/>
              <a:buChar char="•"/>
              <a:tabLst/>
              <a:defRPr sz="2200" baseline="0">
                <a:solidFill>
                  <a:srgbClr val="000000"/>
                </a:solidFill>
              </a:defRPr>
            </a:lvl2pPr>
            <a:lvl3pPr marL="1143000" indent="-228600">
              <a:spcBef>
                <a:spcPts val="1000"/>
              </a:spcBef>
              <a:buClr>
                <a:srgbClr val="000000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>
                <a:solidFill>
                  <a:srgbClr val="000000"/>
                </a:solidFill>
              </a:defRPr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1990117"/>
          </a:xfrm>
        </p:spPr>
        <p:txBody>
          <a:bodyPr>
            <a:normAutofit/>
          </a:bodyPr>
          <a:lstStyle>
            <a:lvl1pPr marL="291600" indent="-291600">
              <a:buClr>
                <a:srgbClr val="004A78"/>
              </a:buClr>
              <a:buFont typeface="Arial" charset="0"/>
              <a:buChar char="•"/>
              <a:defRPr sz="2400">
                <a:solidFill>
                  <a:srgbClr val="000000"/>
                </a:solidFill>
              </a:defRPr>
            </a:lvl1pPr>
            <a:lvl2pPr marL="622800" marR="0" indent="-3204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Arial" charset="0"/>
              <a:buChar char="•"/>
              <a:tabLst/>
              <a:defRPr sz="2200" baseline="0">
                <a:solidFill>
                  <a:srgbClr val="000000"/>
                </a:solidFill>
              </a:defRPr>
            </a:lvl2pPr>
            <a:lvl3pPr marL="1143000" indent="-228600">
              <a:spcBef>
                <a:spcPts val="1000"/>
              </a:spcBef>
              <a:buClr>
                <a:srgbClr val="000000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>
                <a:solidFill>
                  <a:srgbClr val="000000"/>
                </a:solidFill>
              </a:defRPr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D1AC6-0742-4C20-BDDB-AFC437779DD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42950" y="3949700"/>
            <a:ext cx="10712450" cy="1925638"/>
          </a:xfrm>
        </p:spPr>
        <p:txBody>
          <a:bodyPr/>
          <a:lstStyle>
            <a:lvl1pPr marL="457200" indent="-457200">
              <a:defRPr lang="en-US" sz="2400" kern="1200" baseline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645300" indent="-342900">
              <a:defRPr lang="en-US" sz="2200" kern="1200" baseline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lang="en-US" sz="2000" kern="1200" baseline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</a:lstStyle>
          <a:p>
            <a:pPr marL="291600" lvl="0" indent="-291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4A78"/>
              </a:buClr>
              <a:buFont typeface="Arial" charset="0"/>
              <a:buChar char="•"/>
            </a:pPr>
            <a:r>
              <a:rPr lang="en-US" dirty="0"/>
              <a:t>Click to edit Master text styles</a:t>
            </a:r>
          </a:p>
          <a:p>
            <a:pPr marL="622800" marR="0" lvl="1" indent="-3204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Arial" charset="0"/>
              <a:buChar char="•"/>
              <a:tabLst/>
            </a:pPr>
            <a:r>
              <a:rPr lang="en-US" dirty="0"/>
              <a:t>Second level</a:t>
            </a:r>
          </a:p>
          <a:p>
            <a:pPr marL="1143000" lvl="2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3076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1"/>
            <a:ext cx="10711543" cy="1036806"/>
          </a:xfrm>
        </p:spPr>
        <p:txBody>
          <a:bodyPr>
            <a:normAutofit/>
          </a:bodyPr>
          <a:lstStyle>
            <a:lvl1pPr marL="291600" indent="-291600">
              <a:buClr>
                <a:srgbClr val="004A78"/>
              </a:buClr>
              <a:buFont typeface="Arial" charset="0"/>
              <a:buChar char="•"/>
              <a:defRPr sz="2400">
                <a:solidFill>
                  <a:srgbClr val="000000"/>
                </a:solidFill>
              </a:defRPr>
            </a:lvl1pPr>
            <a:lvl2pPr marL="622800" marR="0" indent="-3204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Arial" charset="0"/>
              <a:buChar char="•"/>
              <a:tabLst/>
              <a:defRPr sz="2200" baseline="0">
                <a:solidFill>
                  <a:srgbClr val="000000"/>
                </a:solidFill>
              </a:defRPr>
            </a:lvl2pPr>
            <a:lvl3pPr marL="1143000" indent="-228600">
              <a:spcBef>
                <a:spcPts val="1000"/>
              </a:spcBef>
              <a:buClr>
                <a:srgbClr val="000000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>
                <a:solidFill>
                  <a:srgbClr val="000000"/>
                </a:solidFill>
              </a:defRPr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D1AC6-0742-4C20-BDDB-AFC437779DD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42950" y="3249307"/>
            <a:ext cx="10712450" cy="1036806"/>
          </a:xfrm>
        </p:spPr>
        <p:txBody>
          <a:bodyPr/>
          <a:lstStyle>
            <a:lvl1pPr marL="457200" indent="-457200">
              <a:defRPr lang="en-US" sz="2400" kern="1200" baseline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645300" indent="-342900">
              <a:defRPr lang="en-US" sz="2200" kern="1200" baseline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lang="en-US" sz="2000" kern="1200" baseline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</a:lstStyle>
          <a:p>
            <a:pPr marL="291600" lvl="0" indent="-291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4A78"/>
              </a:buClr>
              <a:buFont typeface="Arial" charset="0"/>
              <a:buChar char="•"/>
            </a:pPr>
            <a:r>
              <a:rPr lang="en-US" dirty="0"/>
              <a:t>Click to edit Master text styles</a:t>
            </a:r>
          </a:p>
          <a:p>
            <a:pPr marL="622800" marR="0" lvl="1" indent="-3204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Arial" charset="0"/>
              <a:buChar char="•"/>
              <a:tabLst/>
            </a:pPr>
            <a:r>
              <a:rPr lang="en-US" dirty="0"/>
              <a:t>Second level</a:t>
            </a:r>
          </a:p>
          <a:p>
            <a:pPr marL="1143000" lvl="2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BA2C7A-DE77-4135-8E55-35C8513C783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42950" y="4786313"/>
            <a:ext cx="10783888" cy="1036637"/>
          </a:xfrm>
        </p:spPr>
        <p:txBody>
          <a:bodyPr/>
          <a:lstStyle>
            <a:lvl1pPr marL="457200" indent="-457200">
              <a:defRPr lang="en-US" sz="2400" kern="1200" baseline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645300" indent="-342900">
              <a:defRPr lang="en-US" sz="2200" kern="1200" baseline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marL="291600" lvl="0" indent="-291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4A78"/>
              </a:buClr>
              <a:buFont typeface="Arial" charset="0"/>
              <a:buChar char="•"/>
            </a:pPr>
            <a:r>
              <a:rPr lang="en-US" dirty="0"/>
              <a:t>Click to edit Master text styles</a:t>
            </a:r>
          </a:p>
          <a:p>
            <a:pPr marL="622800" marR="0" lvl="1" indent="-3204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Arial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4374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1"/>
            <a:ext cx="10711543" cy="1036806"/>
          </a:xfrm>
        </p:spPr>
        <p:txBody>
          <a:bodyPr>
            <a:normAutofit/>
          </a:bodyPr>
          <a:lstStyle>
            <a:lvl1pPr marL="291600" indent="-291600">
              <a:buClr>
                <a:srgbClr val="004A78"/>
              </a:buClr>
              <a:buFont typeface="Arial" charset="0"/>
              <a:buChar char="•"/>
              <a:defRPr sz="2400">
                <a:solidFill>
                  <a:srgbClr val="000000"/>
                </a:solidFill>
              </a:defRPr>
            </a:lvl1pPr>
            <a:lvl2pPr marL="622800" marR="0" indent="-3204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Arial" charset="0"/>
              <a:buChar char="•"/>
              <a:tabLst/>
              <a:defRPr sz="2200" baseline="0">
                <a:solidFill>
                  <a:srgbClr val="000000"/>
                </a:solidFill>
              </a:defRPr>
            </a:lvl2pPr>
            <a:lvl3pPr marL="1143000" indent="-228600">
              <a:spcBef>
                <a:spcPts val="1000"/>
              </a:spcBef>
              <a:buClr>
                <a:srgbClr val="000000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>
                <a:solidFill>
                  <a:srgbClr val="000000"/>
                </a:solidFill>
              </a:defRPr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D1AC6-0742-4C20-BDDB-AFC437779DD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42950" y="2986659"/>
            <a:ext cx="10712450" cy="1036806"/>
          </a:xfrm>
        </p:spPr>
        <p:txBody>
          <a:bodyPr/>
          <a:lstStyle>
            <a:lvl1pPr marL="457200" indent="-457200">
              <a:defRPr lang="en-US" sz="2400" kern="1200" baseline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645300" indent="-342900">
              <a:defRPr lang="en-US" sz="2200" kern="1200" baseline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lang="en-US" sz="2000" kern="1200" baseline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</a:lstStyle>
          <a:p>
            <a:pPr marL="291600" lvl="0" indent="-291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4A78"/>
              </a:buClr>
              <a:buFont typeface="Arial" charset="0"/>
              <a:buChar char="•"/>
            </a:pPr>
            <a:r>
              <a:rPr lang="en-US" dirty="0"/>
              <a:t>Click to edit Master text styles</a:t>
            </a:r>
          </a:p>
          <a:p>
            <a:pPr marL="622800" marR="0" lvl="1" indent="-3204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Arial" charset="0"/>
              <a:buChar char="•"/>
              <a:tabLst/>
            </a:pPr>
            <a:r>
              <a:rPr lang="en-US" dirty="0"/>
              <a:t>Second level</a:t>
            </a:r>
          </a:p>
          <a:p>
            <a:pPr marL="1143000" lvl="2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BA2C7A-DE77-4135-8E55-35C8513C783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42950" y="4222108"/>
            <a:ext cx="10783888" cy="1036637"/>
          </a:xfrm>
        </p:spPr>
        <p:txBody>
          <a:bodyPr/>
          <a:lstStyle>
            <a:lvl1pPr marL="457200" indent="-457200">
              <a:defRPr lang="en-US" sz="2400" kern="1200" baseline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645300" indent="-342900">
              <a:defRPr lang="en-US" sz="2200" kern="1200" baseline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marL="291600" lvl="0" indent="-291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4A78"/>
              </a:buClr>
              <a:buFont typeface="Arial" charset="0"/>
              <a:buChar char="•"/>
            </a:pPr>
            <a:r>
              <a:rPr lang="en-US" dirty="0"/>
              <a:t>Click to edit Master text styles</a:t>
            </a:r>
          </a:p>
          <a:p>
            <a:pPr marL="622800" marR="0" lvl="1" indent="-3204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Arial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C695DF-6B2A-4F02-A8D3-84D07C78FF49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42950" y="5418138"/>
            <a:ext cx="10712450" cy="798512"/>
          </a:xfrm>
        </p:spPr>
        <p:txBody>
          <a:bodyPr/>
          <a:lstStyle>
            <a:lvl1pPr marL="457200" indent="-457200">
              <a:defRPr lang="en-US" sz="2400" kern="1200" baseline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645300" indent="-342900">
              <a:defRPr lang="en-US" sz="2200" kern="1200" baseline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</a:lstStyle>
          <a:p>
            <a:pPr marL="291600" lvl="0" indent="-291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4A78"/>
              </a:buClr>
              <a:buFont typeface="Arial" charset="0"/>
              <a:buChar char="•"/>
            </a:pPr>
            <a:r>
              <a:rPr lang="en-US" dirty="0"/>
              <a:t>Click to edit Master text styles</a:t>
            </a:r>
          </a:p>
          <a:p>
            <a:pPr marL="622800" marR="0" lvl="1" indent="-3204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Arial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0081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1st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274574" y="2193424"/>
            <a:ext cx="9642852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5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3817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910" y="3112899"/>
            <a:ext cx="3297426" cy="618014"/>
          </a:xfrm>
        </p:spPr>
        <p:txBody>
          <a:bodyPr anchor="b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96910" y="4035474"/>
            <a:ext cx="6402684" cy="672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46063" y="314482"/>
            <a:ext cx="3343275" cy="431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1778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3572" y="1737343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12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936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2286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0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40228" y="4846655"/>
            <a:ext cx="10711543" cy="8255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7480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11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" y="6356350"/>
            <a:ext cx="15795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268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21" r:id="rId2"/>
    <p:sldLayoutId id="2147483722" r:id="rId3"/>
    <p:sldLayoutId id="2147483714" r:id="rId4"/>
    <p:sldLayoutId id="2147483718" r:id="rId5"/>
    <p:sldLayoutId id="2147483715" r:id="rId6"/>
    <p:sldLayoutId id="2147483716" r:id="rId7"/>
    <p:sldLayoutId id="2147483719" r:id="rId8"/>
    <p:sldLayoutId id="2147483720" r:id="rId9"/>
    <p:sldLayoutId id="2147483723" r:id="rId10"/>
    <p:sldLayoutId id="2147483724" r:id="rId11"/>
    <p:sldLayoutId id="2147483713" r:id="rId12"/>
    <p:sldLayoutId id="2147483725" r:id="rId13"/>
    <p:sldLayoutId id="2147483726" r:id="rId14"/>
    <p:sldLayoutId id="2147483727" r:id="rId15"/>
    <p:sldLayoutId id="2147483717" r:id="rId16"/>
  </p:sldLayoutIdLst>
  <p:hf sldNum="0"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None/>
        <a:defRPr sz="28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223CD-34A5-45F2-906F-1B6F8BD79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600" b="1" dirty="0"/>
              <a:t>Module 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B23C69-AE0E-4ABC-ADF2-5CEF372F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Python Fundamentals, 1</a:t>
            </a:r>
            <a:r>
              <a:rPr lang="en-US" baseline="30000" dirty="0"/>
              <a:t>st</a:t>
            </a:r>
            <a:r>
              <a:rPr lang="en-US" dirty="0"/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39084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2.1.2: Operators </a:t>
            </a:r>
            <a:r>
              <a:rPr lang="en-US" sz="2400" b="0" dirty="0"/>
              <a:t>(4 of 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422747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%=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</a:rPr>
              <a:t>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%=7 </a:t>
            </a:r>
            <a:r>
              <a:rPr lang="en-US" dirty="0">
                <a:solidFill>
                  <a:srgbClr val="004A78"/>
                </a:solidFill>
              </a:rPr>
              <a:t>is equivalent to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x % 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**=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**=7 </a:t>
            </a:r>
            <a:r>
              <a:rPr lang="en-US" dirty="0">
                <a:solidFill>
                  <a:srgbClr val="004A78"/>
                </a:solidFill>
              </a:rPr>
              <a:t>is equivalent to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x ** 7</a:t>
            </a:r>
            <a:endParaRPr lang="en-US" dirty="0">
              <a:solidFill>
                <a:srgbClr val="004A78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//=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//=7 </a:t>
            </a:r>
            <a:r>
              <a:rPr lang="en-US" dirty="0">
                <a:solidFill>
                  <a:srgbClr val="004A78"/>
                </a:solidFill>
              </a:rPr>
              <a:t>is equivalent to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x // 7</a:t>
            </a:r>
            <a:endParaRPr lang="en-US" dirty="0">
              <a:solidFill>
                <a:srgbClr val="004A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674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2.1.3: Order of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23525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sz="100" dirty="0"/>
              <a:t> </a:t>
            </a:r>
            <a:r>
              <a:rPr lang="en-US" dirty="0"/>
              <a:t>E</a:t>
            </a:r>
            <a:r>
              <a:rPr lang="en-US" sz="100" dirty="0"/>
              <a:t> </a:t>
            </a:r>
            <a:r>
              <a:rPr lang="en-US" dirty="0"/>
              <a:t>M</a:t>
            </a:r>
            <a:r>
              <a:rPr lang="en-US" sz="100" dirty="0"/>
              <a:t> </a:t>
            </a:r>
            <a:r>
              <a:rPr lang="en-US" dirty="0"/>
              <a:t>D</a:t>
            </a:r>
            <a:r>
              <a:rPr lang="en-US" sz="100" dirty="0"/>
              <a:t> </a:t>
            </a:r>
            <a:r>
              <a:rPr lang="en-US" dirty="0"/>
              <a:t>A</a:t>
            </a:r>
            <a:r>
              <a:rPr lang="en-US" sz="100" dirty="0"/>
              <a:t> </a:t>
            </a:r>
            <a:r>
              <a:rPr lang="en-US" dirty="0"/>
              <a:t>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Parentheses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Multiplication and division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Including floor division and modulus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 and subtraction</a:t>
            </a:r>
            <a:endParaRPr lang="en-US" dirty="0">
              <a:solidFill>
                <a:srgbClr val="004A7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30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2.2.1: String Operations and Methods </a:t>
            </a:r>
            <a:r>
              <a:rPr lang="en-US" sz="2400" b="0" dirty="0"/>
              <a:t>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18661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Strings are sequence of characters.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enclosed in either double or single quotes.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Double-quoted string can contain single quotes.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Single-quoted string can contain double quotes.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use triple quotes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to build multiline string.</a:t>
            </a:r>
          </a:p>
        </p:txBody>
      </p:sp>
    </p:spTree>
    <p:extLst>
      <p:ext uri="{BB962C8B-B14F-4D97-AF65-F5344CB8AC3E}">
        <p14:creationId xmlns:p14="http://schemas.microsoft.com/office/powerpoint/2010/main" val="3299735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2.2.1: String Operations and Methods </a:t>
            </a:r>
            <a:r>
              <a:rPr lang="en-US" sz="2400" b="0" dirty="0"/>
              <a:t>(2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operator to repeat strings.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print('Alibaba and the', 'thieves '* 40)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use + to concatenate stings.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 " + "love " + "Python"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String are immutable.</a:t>
            </a:r>
          </a:p>
        </p:txBody>
      </p:sp>
    </p:spTree>
    <p:extLst>
      <p:ext uri="{BB962C8B-B14F-4D97-AF65-F5344CB8AC3E}">
        <p14:creationId xmlns:p14="http://schemas.microsoft.com/office/powerpoint/2010/main" val="2371349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2.2.2: Indexing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25348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Strings can be indexed.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character is at index 0.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"Python is fun"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at position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s[0]</a:t>
            </a:r>
            <a:endParaRPr lang="en-US" dirty="0">
              <a:solidFill>
                <a:srgbClr val="004A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940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2.2.3: Slicing </a:t>
            </a:r>
            <a:r>
              <a:rPr lang="en-US" sz="2400" b="0" dirty="0"/>
              <a:t>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243758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access characters within a range of indices.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string[start_index: end_index]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Snippet 2.36 shows slicing example.</a:t>
            </a:r>
          </a:p>
        </p:txBody>
      </p:sp>
    </p:spTree>
    <p:extLst>
      <p:ext uri="{BB962C8B-B14F-4D97-AF65-F5344CB8AC3E}">
        <p14:creationId xmlns:p14="http://schemas.microsoft.com/office/powerpoint/2010/main" val="3705662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ACC9-1124-4268-8C02-BD6BFB9E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7286"/>
          </a:xfrm>
        </p:spPr>
        <p:txBody>
          <a:bodyPr/>
          <a:lstStyle/>
          <a:p>
            <a:r>
              <a:rPr lang="en-US" dirty="0"/>
              <a:t>Lesson 2.2.3: Slicing </a:t>
            </a:r>
            <a:r>
              <a:rPr lang="en-US" sz="2400" b="0" dirty="0"/>
              <a:t>(2 of 2)</a:t>
            </a:r>
          </a:p>
        </p:txBody>
      </p:sp>
      <p:pic>
        <p:nvPicPr>
          <p:cNvPr id="7" name="Picture Placeholder 6" descr="Program code. In the code, the words in the variable names are merged. Line 1: &gt; &gt; &gt; string =, open quotes, championships, close quotes. Line 2: &gt; &gt; &gt; string, left bracket, 0, colon, 5, right bracket. Line 3, open single quote, champ, close single quote. Line 4: &gt; &gt; &gt; string, left bracket, 5, colon, 9, right bracket. Line 5, open single quote, ions, close single quote. Line 6: &gt; &gt; &gt; string, left bracket, negative 5, colon, negative 1, right bracket. Line 7, open single quote, ship, close single quote.">
            <a:extLst>
              <a:ext uri="{FF2B5EF4-FFF2-40B4-BE49-F238E27FC236}">
                <a16:creationId xmlns:a16="http://schemas.microsoft.com/office/drawing/2014/main" id="{A6158871-02B3-44A2-BB75-A7F2134762F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2770049" y="1972274"/>
            <a:ext cx="6651901" cy="192123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7F7CE-CA29-470B-B7E7-E7ADBF9D6A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3118" y="4732603"/>
            <a:ext cx="10722260" cy="640378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004A78"/>
                </a:solidFill>
              </a:rPr>
              <a:t>Snippet 2.36</a:t>
            </a:r>
            <a:endParaRPr lang="en-US" dirty="0">
              <a:solidFill>
                <a:srgbClr val="004A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355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2105"/>
          </a:xfrm>
        </p:spPr>
        <p:txBody>
          <a:bodyPr/>
          <a:lstStyle/>
          <a:p>
            <a:r>
              <a:rPr lang="en-US" dirty="0"/>
              <a:t>Lesson 2.2.4: Length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1790700"/>
          </a:xfrm>
        </p:spPr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Length determined by number of characters inside string.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 length with built-in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val="1385213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2.2.5: String Formatting </a:t>
            </a:r>
            <a:r>
              <a:rPr lang="en-US" sz="2400" b="0" dirty="0"/>
              <a:t>(1 of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040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String Interpolation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 of evaluating string that has placeholders.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f-strings (formatted strings) are used.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Prefixed with an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denote it is meant to be interpreted.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 should be in curly braces.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is shown in Snippet 2.46.</a:t>
            </a:r>
          </a:p>
        </p:txBody>
      </p:sp>
    </p:spTree>
    <p:extLst>
      <p:ext uri="{BB962C8B-B14F-4D97-AF65-F5344CB8AC3E}">
        <p14:creationId xmlns:p14="http://schemas.microsoft.com/office/powerpoint/2010/main" val="3204065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ACC9-1124-4268-8C02-BD6BFB9E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7286"/>
          </a:xfrm>
        </p:spPr>
        <p:txBody>
          <a:bodyPr/>
          <a:lstStyle/>
          <a:p>
            <a:r>
              <a:rPr lang="en-US" dirty="0"/>
              <a:t>Lesson 2.2.5: String Formatting </a:t>
            </a:r>
            <a:r>
              <a:rPr lang="en-US" sz="2400" b="0" dirty="0"/>
              <a:t>(2 of 3)</a:t>
            </a:r>
          </a:p>
        </p:txBody>
      </p:sp>
      <p:pic>
        <p:nvPicPr>
          <p:cNvPr id="8" name="Picture Placeholder 7" descr="Program code. In the code, the words in the variable names are merged. Line 1: &gt; &gt; &gt; number = 7. Line 2: &gt; &gt; &gt; f, open quotes, left brace, number +1, right brace, is just a number period, close quotes. Line 3, open single quote, 8 is just a number period, close single quote. Line 4: &gt; &gt; &gt;.">
            <a:extLst>
              <a:ext uri="{FF2B5EF4-FFF2-40B4-BE49-F238E27FC236}">
                <a16:creationId xmlns:a16="http://schemas.microsoft.com/office/drawing/2014/main" id="{22F16A75-7BB2-4019-832D-A87D4048125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2868277" y="2137931"/>
            <a:ext cx="6451942" cy="137862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7F7CE-CA29-470B-B7E7-E7ADBF9D6A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3118" y="4392134"/>
            <a:ext cx="10722260" cy="640378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004A78"/>
                </a:solidFill>
              </a:rPr>
              <a:t>Snippet 2.46</a:t>
            </a:r>
            <a:endParaRPr lang="en-US" dirty="0">
              <a:solidFill>
                <a:srgbClr val="004A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25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75DC-095F-479A-9D1F-74457757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2FA78-5429-49DB-AB0A-B7537270B8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Explain the different numerical data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operators on numerical data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Explain strings and implement string operations, such as indexing, slicing, and string formatting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Describe escape sequences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Explain lists and perform simple operations on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Boolean expressions and Boolean operators</a:t>
            </a:r>
          </a:p>
        </p:txBody>
      </p:sp>
    </p:spTree>
    <p:extLst>
      <p:ext uri="{BB962C8B-B14F-4D97-AF65-F5344CB8AC3E}">
        <p14:creationId xmlns:p14="http://schemas.microsoft.com/office/powerpoint/2010/main" val="2835725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2.2.5: String Formatting </a:t>
            </a:r>
            <a:r>
              <a:rPr lang="en-US" sz="2400" b="0" dirty="0"/>
              <a:t>(3 of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str.format()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insert different values in positions within the string.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Insert curly braces where you want to insert the values.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argument is inserted in first curly braces position, second argument in second position, etc.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4924F-6FBE-48FC-8B17-162B921E64A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42950" y="3949700"/>
            <a:ext cx="10712450" cy="972496"/>
          </a:xfrm>
        </p:spPr>
        <p:txBody>
          <a:bodyPr/>
          <a:lstStyle/>
          <a:p>
            <a:pPr marL="0" lvl="0" inden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% Formatting</a:t>
            </a:r>
          </a:p>
          <a:p>
            <a:pPr marL="291600" indent="-291600">
              <a:buClr>
                <a:srgbClr val="004A78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Deprecated way of formatting strings.</a:t>
            </a:r>
          </a:p>
        </p:txBody>
      </p:sp>
    </p:spTree>
    <p:extLst>
      <p:ext uri="{BB962C8B-B14F-4D97-AF65-F5344CB8AC3E}">
        <p14:creationId xmlns:p14="http://schemas.microsoft.com/office/powerpoint/2010/main" val="4137861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2.2.6: String Methods </a:t>
            </a:r>
            <a:r>
              <a:rPr lang="en-US" sz="2400" b="0" dirty="0"/>
              <a:t>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1"/>
            <a:ext cx="10711543" cy="861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str.capitalize()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Returns copy of string with first letter capitalized.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3F8E94-458A-4D04-85AE-FA110075F84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42950" y="2626469"/>
            <a:ext cx="10712450" cy="861708"/>
          </a:xfrm>
        </p:spPr>
        <p:txBody>
          <a:bodyPr/>
          <a:lstStyle/>
          <a:p>
            <a:pPr marL="0" lvl="0" indent="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str.lower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91600" indent="-291600">
              <a:buClr>
                <a:srgbClr val="004A78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Returns copy with all characters converted to lowercase.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4E2CC-5159-4EDD-8860-2DF6F40486C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42950" y="3614637"/>
            <a:ext cx="10712169" cy="957363"/>
          </a:xfrm>
        </p:spPr>
        <p:txBody>
          <a:bodyPr/>
          <a:lstStyle/>
          <a:p>
            <a:pPr marL="0" lvl="0" indent="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str.upper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91600" indent="-291600">
              <a:buClr>
                <a:srgbClr val="004A78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Returns copy with all characters converted to uppercase.</a:t>
            </a:r>
          </a:p>
        </p:txBody>
      </p:sp>
    </p:spTree>
    <p:extLst>
      <p:ext uri="{BB962C8B-B14F-4D97-AF65-F5344CB8AC3E}">
        <p14:creationId xmlns:p14="http://schemas.microsoft.com/office/powerpoint/2010/main" val="4246224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2.2.6: String Methods </a:t>
            </a:r>
            <a:r>
              <a:rPr lang="en-US" sz="2400" b="0" dirty="0"/>
              <a:t>(2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1"/>
            <a:ext cx="10711543" cy="871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str.startswith()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Returns Boolean after checking whether string starts with specified prefix.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1CA3D-AF63-442C-BB97-54D0C8C82D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43576" y="2635892"/>
            <a:ext cx="10712450" cy="871435"/>
          </a:xfrm>
        </p:spPr>
        <p:txBody>
          <a:bodyPr/>
          <a:lstStyle/>
          <a:p>
            <a:pPr marL="0" lvl="0" indent="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str.endswith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91600" indent="-291600">
              <a:buClr>
                <a:srgbClr val="004A78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Returns Boolean after checking whether string ends with specified suffix.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4F4B80-D6F1-4E9A-A7F9-BEE0B41E372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43576" y="3615171"/>
            <a:ext cx="10711543" cy="871436"/>
          </a:xfrm>
        </p:spPr>
        <p:txBody>
          <a:bodyPr/>
          <a:lstStyle/>
          <a:p>
            <a:pPr marL="0" lvl="0" indent="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91600" indent="-291600">
              <a:buClr>
                <a:srgbClr val="004A78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Returns copy with leading and trailing spaces removed.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358EB-028F-4807-ACE2-509A970AEA0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43576" y="4651806"/>
            <a:ext cx="10712450" cy="1106967"/>
          </a:xfrm>
        </p:spPr>
        <p:txBody>
          <a:bodyPr/>
          <a:lstStyle/>
          <a:p>
            <a:pPr marL="0" lvl="0" indent="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str.replace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91600" indent="-291600">
              <a:buClr>
                <a:srgbClr val="004A78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Returns copy with all occurrences of specified substring replaced with new one.</a:t>
            </a:r>
          </a:p>
        </p:txBody>
      </p:sp>
    </p:spTree>
    <p:extLst>
      <p:ext uri="{BB962C8B-B14F-4D97-AF65-F5344CB8AC3E}">
        <p14:creationId xmlns:p14="http://schemas.microsoft.com/office/powerpoint/2010/main" val="710289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2.2.7: Escape Sequences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39581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Sequence of characters that does not represent literal meaning.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Escape character is backslash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examples include: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\a – 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 – 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linefeed</a:t>
            </a:r>
            <a:endParaRPr lang="en-US" dirty="0">
              <a:solidFill>
                <a:srgbClr val="004A7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\' – 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quote</a:t>
            </a:r>
          </a:p>
        </p:txBody>
      </p:sp>
    </p:spTree>
    <p:extLst>
      <p:ext uri="{BB962C8B-B14F-4D97-AF65-F5344CB8AC3E}">
        <p14:creationId xmlns:p14="http://schemas.microsoft.com/office/powerpoint/2010/main" val="1132672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2.3: Lists </a:t>
            </a:r>
            <a:r>
              <a:rPr lang="en-US" sz="2400" b="0" dirty="0"/>
              <a:t>(1 of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412047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Python arrays are known as lists.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characteristics: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Aggregate data 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length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element count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Mutable</a:t>
            </a:r>
          </a:p>
        </p:txBody>
      </p:sp>
    </p:spTree>
    <p:extLst>
      <p:ext uri="{BB962C8B-B14F-4D97-AF65-F5344CB8AC3E}">
        <p14:creationId xmlns:p14="http://schemas.microsoft.com/office/powerpoint/2010/main" val="4010298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2.3: Lists </a:t>
            </a:r>
            <a:r>
              <a:rPr lang="en-US" sz="2400" b="0" dirty="0"/>
              <a:t>(2 of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1"/>
            <a:ext cx="10711543" cy="1377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 at index 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have negative indices.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CF4E8-CCDB-4E08-94B8-04918AA1D48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42950" y="3259033"/>
            <a:ext cx="10712450" cy="1925638"/>
          </a:xfrm>
        </p:spPr>
        <p:txBody>
          <a:bodyPr/>
          <a:lstStyle/>
          <a:p>
            <a:pPr marL="0" inden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Slicing</a:t>
            </a:r>
          </a:p>
          <a:p>
            <a:pPr marL="291600" indent="-291600">
              <a:buClr>
                <a:srgbClr val="004A78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Returns new list derived from old list.</a:t>
            </a:r>
          </a:p>
          <a:p>
            <a:pPr marL="291600" indent="-291600">
              <a:buClr>
                <a:srgbClr val="004A78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Syntax: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622800" lvl="1" indent="-320400"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Omitting end index will return everything from start to end of list.</a:t>
            </a:r>
          </a:p>
        </p:txBody>
      </p:sp>
    </p:spTree>
    <p:extLst>
      <p:ext uri="{BB962C8B-B14F-4D97-AF65-F5344CB8AC3E}">
        <p14:creationId xmlns:p14="http://schemas.microsoft.com/office/powerpoint/2010/main" val="2872445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2.3: Lists </a:t>
            </a:r>
            <a:r>
              <a:rPr lang="en-US" sz="2400" b="0" dirty="0"/>
              <a:t>(3 of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1"/>
            <a:ext cx="10711543" cy="929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Concatenation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join two strings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operator.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5A474-384C-4C98-8B6E-7F278426BEF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42950" y="2860197"/>
            <a:ext cx="10712450" cy="1925638"/>
          </a:xfrm>
        </p:spPr>
        <p:txBody>
          <a:bodyPr/>
          <a:lstStyle/>
          <a:p>
            <a:pPr marL="0" inden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Changing Values in a List</a:t>
            </a:r>
          </a:p>
          <a:p>
            <a:pPr marL="291600" indent="-291600">
              <a:buClr>
                <a:srgbClr val="004A78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change value by assigning new value to index.</a:t>
            </a:r>
          </a:p>
          <a:p>
            <a:pPr marL="291600" indent="-291600">
              <a:buClr>
                <a:srgbClr val="004A78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list.append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insert value at end of list.</a:t>
            </a:r>
          </a:p>
          <a:p>
            <a:pPr marL="291600" indent="-291600">
              <a:buClr>
                <a:srgbClr val="004A78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assign slices of a list.</a:t>
            </a:r>
          </a:p>
        </p:txBody>
      </p:sp>
    </p:spTree>
    <p:extLst>
      <p:ext uri="{BB962C8B-B14F-4D97-AF65-F5344CB8AC3E}">
        <p14:creationId xmlns:p14="http://schemas.microsoft.com/office/powerpoint/2010/main" val="1777252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2.4: Booleans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157182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type that has one of two values,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Largely associated with control statements.</a:t>
            </a:r>
          </a:p>
        </p:txBody>
      </p:sp>
    </p:spTree>
    <p:extLst>
      <p:ext uri="{BB962C8B-B14F-4D97-AF65-F5344CB8AC3E}">
        <p14:creationId xmlns:p14="http://schemas.microsoft.com/office/powerpoint/2010/main" val="25775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2.4.1: Comparison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: Less than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: Less than or equal 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: Greater than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/>
              <a:t>: Greater than or equal 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: Equal 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: Not equal 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/>
              <a:t>: Object identity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 not</a:t>
            </a:r>
            <a:r>
              <a:rPr lang="en-US" dirty="0"/>
              <a:t>: Negated object identity</a:t>
            </a:r>
          </a:p>
        </p:txBody>
      </p:sp>
    </p:spTree>
    <p:extLst>
      <p:ext uri="{BB962C8B-B14F-4D97-AF65-F5344CB8AC3E}">
        <p14:creationId xmlns:p14="http://schemas.microsoft.com/office/powerpoint/2010/main" val="1696659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2.4.2: Logical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25640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x</a:t>
            </a:r>
            <a:r>
              <a:rPr lang="en-US" dirty="0"/>
              <a:t>: Returns false if x is true, else true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and y</a:t>
            </a:r>
            <a:r>
              <a:rPr lang="en-US" dirty="0"/>
              <a:t>: Returns x if x is false, else returns 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or y</a:t>
            </a:r>
            <a:r>
              <a:rPr lang="en-US" dirty="0"/>
              <a:t>: Returns y if x is false, else returns x</a:t>
            </a:r>
          </a:p>
        </p:txBody>
      </p:sp>
    </p:spTree>
    <p:extLst>
      <p:ext uri="{BB962C8B-B14F-4D97-AF65-F5344CB8AC3E}">
        <p14:creationId xmlns:p14="http://schemas.microsoft.com/office/powerpoint/2010/main" val="271283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2.1.1: Types of Numbers </a:t>
            </a:r>
            <a:r>
              <a:rPr lang="en-US" sz="2400" b="0" dirty="0"/>
              <a:t>(1 of 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20290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Integers</a:t>
            </a:r>
          </a:p>
          <a:p>
            <a:r>
              <a:rPr lang="en-US" sz="2200" dirty="0"/>
              <a:t>Numerical data comprised of whole numbers.</a:t>
            </a:r>
          </a:p>
          <a:p>
            <a:r>
              <a:rPr lang="en-US" sz="2200" dirty="0"/>
              <a:t>Can be positive or negative.</a:t>
            </a:r>
          </a:p>
          <a:p>
            <a:r>
              <a:rPr lang="en-US" sz="2200" dirty="0"/>
              <a:t>Unlimited precision—no limit to how large they can be.</a:t>
            </a:r>
          </a:p>
          <a:p>
            <a:r>
              <a:rPr lang="en-US" sz="2200" dirty="0"/>
              <a:t>Type: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4A7798-44B3-45A1-8303-FF293E075B5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42950" y="3784060"/>
            <a:ext cx="10712450" cy="2451370"/>
          </a:xfrm>
        </p:spPr>
        <p:txBody>
          <a:bodyPr/>
          <a:lstStyle/>
          <a:p>
            <a:pPr>
              <a:buClr>
                <a:srgbClr val="004A78"/>
              </a:buClr>
            </a:pPr>
            <a:r>
              <a:rPr lang="en-US" sz="2200" dirty="0"/>
              <a:t>Floating Point Numbers</a:t>
            </a:r>
          </a:p>
          <a:p>
            <a:pPr>
              <a:buClr>
                <a:srgbClr val="004A78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Numerical data with decimal portion.</a:t>
            </a:r>
          </a:p>
          <a:p>
            <a:pPr>
              <a:buClr>
                <a:srgbClr val="004A78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Can be positive or negative.</a:t>
            </a:r>
          </a:p>
          <a:p>
            <a:pPr>
              <a:buClr>
                <a:srgbClr val="004A78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Type: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>
              <a:buClr>
                <a:srgbClr val="004A78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Convert integer to float using float function.</a:t>
            </a:r>
          </a:p>
          <a:p>
            <a:pPr marL="622800" lvl="1" indent="-320400"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000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float(7)</a:t>
            </a:r>
          </a:p>
        </p:txBody>
      </p:sp>
    </p:spTree>
    <p:extLst>
      <p:ext uri="{BB962C8B-B14F-4D97-AF65-F5344CB8AC3E}">
        <p14:creationId xmlns:p14="http://schemas.microsoft.com/office/powerpoint/2010/main" val="3913125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2.4.3: Membership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29337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Operators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for membership.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lists, operators check each element for element being searched.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strings, operators check for substring.</a:t>
            </a:r>
          </a:p>
        </p:txBody>
      </p:sp>
    </p:spTree>
    <p:extLst>
      <p:ext uri="{BB962C8B-B14F-4D97-AF65-F5344CB8AC3E}">
        <p14:creationId xmlns:p14="http://schemas.microsoft.com/office/powerpoint/2010/main" val="966466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68BB-5B58-4DBF-AFED-D54C42D0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D7A93-11A5-41BD-A5E7-171744CC50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663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module:</a:t>
            </a:r>
          </a:p>
          <a:p>
            <a:r>
              <a:rPr lang="en-US" dirty="0"/>
              <a:t>We took an in-depth look at the basic data types that Python supports.</a:t>
            </a:r>
          </a:p>
          <a:p>
            <a:r>
              <a:rPr lang="en-US" dirty="0"/>
              <a:t>We started with numerical data types and their related operators.</a:t>
            </a:r>
          </a:p>
          <a:p>
            <a:r>
              <a:rPr lang="en-US" dirty="0"/>
              <a:t>We then covered strings and looked at string indexing, slicing, and formatting.</a:t>
            </a:r>
          </a:p>
          <a:p>
            <a:r>
              <a:rPr lang="en-US" dirty="0"/>
              <a:t>We moved on and took a brief look at lists (also known as arrays) and Booleans, as well as Boolean operators.</a:t>
            </a:r>
          </a:p>
        </p:txBody>
      </p:sp>
    </p:spTree>
    <p:extLst>
      <p:ext uri="{BB962C8B-B14F-4D97-AF65-F5344CB8AC3E}">
        <p14:creationId xmlns:p14="http://schemas.microsoft.com/office/powerpoint/2010/main" val="238851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2.1.1: Types of Numbers </a:t>
            </a:r>
            <a:r>
              <a:rPr lang="en-US" sz="2400" b="0" dirty="0"/>
              <a:t>(2 of 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1"/>
            <a:ext cx="10711543" cy="861708"/>
          </a:xfrm>
        </p:spPr>
        <p:txBody>
          <a:bodyPr>
            <a:normAutofit/>
          </a:bodyPr>
          <a:lstStyle/>
          <a:p>
            <a:pPr marL="0" indent="0">
              <a:buClr>
                <a:srgbClr val="004A78"/>
              </a:buClr>
              <a:buNone/>
            </a:pPr>
            <a:r>
              <a:rPr lang="en-US" dirty="0"/>
              <a:t>Binary, Hexadecimal, and Octal Numbers</a:t>
            </a:r>
          </a:p>
          <a:p>
            <a:r>
              <a:rPr lang="en-US" dirty="0"/>
              <a:t>Alternate number systems.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14D9E8-0DB9-456B-918A-425BB39E3DF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42950" y="2704289"/>
            <a:ext cx="10712450" cy="3171049"/>
          </a:xfrm>
        </p:spPr>
        <p:txBody>
          <a:bodyPr/>
          <a:lstStyle/>
          <a:p>
            <a:pPr>
              <a:buClr>
                <a:srgbClr val="004A78"/>
              </a:buClr>
            </a:pPr>
            <a:r>
              <a:rPr lang="en-US" dirty="0"/>
              <a:t>Binary</a:t>
            </a:r>
          </a:p>
          <a:p>
            <a:pPr marL="291600" indent="-291600">
              <a:buClr>
                <a:srgbClr val="004A78"/>
              </a:buClr>
              <a:buFont typeface="Arial" charset="0"/>
              <a:buChar char="•"/>
            </a:pPr>
            <a:r>
              <a:rPr lang="en-US" dirty="0"/>
              <a:t>Expressed in base 2 (0s and 1s).</a:t>
            </a:r>
          </a:p>
          <a:p>
            <a:pPr marL="291600" indent="-291600">
              <a:buClr>
                <a:srgbClr val="004A78"/>
              </a:buClr>
              <a:buFont typeface="Arial" charset="0"/>
              <a:buChar char="•"/>
            </a:pPr>
            <a:r>
              <a:rPr lang="en-US" dirty="0"/>
              <a:t>To use, prefix number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0b</a:t>
            </a:r>
            <a:r>
              <a:rPr lang="en-US" dirty="0"/>
              <a:t>.</a:t>
            </a:r>
          </a:p>
          <a:p>
            <a:pPr marL="622800" lvl="1" indent="-320400">
              <a:spcBef>
                <a:spcPts val="1000"/>
              </a:spcBef>
              <a:buClr>
                <a:srgbClr val="C00000"/>
              </a:buClr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0b111</a:t>
            </a:r>
          </a:p>
          <a:p>
            <a:pPr marL="291600" indent="-291600">
              <a:buClr>
                <a:srgbClr val="004A78"/>
              </a:buClr>
              <a:buFont typeface="Arial" panose="020B0604020202020204" pitchFamily="34" charset="0"/>
              <a:buChar char="•"/>
            </a:pPr>
            <a:r>
              <a:rPr lang="en-US" dirty="0"/>
              <a:t>Typing binary in interactive shell will output decimal equivalent.</a:t>
            </a:r>
          </a:p>
          <a:p>
            <a:pPr marL="291600" indent="-291600">
              <a:buClr>
                <a:srgbClr val="004A78"/>
              </a:buClr>
              <a:buFont typeface="Arial" panose="020B0604020202020204" pitchFamily="34" charset="0"/>
              <a:buChar char="•"/>
            </a:pPr>
            <a:r>
              <a:rPr lang="en-US" dirty="0"/>
              <a:t>To convert decimal to binary use built-in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</a:t>
            </a:r>
            <a:r>
              <a:rPr lang="en-US" dirty="0"/>
              <a:t> function.</a:t>
            </a:r>
          </a:p>
          <a:p>
            <a:pPr marL="622800" lvl="1" indent="-320400">
              <a:spcBef>
                <a:spcPts val="1000"/>
              </a:spcBef>
              <a:buClr>
                <a:srgbClr val="C00000"/>
              </a:buClr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bin(7)</a:t>
            </a:r>
          </a:p>
        </p:txBody>
      </p:sp>
    </p:spTree>
    <p:extLst>
      <p:ext uri="{BB962C8B-B14F-4D97-AF65-F5344CB8AC3E}">
        <p14:creationId xmlns:p14="http://schemas.microsoft.com/office/powerpoint/2010/main" val="27422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2.1.1: Types of Numbers </a:t>
            </a:r>
            <a:r>
              <a:rPr lang="en-US" sz="2400" b="0" dirty="0"/>
              <a:t>(3 of 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Hexadecimal</a:t>
            </a:r>
          </a:p>
          <a:p>
            <a:r>
              <a:rPr lang="en-US" dirty="0"/>
              <a:t>Expressed in base 16.</a:t>
            </a:r>
          </a:p>
          <a:p>
            <a:r>
              <a:rPr lang="en-US" dirty="0"/>
              <a:t>To use, prefix number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</a:t>
            </a:r>
          </a:p>
          <a:p>
            <a:r>
              <a:rPr lang="en-US" dirty="0"/>
              <a:t>Typing hex number in interactive shell will output decimal equivalent.</a:t>
            </a:r>
          </a:p>
          <a:p>
            <a:r>
              <a:rPr lang="en-US" dirty="0"/>
              <a:t>To convert decimal to hex use built-in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en-US" dirty="0"/>
              <a:t> function.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hex(700)</a:t>
            </a:r>
          </a:p>
        </p:txBody>
      </p:sp>
    </p:spTree>
    <p:extLst>
      <p:ext uri="{BB962C8B-B14F-4D97-AF65-F5344CB8AC3E}">
        <p14:creationId xmlns:p14="http://schemas.microsoft.com/office/powerpoint/2010/main" val="341861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2.1.1: Types of Numbers </a:t>
            </a:r>
            <a:r>
              <a:rPr lang="en-US" sz="2400" b="0" dirty="0"/>
              <a:t>(4 of 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Clr>
                <a:srgbClr val="004A78"/>
              </a:buClr>
              <a:buNone/>
            </a:pPr>
            <a:r>
              <a:rPr lang="en-US" dirty="0"/>
              <a:t>Octal</a:t>
            </a:r>
          </a:p>
          <a:p>
            <a:r>
              <a:rPr lang="en-US" dirty="0"/>
              <a:t>Expressed in base 8.</a:t>
            </a:r>
          </a:p>
          <a:p>
            <a:r>
              <a:rPr lang="en-US" dirty="0"/>
              <a:t>To use, prefix number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0o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</a:t>
            </a:r>
          </a:p>
          <a:p>
            <a:r>
              <a:rPr lang="en-US" dirty="0"/>
              <a:t>Typing octal number in interactive shell will output decimal equivalent.</a:t>
            </a:r>
          </a:p>
          <a:p>
            <a:r>
              <a:rPr lang="en-US" dirty="0"/>
              <a:t>To convert decimal to octal use built-in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en-US" dirty="0"/>
              <a:t> function.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oct(70)</a:t>
            </a:r>
          </a:p>
        </p:txBody>
      </p:sp>
    </p:spTree>
    <p:extLst>
      <p:ext uri="{BB962C8B-B14F-4D97-AF65-F5344CB8AC3E}">
        <p14:creationId xmlns:p14="http://schemas.microsoft.com/office/powerpoint/2010/main" val="366453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2.1.2: Operators </a:t>
            </a:r>
            <a:r>
              <a:rPr lang="en-US" sz="2400" b="0" dirty="0"/>
              <a:t>(1 of 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Arithmetic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: Sum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</a:rPr>
              <a:t>Using this before number means number is unchanged.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: Difference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</a:rPr>
              <a:t>Using before number negates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: Multiplication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: Division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: Floor division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</a:rPr>
              <a:t>Always yields integer.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</a:rPr>
              <a:t>Fraction portion discarded.</a:t>
            </a:r>
          </a:p>
        </p:txBody>
      </p:sp>
    </p:spTree>
    <p:extLst>
      <p:ext uri="{BB962C8B-B14F-4D97-AF65-F5344CB8AC3E}">
        <p14:creationId xmlns:p14="http://schemas.microsoft.com/office/powerpoint/2010/main" val="109944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2.1.2: Operators </a:t>
            </a:r>
            <a:r>
              <a:rPr lang="en-US" sz="2400" b="0" dirty="0"/>
              <a:t>(2 of 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/>
              <a:t>: Modulus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abs(x)</a:t>
            </a:r>
            <a:r>
              <a:rPr lang="en-US" dirty="0"/>
              <a:t>: Absolute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int(x)</a:t>
            </a:r>
            <a:r>
              <a:rPr lang="en-US" dirty="0"/>
              <a:t>: Convert to integer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</a:rPr>
              <a:t>Using before number negates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float(x)</a:t>
            </a:r>
            <a:r>
              <a:rPr lang="en-US" dirty="0"/>
              <a:t>: Convert to float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divmod(x,y)</a:t>
            </a:r>
            <a:r>
              <a:rPr lang="en-US" dirty="0"/>
              <a:t>: Returns quotient and remainder of two numbers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pow(x,y)</a:t>
            </a:r>
            <a:r>
              <a:rPr lang="en-US" dirty="0"/>
              <a:t>: Exponent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/>
              <a:t>: Modulus</a:t>
            </a:r>
          </a:p>
        </p:txBody>
      </p:sp>
    </p:spTree>
    <p:extLst>
      <p:ext uri="{BB962C8B-B14F-4D97-AF65-F5344CB8AC3E}">
        <p14:creationId xmlns:p14="http://schemas.microsoft.com/office/powerpoint/2010/main" val="2787741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377-FECA-4A51-8609-73C127FC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2.1.2: Operators </a:t>
            </a:r>
            <a:r>
              <a:rPr lang="en-US" sz="2400" b="0" dirty="0"/>
              <a:t>(3 of 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607B7-02E1-4F6C-959E-C8B1B619E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Assignment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+=7 </a:t>
            </a:r>
            <a:r>
              <a:rPr lang="en-US" dirty="0">
                <a:solidFill>
                  <a:srgbClr val="004A78"/>
                </a:solidFill>
              </a:rPr>
              <a:t>is equivalent to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x + 7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−=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−=7 </a:t>
            </a:r>
            <a:r>
              <a:rPr lang="en-US" dirty="0">
                <a:solidFill>
                  <a:srgbClr val="004A78"/>
                </a:solidFill>
              </a:rPr>
              <a:t>is equivalent to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x − 7</a:t>
            </a:r>
            <a:endParaRPr lang="en-US" dirty="0">
              <a:solidFill>
                <a:srgbClr val="004A78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*=7 </a:t>
            </a:r>
            <a:r>
              <a:rPr lang="en-US" dirty="0">
                <a:solidFill>
                  <a:srgbClr val="004A78"/>
                </a:solidFill>
              </a:rPr>
              <a:t>is equivalent to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x * 7</a:t>
            </a:r>
            <a:endParaRPr lang="en-US" dirty="0">
              <a:solidFill>
                <a:srgbClr val="004A78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/=7 </a:t>
            </a:r>
            <a:r>
              <a:rPr lang="en-US" dirty="0">
                <a:solidFill>
                  <a:srgbClr val="004A78"/>
                </a:solidFill>
              </a:rPr>
              <a:t>is equivalent to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x / 7</a:t>
            </a:r>
            <a:endParaRPr lang="en-US" dirty="0">
              <a:solidFill>
                <a:srgbClr val="004A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91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cessible_PPT_Template_Cengage.POTX  -  Read-Only" id="{E6200615-B87C-4FCE-8FC5-0B67255CF481}" vid="{147ADC87-9678-4E7D-9DBC-D729828897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E7F8E047CD1B4B8080E0C6917854E6" ma:contentTypeVersion="7" ma:contentTypeDescription="Create a new document." ma:contentTypeScope="" ma:versionID="27df2ae6dc0b8c223b8a07cc87f9d657">
  <xsd:schema xmlns:xsd="http://www.w3.org/2001/XMLSchema" xmlns:xs="http://www.w3.org/2001/XMLSchema" xmlns:p="http://schemas.microsoft.com/office/2006/metadata/properties" xmlns:ns2="cb2c73f9-b1ae-4d74-94e3-1ed1189efdaa" xmlns:ns3="aeb4a7c9-bc69-4a98-84ec-5a35baeb84bb" targetNamespace="http://schemas.microsoft.com/office/2006/metadata/properties" ma:root="true" ma:fieldsID="8010f79f02ff6c689f47b29fbf6af0bc" ns2:_="" ns3:_="">
    <xsd:import namespace="cb2c73f9-b1ae-4d74-94e3-1ed1189efdaa"/>
    <xsd:import namespace="aeb4a7c9-bc69-4a98-84ec-5a35baeb84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Doc_x0020_Type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2c73f9-b1ae-4d74-94e3-1ed1189efd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_x0020_Type" ma:index="10" nillable="true" ma:displayName="Doc Type" ma:format="Dropdown" ma:internalName="Doc_x0020_Type">
      <xsd:simpleType>
        <xsd:restriction base="dms:Choice">
          <xsd:enumeration value="1-pager Checklist"/>
          <xsd:enumeration value="Checklist"/>
          <xsd:enumeration value="Email template"/>
          <xsd:enumeration value="Example"/>
          <xsd:enumeration value="FAQ"/>
          <xsd:enumeration value="Standards/Guidelines"/>
          <xsd:enumeration value="Instructions/How to"/>
          <xsd:enumeration value="Policy"/>
          <xsd:enumeration value="Presentation"/>
          <xsd:enumeration value="Process"/>
          <xsd:enumeration value="Quick Guide / JobAid"/>
          <xsd:enumeration value="Reference"/>
          <xsd:enumeration value="Template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4a7c9-bc69-4a98-84ec-5a35baeb84b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_x0020_Type xmlns="cb2c73f9-b1ae-4d74-94e3-1ed1189efdaa">Template</Doc_x0020_Type>
    <SharedWithUsers xmlns="aeb4a7c9-bc69-4a98-84ec-5a35baeb84bb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77A34-EE8A-47F8-8EB6-D81353830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2c73f9-b1ae-4d74-94e3-1ed1189efdaa"/>
    <ds:schemaRef ds:uri="aeb4a7c9-bc69-4a98-84ec-5a35baeb84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9BA192-EF86-48DF-982C-2C526A268392}">
  <ds:schemaRefs>
    <ds:schemaRef ds:uri="cb2c73f9-b1ae-4d74-94e3-1ed1189efdaa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aeb4a7c9-bc69-4a98-84ec-5a35baeb84bb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Accessible_PPT_Template_Cengage</Template>
  <TotalTime>2445</TotalTime>
  <Words>1434</Words>
  <Application>Microsoft Office PowerPoint</Application>
  <PresentationFormat>Widescreen</PresentationFormat>
  <Paragraphs>206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Courier New</vt:lpstr>
      <vt:lpstr>Summer Font</vt:lpstr>
      <vt:lpstr>LucidaGrande</vt:lpstr>
      <vt:lpstr>arial</vt:lpstr>
      <vt:lpstr>Helvetica</vt:lpstr>
      <vt:lpstr>Open Sans</vt:lpstr>
      <vt:lpstr>Office Theme</vt:lpstr>
      <vt:lpstr>Data Types</vt:lpstr>
      <vt:lpstr>Module Objectives</vt:lpstr>
      <vt:lpstr>Lesson 2.1.1: Types of Numbers (1 of 4)</vt:lpstr>
      <vt:lpstr>Lesson 2.1.1: Types of Numbers (2 of 4)</vt:lpstr>
      <vt:lpstr>Lesson 2.1.1: Types of Numbers (3 of 4)</vt:lpstr>
      <vt:lpstr>Lesson 2.1.1: Types of Numbers (4 of 4)</vt:lpstr>
      <vt:lpstr>Lesson 2.1.2: Operators (1 of 4)</vt:lpstr>
      <vt:lpstr>Lesson 2.1.2: Operators (2 of 4)</vt:lpstr>
      <vt:lpstr>Lesson 2.1.2: Operators (3 of 4)</vt:lpstr>
      <vt:lpstr>Lesson 2.1.2: Operators (4 of 4)</vt:lpstr>
      <vt:lpstr>Lesson 2.1.3: Order of Operations</vt:lpstr>
      <vt:lpstr>Lesson 2.2.1: String Operations and Methods (1 of 2)</vt:lpstr>
      <vt:lpstr>Lesson 2.2.1: String Operations and Methods (2 of 2)</vt:lpstr>
      <vt:lpstr>Lesson 2.2.2: Indexing</vt:lpstr>
      <vt:lpstr>Lesson 2.2.3: Slicing (1 of 2)</vt:lpstr>
      <vt:lpstr>Lesson 2.2.3: Slicing (2 of 2)</vt:lpstr>
      <vt:lpstr>Lesson 2.2.4: Length</vt:lpstr>
      <vt:lpstr>Lesson 2.2.5: String Formatting (1 of 3)</vt:lpstr>
      <vt:lpstr>Lesson 2.2.5: String Formatting (2 of 3)</vt:lpstr>
      <vt:lpstr>Lesson 2.2.5: String Formatting (3 of 3)</vt:lpstr>
      <vt:lpstr>Lesson 2.2.6: String Methods (1 of 2)</vt:lpstr>
      <vt:lpstr>Lesson 2.2.6: String Methods (2 of 2)</vt:lpstr>
      <vt:lpstr>Lesson 2.2.7: Escape Sequences</vt:lpstr>
      <vt:lpstr>Lesson 2.3: Lists (1 of 3)</vt:lpstr>
      <vt:lpstr>Lesson 2.3: Lists (2 of 3)</vt:lpstr>
      <vt:lpstr>Lesson 2.3: Lists (3 of 3)</vt:lpstr>
      <vt:lpstr>Lesson 2.4: Booleans</vt:lpstr>
      <vt:lpstr>Lesson 2.4.1: Comparison Operators</vt:lpstr>
      <vt:lpstr>Lesson 2.4.2: Logical Operators</vt:lpstr>
      <vt:lpstr>Lesson 2.4.3: Membership Operators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Spoto</dc:creator>
  <cp:lastModifiedBy>D, Mohanapriya</cp:lastModifiedBy>
  <cp:revision>331</cp:revision>
  <cp:lastPrinted>2016-10-03T15:29:39Z</cp:lastPrinted>
  <dcterms:created xsi:type="dcterms:W3CDTF">2019-02-07T14:16:32Z</dcterms:created>
  <dcterms:modified xsi:type="dcterms:W3CDTF">2019-07-23T09:19:08Z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0x0101000FE7F8E047CD1B4B8080E0C6917854E6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Audience">
    <vt:lpwstr>Content Developer</vt:lpwstr>
  </property>
  <property fmtid="{D5CDD505-2E9C-101B-9397-08002B2CF9AE}" pid="9" name="Department">
    <vt:lpwstr>GPM Training</vt:lpwstr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