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4"/>
  </p:sldMasterIdLst>
  <p:notesMasterIdLst>
    <p:notesMasterId r:id="rId40"/>
  </p:notesMasterIdLst>
  <p:handoutMasterIdLst>
    <p:handoutMasterId r:id="rId41"/>
  </p:handoutMasterIdLst>
  <p:sldIdLst>
    <p:sldId id="263" r:id="rId5"/>
    <p:sldId id="270" r:id="rId6"/>
    <p:sldId id="343" r:id="rId7"/>
    <p:sldId id="269" r:id="rId8"/>
    <p:sldId id="344" r:id="rId9"/>
    <p:sldId id="345" r:id="rId10"/>
    <p:sldId id="356" r:id="rId11"/>
    <p:sldId id="357" r:id="rId12"/>
    <p:sldId id="346" r:id="rId13"/>
    <p:sldId id="358" r:id="rId14"/>
    <p:sldId id="359" r:id="rId15"/>
    <p:sldId id="360" r:id="rId16"/>
    <p:sldId id="347" r:id="rId17"/>
    <p:sldId id="348" r:id="rId18"/>
    <p:sldId id="349" r:id="rId19"/>
    <p:sldId id="361" r:id="rId20"/>
    <p:sldId id="350" r:id="rId21"/>
    <p:sldId id="351" r:id="rId22"/>
    <p:sldId id="352" r:id="rId23"/>
    <p:sldId id="362" r:id="rId24"/>
    <p:sldId id="353" r:id="rId25"/>
    <p:sldId id="318" r:id="rId26"/>
    <p:sldId id="354" r:id="rId27"/>
    <p:sldId id="305" r:id="rId28"/>
    <p:sldId id="319" r:id="rId29"/>
    <p:sldId id="370" r:id="rId30"/>
    <p:sldId id="363" r:id="rId31"/>
    <p:sldId id="339" r:id="rId32"/>
    <p:sldId id="364" r:id="rId33"/>
    <p:sldId id="365" r:id="rId34"/>
    <p:sldId id="366" r:id="rId35"/>
    <p:sldId id="367" r:id="rId36"/>
    <p:sldId id="368" r:id="rId37"/>
    <p:sldId id="369" r:id="rId38"/>
    <p:sldId id="303" r:id="rId39"/>
  </p:sldIdLst>
  <p:sldSz cx="12192000" cy="6858000"/>
  <p:notesSz cx="6858000" cy="9144000"/>
  <p:embeddedFontLst>
    <p:embeddedFont>
      <p:font typeface="Calibri" panose="020F0502020204030204" pitchFamily="34" charset="0"/>
      <p:regular r:id="rId42"/>
      <p:bold r:id="rId43"/>
      <p:italic r:id="rId44"/>
      <p:boldItalic r:id="rId45"/>
    </p:embeddedFont>
    <p:embeddedFont>
      <p:font typeface="Helvetica" panose="020B0604020202020204" pitchFamily="34" charset="0"/>
      <p:regular r:id="rId46"/>
      <p:bold r:id="rId47"/>
      <p:italic r:id="rId48"/>
      <p:boldItalic r:id="rId49"/>
    </p:embeddedFont>
    <p:embeddedFont>
      <p:font typeface="Open Sans" panose="020B0604020202020204" charset="0"/>
      <p:regular r:id="rId50"/>
      <p:bold r:id="rId51"/>
      <p:italic r:id="rId52"/>
      <p:boldItalic r:id="rId53"/>
    </p:embeddedFont>
  </p:embeddedFontLst>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Nicole Spoto" initials="NS" lastIdx="0" clrIdx="1">
    <p:extLst>
      <p:ext uri="{19B8F6BF-5375-455C-9EA6-DF929625EA0E}">
        <p15:presenceInfo xmlns:p15="http://schemas.microsoft.com/office/powerpoint/2012/main" userId="Nicole Spoto" providerId="None"/>
      </p:ext>
    </p:extLst>
  </p:cmAuthor>
  <p:cmAuthor id="3" name="SPi" initials="SPi"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78"/>
    <a:srgbClr val="000000"/>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9737" autoAdjust="0"/>
  </p:normalViewPr>
  <p:slideViewPr>
    <p:cSldViewPr snapToGrid="0" snapToObjects="1">
      <p:cViewPr varScale="1">
        <p:scale>
          <a:sx n="67" d="100"/>
          <a:sy n="67" d="100"/>
        </p:scale>
        <p:origin x="82" y="206"/>
      </p:cViewPr>
      <p:guideLst>
        <p:guide orient="horz" pos="2160"/>
        <p:guide pos="3840"/>
      </p:guideLst>
    </p:cSldViewPr>
  </p:slideViewPr>
  <p:outlineViewPr>
    <p:cViewPr>
      <p:scale>
        <a:sx n="66" d="100"/>
        <a:sy n="66" d="100"/>
      </p:scale>
      <p:origin x="0" y="-42269"/>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font" Target="fonts/font1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10.fntdata"/><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7/24/2019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7/24/2019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28</a:t>
            </a:fld>
            <a:endParaRPr lang="en-US" dirty="0"/>
          </a:p>
        </p:txBody>
      </p:sp>
    </p:spTree>
    <p:extLst>
      <p:ext uri="{BB962C8B-B14F-4D97-AF65-F5344CB8AC3E}">
        <p14:creationId xmlns:p14="http://schemas.microsoft.com/office/powerpoint/2010/main" val="266421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29</a:t>
            </a:fld>
            <a:endParaRPr lang="en-US" dirty="0"/>
          </a:p>
        </p:txBody>
      </p:sp>
    </p:spTree>
    <p:extLst>
      <p:ext uri="{BB962C8B-B14F-4D97-AF65-F5344CB8AC3E}">
        <p14:creationId xmlns:p14="http://schemas.microsoft.com/office/powerpoint/2010/main" val="2251155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30</a:t>
            </a:fld>
            <a:endParaRPr lang="en-US" dirty="0"/>
          </a:p>
        </p:txBody>
      </p:sp>
    </p:spTree>
    <p:extLst>
      <p:ext uri="{BB962C8B-B14F-4D97-AF65-F5344CB8AC3E}">
        <p14:creationId xmlns:p14="http://schemas.microsoft.com/office/powerpoint/2010/main" val="45463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31</a:t>
            </a:fld>
            <a:endParaRPr lang="en-US" dirty="0"/>
          </a:p>
        </p:txBody>
      </p:sp>
    </p:spTree>
    <p:extLst>
      <p:ext uri="{BB962C8B-B14F-4D97-AF65-F5344CB8AC3E}">
        <p14:creationId xmlns:p14="http://schemas.microsoft.com/office/powerpoint/2010/main" val="2134141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32</a:t>
            </a:fld>
            <a:endParaRPr lang="en-US" dirty="0"/>
          </a:p>
        </p:txBody>
      </p:sp>
    </p:spTree>
    <p:extLst>
      <p:ext uri="{BB962C8B-B14F-4D97-AF65-F5344CB8AC3E}">
        <p14:creationId xmlns:p14="http://schemas.microsoft.com/office/powerpoint/2010/main" val="3537895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33</a:t>
            </a:fld>
            <a:endParaRPr lang="en-US" dirty="0"/>
          </a:p>
        </p:txBody>
      </p:sp>
    </p:spTree>
    <p:extLst>
      <p:ext uri="{BB962C8B-B14F-4D97-AF65-F5344CB8AC3E}">
        <p14:creationId xmlns:p14="http://schemas.microsoft.com/office/powerpoint/2010/main" val="1056578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34</a:t>
            </a:fld>
            <a:endParaRPr lang="en-US" dirty="0"/>
          </a:p>
        </p:txBody>
      </p:sp>
    </p:spTree>
    <p:extLst>
      <p:ext uri="{BB962C8B-B14F-4D97-AF65-F5344CB8AC3E}">
        <p14:creationId xmlns:p14="http://schemas.microsoft.com/office/powerpoint/2010/main" val="24380774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Python Fundamentals, 1</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Python Fundamentals, 1</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291600" indent="-291600">
              <a:buClr>
                <a:srgbClr val="004A78"/>
              </a:buClr>
              <a:buFont typeface="Arial" charset="0"/>
              <a:buChar char="•"/>
              <a:defRPr sz="2400">
                <a:solidFill>
                  <a:srgbClr val="000000"/>
                </a:solidFill>
              </a:defRPr>
            </a:lvl1pPr>
            <a:lvl2pPr marL="622800" marR="0" indent="-320400" algn="l" defTabSz="914400" rtl="0" eaLnBrk="1" fontAlgn="base" latinLnBrk="0" hangingPunct="1">
              <a:lnSpc>
                <a:spcPct val="90000"/>
              </a:lnSpc>
              <a:spcBef>
                <a:spcPts val="1000"/>
              </a:spcBef>
              <a:spcAft>
                <a:spcPct val="0"/>
              </a:spcAft>
              <a:buClr>
                <a:srgbClr val="C00000"/>
              </a:buClr>
              <a:buSzTx/>
              <a:buFont typeface="Arial" charset="0"/>
              <a:buChar char="•"/>
              <a:tabLst/>
              <a:defRPr sz="2200" baseline="0">
                <a:solidFill>
                  <a:srgbClr val="000000"/>
                </a:solidFill>
              </a:defRPr>
            </a:lvl2pPr>
            <a:lvl3pPr marL="1143000" indent="-228600">
              <a:spcBef>
                <a:spcPts val="1000"/>
              </a:spcBef>
              <a:buClr>
                <a:srgbClr val="000000"/>
              </a:buClr>
              <a:buFont typeface="Arial" charset="0"/>
              <a:buChar char="•"/>
              <a:defRPr sz="2000">
                <a:solidFill>
                  <a:srgbClr val="000000"/>
                </a:solidFill>
              </a:defRPr>
            </a:lvl3pPr>
            <a:lvl4pPr marL="1600200" indent="-228600">
              <a:buClr>
                <a:srgbClr val="000000"/>
              </a:buClr>
              <a:buSzPct val="50000"/>
              <a:buFont typeface="LucidaGrande" charset="0"/>
              <a:buChar char="▶"/>
              <a:defRPr sz="2000">
                <a:solidFill>
                  <a:srgbClr val="000000"/>
                </a:solidFill>
              </a:defRPr>
            </a:lvl4pPr>
            <a:lvl5pPr marL="2057400" indent="-228600">
              <a:buClr>
                <a:srgbClr val="000000"/>
              </a:buClr>
              <a:buFont typeface="Helvetica" charset="0"/>
              <a:buChar char="⁃"/>
              <a:defRPr sz="2000">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Python Fundamentals, 1</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Python Fundamentals, 1</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Python Fundamentals, 1</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Python Fundamentals, 1</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Python Fundamentals, 1</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Python Fundamentals, 1</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Python Fundamentals, 1</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Python Fundamentals, 1</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D3223CD-34A5-45F2-906F-1B6F8BD795BA}"/>
              </a:ext>
            </a:extLst>
          </p:cNvPr>
          <p:cNvSpPr>
            <a:spLocks noGrp="1"/>
          </p:cNvSpPr>
          <p:nvPr>
            <p:ph type="body" sz="quarter" idx="11"/>
          </p:nvPr>
        </p:nvSpPr>
        <p:spPr/>
        <p:txBody>
          <a:bodyPr/>
          <a:lstStyle/>
          <a:p>
            <a:r>
              <a:rPr lang="en-US" sz="3600" b="1" dirty="0"/>
              <a:t>Module 6</a:t>
            </a:r>
          </a:p>
        </p:txBody>
      </p:sp>
      <p:sp>
        <p:nvSpPr>
          <p:cNvPr id="3" name="Title 2">
            <a:extLst>
              <a:ext uri="{FF2B5EF4-FFF2-40B4-BE49-F238E27FC236}">
                <a16:creationId xmlns:a16="http://schemas.microsoft.com/office/drawing/2014/main" id="{FFB23C69-AE0E-4ABC-ADF2-5CEF372F4D43}"/>
              </a:ext>
            </a:extLst>
          </p:cNvPr>
          <p:cNvSpPr>
            <a:spLocks noGrp="1"/>
          </p:cNvSpPr>
          <p:nvPr>
            <p:ph type="title"/>
          </p:nvPr>
        </p:nvSpPr>
        <p:spPr/>
        <p:txBody>
          <a:bodyPr/>
          <a:lstStyle/>
          <a:p>
            <a:r>
              <a:rPr lang="en-US" dirty="0"/>
              <a:t>Dictionaries and Sets</a:t>
            </a:r>
          </a:p>
        </p:txBody>
      </p:sp>
      <p:sp>
        <p:nvSpPr>
          <p:cNvPr id="7" name="Footer Placeholder 6"/>
          <p:cNvSpPr>
            <a:spLocks noGrp="1"/>
          </p:cNvSpPr>
          <p:nvPr>
            <p:ph type="ftr" sz="quarter" idx="3"/>
          </p:nvPr>
        </p:nvSpPr>
        <p:spPr/>
        <p:txBody>
          <a:bodyPr/>
          <a:lstStyle/>
          <a:p>
            <a:r>
              <a:rPr lang="en-US" dirty="0"/>
              <a:t>Python Fundamentals, 1</a:t>
            </a:r>
            <a:r>
              <a:rPr lang="en-US" baseline="30000" dirty="0"/>
              <a:t>st</a:t>
            </a:r>
            <a:r>
              <a:rPr lang="en-US" dirty="0"/>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39084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6.1.3: Iterating through Dictionaries</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p:txBody>
          <a:bodyPr/>
          <a:lstStyle/>
          <a:p>
            <a:r>
              <a:rPr lang="en-US" dirty="0"/>
              <a:t>Simplest way is to use </a:t>
            </a:r>
            <a:r>
              <a:rPr lang="en-US" dirty="0">
                <a:latin typeface="Courier New" panose="02070309020205020404" pitchFamily="49" charset="0"/>
                <a:cs typeface="Courier New" panose="02070309020205020404" pitchFamily="49" charset="0"/>
              </a:rPr>
              <a:t>for</a:t>
            </a:r>
            <a:r>
              <a:rPr lang="en-US" dirty="0"/>
              <a:t> loop.</a:t>
            </a:r>
          </a:p>
          <a:p>
            <a:pPr lvl="1"/>
            <a:r>
              <a:rPr lang="en-US" dirty="0">
                <a:solidFill>
                  <a:srgbClr val="004A78"/>
                </a:solidFill>
                <a:latin typeface="Arial" panose="020B0604020202020204" pitchFamily="34" charset="0"/>
                <a:cs typeface="Arial" panose="020B0604020202020204" pitchFamily="34" charset="0"/>
              </a:rPr>
              <a:t>Example: </a:t>
            </a:r>
            <a:r>
              <a:rPr lang="en-US" dirty="0">
                <a:solidFill>
                  <a:srgbClr val="004A78"/>
                </a:solidFill>
                <a:latin typeface="Courier New" panose="02070309020205020404" pitchFamily="49" charset="0"/>
                <a:cs typeface="Courier New" panose="02070309020205020404" pitchFamily="49" charset="0"/>
              </a:rPr>
              <a:t>for item in dictionary</a:t>
            </a:r>
          </a:p>
          <a:p>
            <a:pPr lvl="1"/>
            <a:r>
              <a:rPr lang="en-US" dirty="0">
                <a:solidFill>
                  <a:srgbClr val="004A78"/>
                </a:solidFill>
                <a:latin typeface="Arial" panose="020B0604020202020204" pitchFamily="34" charset="0"/>
                <a:cs typeface="Arial" panose="020B0604020202020204" pitchFamily="34" charset="0"/>
              </a:rPr>
              <a:t>By default, iterates through keys.</a:t>
            </a:r>
          </a:p>
          <a:p>
            <a:pPr lvl="1"/>
            <a:r>
              <a:rPr lang="en-US" dirty="0">
                <a:solidFill>
                  <a:srgbClr val="004A78"/>
                </a:solidFill>
                <a:latin typeface="Arial" panose="020B0604020202020204" pitchFamily="34" charset="0"/>
                <a:cs typeface="Arial" panose="020B0604020202020204" pitchFamily="34" charset="0"/>
              </a:rPr>
              <a:t>Can specify returning keys or values using </a:t>
            </a:r>
            <a:r>
              <a:rPr lang="en-US" dirty="0">
                <a:solidFill>
                  <a:srgbClr val="004A78"/>
                </a:solidFill>
                <a:latin typeface="Courier New" panose="02070309020205020404" pitchFamily="49" charset="0"/>
                <a:cs typeface="Courier New" panose="02070309020205020404" pitchFamily="49" charset="0"/>
              </a:rPr>
              <a:t>keys() </a:t>
            </a:r>
            <a:r>
              <a:rPr lang="en-US" dirty="0">
                <a:solidFill>
                  <a:srgbClr val="004A78"/>
                </a:solidFill>
                <a:latin typeface="Arial" panose="020B0604020202020204" pitchFamily="34" charset="0"/>
                <a:cs typeface="Arial" panose="020B0604020202020204" pitchFamily="34" charset="0"/>
              </a:rPr>
              <a:t>or </a:t>
            </a:r>
            <a:r>
              <a:rPr lang="en-US" dirty="0">
                <a:solidFill>
                  <a:srgbClr val="004A78"/>
                </a:solidFill>
                <a:latin typeface="Courier New" panose="02070309020205020404" pitchFamily="49" charset="0"/>
                <a:cs typeface="Courier New" panose="02070309020205020404" pitchFamily="49" charset="0"/>
              </a:rPr>
              <a:t>values() </a:t>
            </a:r>
            <a:r>
              <a:rPr lang="en-US" dirty="0">
                <a:solidFill>
                  <a:srgbClr val="004A78"/>
                </a:solidFill>
                <a:latin typeface="Arial" panose="020B0604020202020204" pitchFamily="34" charset="0"/>
                <a:cs typeface="Arial" panose="020B0604020202020204" pitchFamily="34" charset="0"/>
              </a:rPr>
              <a:t>methods.</a:t>
            </a:r>
          </a:p>
          <a:p>
            <a:pPr lvl="2"/>
            <a:r>
              <a:rPr lang="en-US" dirty="0">
                <a:solidFill>
                  <a:srgbClr val="004A78"/>
                </a:solidFill>
                <a:latin typeface="Arial" panose="020B0604020202020204" pitchFamily="34" charset="0"/>
                <a:cs typeface="Arial" panose="020B0604020202020204" pitchFamily="34" charset="0"/>
              </a:rPr>
              <a:t>Example, to return values: </a:t>
            </a:r>
            <a:r>
              <a:rPr lang="en-US" dirty="0">
                <a:solidFill>
                  <a:srgbClr val="004A78"/>
                </a:solidFill>
                <a:latin typeface="Courier New" panose="02070309020205020404" pitchFamily="49" charset="0"/>
                <a:cs typeface="Courier New" panose="02070309020205020404" pitchFamily="49" charset="0"/>
              </a:rPr>
              <a:t>for item in </a:t>
            </a:r>
            <a:r>
              <a:rPr lang="en-US" dirty="0" err="1">
                <a:solidFill>
                  <a:srgbClr val="004A78"/>
                </a:solidFill>
                <a:latin typeface="Courier New" panose="02070309020205020404" pitchFamily="49" charset="0"/>
                <a:cs typeface="Courier New" panose="02070309020205020404" pitchFamily="49" charset="0"/>
              </a:rPr>
              <a:t>dictionary.values</a:t>
            </a:r>
            <a:r>
              <a:rPr lang="en-US" dirty="0">
                <a:solidFill>
                  <a:srgbClr val="004A78"/>
                </a:solidFill>
                <a:latin typeface="Courier New" panose="02070309020205020404" pitchFamily="49" charset="0"/>
                <a:cs typeface="Courier New" panose="02070309020205020404" pitchFamily="49" charset="0"/>
              </a:rPr>
              <a:t>()</a:t>
            </a:r>
          </a:p>
          <a:p>
            <a:pPr lvl="1"/>
            <a:r>
              <a:rPr lang="en-US" dirty="0">
                <a:solidFill>
                  <a:srgbClr val="004A78"/>
                </a:solidFill>
                <a:latin typeface="Arial" panose="020B0604020202020204" pitchFamily="34" charset="0"/>
                <a:cs typeface="Arial" panose="020B0604020202020204" pitchFamily="34" charset="0"/>
              </a:rPr>
              <a:t>Use </a:t>
            </a:r>
            <a:r>
              <a:rPr lang="en-US" dirty="0">
                <a:solidFill>
                  <a:srgbClr val="004A78"/>
                </a:solidFill>
                <a:latin typeface="Courier New" panose="02070309020205020404" pitchFamily="49" charset="0"/>
                <a:cs typeface="Courier New" panose="02070309020205020404" pitchFamily="49" charset="0"/>
              </a:rPr>
              <a:t>items()</a:t>
            </a:r>
            <a:r>
              <a:rPr lang="en-US" dirty="0">
                <a:solidFill>
                  <a:srgbClr val="004A78"/>
                </a:solidFill>
                <a:latin typeface="Arial" panose="020B0604020202020204" pitchFamily="34" charset="0"/>
                <a:cs typeface="Arial" panose="020B0604020202020204" pitchFamily="34" charset="0"/>
              </a:rPr>
              <a:t> method to iterate through both keys and values.</a:t>
            </a:r>
          </a:p>
        </p:txBody>
      </p:sp>
    </p:spTree>
    <p:extLst>
      <p:ext uri="{BB962C8B-B14F-4D97-AF65-F5344CB8AC3E}">
        <p14:creationId xmlns:p14="http://schemas.microsoft.com/office/powerpoint/2010/main" val="3683595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a:xfrm>
            <a:off x="838200" y="365125"/>
            <a:ext cx="10515600" cy="912957"/>
          </a:xfrm>
        </p:spPr>
        <p:txBody>
          <a:bodyPr/>
          <a:lstStyle/>
          <a:p>
            <a:r>
              <a:rPr lang="en-US" dirty="0"/>
              <a:t>Lesson 6.1.4: Checking for the Existence of Particular Keys </a:t>
            </a:r>
            <a:r>
              <a:rPr lang="en-US" sz="2400" b="0" dirty="0"/>
              <a:t>(1 of 2)</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3401291"/>
          </a:xfrm>
        </p:spPr>
        <p:txBody>
          <a:bodyPr/>
          <a:lstStyle/>
          <a:p>
            <a:r>
              <a:rPr lang="en-US" dirty="0"/>
              <a:t>Use</a:t>
            </a:r>
            <a:r>
              <a:rPr lang="en-US" dirty="0">
                <a:latin typeface="Courier New" panose="02070309020205020404" pitchFamily="49" charset="0"/>
                <a:cs typeface="Courier New" panose="02070309020205020404" pitchFamily="49" charset="0"/>
              </a:rPr>
              <a:t> in </a:t>
            </a:r>
            <a:r>
              <a:rPr lang="en-US" dirty="0"/>
              <a:t>keyword.</a:t>
            </a:r>
          </a:p>
          <a:p>
            <a:pPr lvl="1"/>
            <a:r>
              <a:rPr lang="en-US" dirty="0">
                <a:solidFill>
                  <a:srgbClr val="004A78"/>
                </a:solidFill>
                <a:latin typeface="Arial" panose="020B0604020202020204" pitchFamily="34" charset="0"/>
                <a:cs typeface="Arial" panose="020B0604020202020204" pitchFamily="34" charset="0"/>
              </a:rPr>
              <a:t>Returns Boolean.</a:t>
            </a:r>
          </a:p>
          <a:p>
            <a:pPr lvl="2"/>
            <a:r>
              <a:rPr lang="en-US" dirty="0">
                <a:solidFill>
                  <a:srgbClr val="004A78"/>
                </a:solidFill>
                <a:latin typeface="Arial" panose="020B0604020202020204" pitchFamily="34" charset="0"/>
                <a:cs typeface="Arial" panose="020B0604020202020204" pitchFamily="34" charset="0"/>
              </a:rPr>
              <a:t>True if key exists, otherwise False.</a:t>
            </a:r>
            <a:endParaRPr lang="en-US" dirty="0">
              <a:solidFill>
                <a:srgbClr val="004A78"/>
              </a:solidFill>
              <a:latin typeface="Courier New" panose="02070309020205020404" pitchFamily="49" charset="0"/>
              <a:cs typeface="Courier New" panose="02070309020205020404" pitchFamily="49" charset="0"/>
            </a:endParaRPr>
          </a:p>
          <a:p>
            <a:pPr lvl="1"/>
            <a:r>
              <a:rPr lang="en-US" dirty="0">
                <a:solidFill>
                  <a:srgbClr val="004A78"/>
                </a:solidFill>
                <a:latin typeface="Arial" panose="020B0604020202020204" pitchFamily="34" charset="0"/>
                <a:cs typeface="Arial" panose="020B0604020202020204" pitchFamily="34" charset="0"/>
              </a:rPr>
              <a:t>Snippet 6.44 shows example.</a:t>
            </a:r>
          </a:p>
        </p:txBody>
      </p:sp>
    </p:spTree>
    <p:extLst>
      <p:ext uri="{BB962C8B-B14F-4D97-AF65-F5344CB8AC3E}">
        <p14:creationId xmlns:p14="http://schemas.microsoft.com/office/powerpoint/2010/main" val="3740865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ACC9-1124-4268-8C02-BD6BFB9E067C}"/>
              </a:ext>
            </a:extLst>
          </p:cNvPr>
          <p:cNvSpPr>
            <a:spLocks noGrp="1"/>
          </p:cNvSpPr>
          <p:nvPr>
            <p:ph type="title"/>
          </p:nvPr>
        </p:nvSpPr>
        <p:spPr>
          <a:xfrm>
            <a:off x="838200" y="365125"/>
            <a:ext cx="10515600" cy="967286"/>
          </a:xfrm>
        </p:spPr>
        <p:txBody>
          <a:bodyPr/>
          <a:lstStyle/>
          <a:p>
            <a:r>
              <a:rPr lang="en-US" dirty="0"/>
              <a:t>Lesson 6.1.4: Checking for the Existence of Particular Keys </a:t>
            </a:r>
            <a:r>
              <a:rPr lang="en-US" sz="2400" b="0" dirty="0"/>
              <a:t>(2 of 2)</a:t>
            </a:r>
          </a:p>
        </p:txBody>
      </p:sp>
      <p:pic>
        <p:nvPicPr>
          <p:cNvPr id="7" name="Picture Placeholder 6" descr="Program code. In the code, the words in the variable names are merged. Line 1: a =, left brace. Line 2, Indented once, open quotes, size, close quotes, colon, open quotes, 10 feet, close quotes, comma. Line 3, Indented once, open quotes, weight, close quotes, colon, open quotes, 16 pounds, close quotes. Line 4: right brace. Line 5: print, left parenthesis, open quotes, size, close quotes, in a, right parenthesis. Line 6: print, left parenthesis, open quotes, length, close quotes, in a, right parenthesis.">
            <a:extLst>
              <a:ext uri="{FF2B5EF4-FFF2-40B4-BE49-F238E27FC236}">
                <a16:creationId xmlns:a16="http://schemas.microsoft.com/office/drawing/2014/main" id="{0783BC46-048D-49AB-9E3E-1C49378195CD}"/>
              </a:ext>
            </a:extLst>
          </p:cNvPr>
          <p:cNvPicPr>
            <a:picLocks noGrp="1" noChangeAspect="1"/>
          </p:cNvPicPr>
          <p:nvPr>
            <p:ph type="pic" sz="quarter" idx="10"/>
          </p:nvPr>
        </p:nvPicPr>
        <p:blipFill rotWithShape="1">
          <a:blip r:embed="rId2"/>
          <a:srcRect r="36746"/>
          <a:stretch/>
        </p:blipFill>
        <p:spPr>
          <a:xfrm>
            <a:off x="3949381" y="1976171"/>
            <a:ext cx="4289734" cy="2286000"/>
          </a:xfrm>
        </p:spPr>
      </p:pic>
      <p:sp>
        <p:nvSpPr>
          <p:cNvPr id="4" name="Text Placeholder 3">
            <a:extLst>
              <a:ext uri="{FF2B5EF4-FFF2-40B4-BE49-F238E27FC236}">
                <a16:creationId xmlns:a16="http://schemas.microsoft.com/office/drawing/2014/main" id="{1537F7CE-CA29-470B-B7E7-E7ADBF9D6AC0}"/>
              </a:ext>
            </a:extLst>
          </p:cNvPr>
          <p:cNvSpPr>
            <a:spLocks noGrp="1"/>
          </p:cNvSpPr>
          <p:nvPr>
            <p:ph type="body" sz="quarter" idx="11"/>
          </p:nvPr>
        </p:nvSpPr>
        <p:spPr>
          <a:xfrm>
            <a:off x="733118" y="4918253"/>
            <a:ext cx="10722260" cy="391502"/>
          </a:xfrm>
        </p:spPr>
        <p:txBody>
          <a:bodyPr/>
          <a:lstStyle/>
          <a:p>
            <a:pPr algn="ctr"/>
            <a:r>
              <a:rPr lang="en-US" i="1" dirty="0">
                <a:solidFill>
                  <a:srgbClr val="004A78"/>
                </a:solidFill>
              </a:rPr>
              <a:t>Snippet 6.44</a:t>
            </a:r>
            <a:endParaRPr lang="en-US" dirty="0">
              <a:solidFill>
                <a:srgbClr val="004A78"/>
              </a:solidFill>
            </a:endParaRPr>
          </a:p>
        </p:txBody>
      </p:sp>
    </p:spTree>
    <p:extLst>
      <p:ext uri="{BB962C8B-B14F-4D97-AF65-F5344CB8AC3E}">
        <p14:creationId xmlns:p14="http://schemas.microsoft.com/office/powerpoint/2010/main" val="3512035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6.2.1: dict.update()</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2642755"/>
          </a:xfrm>
        </p:spPr>
        <p:txBody>
          <a:bodyPr>
            <a:normAutofit/>
          </a:bodyPr>
          <a:lstStyle/>
          <a:p>
            <a:r>
              <a:rPr lang="en-US" dirty="0"/>
              <a:t>Inserts new key-value pairs or updates existing.</a:t>
            </a:r>
          </a:p>
          <a:p>
            <a:r>
              <a:rPr lang="en-US" dirty="0"/>
              <a:t>Syntax: </a:t>
            </a:r>
            <a:r>
              <a:rPr lang="en-US" dirty="0">
                <a:latin typeface="Courier New" panose="02070309020205020404" pitchFamily="49" charset="0"/>
                <a:cs typeface="Courier New" panose="02070309020205020404" pitchFamily="49" charset="0"/>
              </a:rPr>
              <a:t>dictionary.update({"key_name": "Value1"})</a:t>
            </a:r>
          </a:p>
        </p:txBody>
      </p:sp>
    </p:spTree>
    <p:extLst>
      <p:ext uri="{BB962C8B-B14F-4D97-AF65-F5344CB8AC3E}">
        <p14:creationId xmlns:p14="http://schemas.microsoft.com/office/powerpoint/2010/main" val="3117146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6.2.2: dict.clear() and dict.pop()</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3338945"/>
          </a:xfrm>
        </p:spPr>
        <p:txBody>
          <a:bodyPr/>
          <a:lstStyle/>
          <a:p>
            <a:r>
              <a:rPr lang="en-US" dirty="0">
                <a:latin typeface="Courier New" panose="02070309020205020404" pitchFamily="49" charset="0"/>
                <a:cs typeface="Courier New" panose="02070309020205020404" pitchFamily="49" charset="0"/>
              </a:rPr>
              <a:t>clear() </a:t>
            </a:r>
            <a:r>
              <a:rPr lang="en-US" dirty="0"/>
              <a:t>method removes all keys.</a:t>
            </a:r>
          </a:p>
          <a:p>
            <a:r>
              <a:rPr lang="en-US" dirty="0">
                <a:latin typeface="Courier New" panose="02070309020205020404" pitchFamily="49" charset="0"/>
                <a:cs typeface="Courier New" panose="02070309020205020404" pitchFamily="49" charset="0"/>
              </a:rPr>
              <a:t>del</a:t>
            </a:r>
            <a:r>
              <a:rPr lang="en-US" dirty="0"/>
              <a:t> keyword removes only one key-value pair.</a:t>
            </a:r>
          </a:p>
          <a:p>
            <a:pPr lvl="1"/>
            <a:r>
              <a:rPr lang="en-US" dirty="0">
                <a:solidFill>
                  <a:srgbClr val="004A78"/>
                </a:solidFill>
                <a:latin typeface="Arial" panose="020B0604020202020204" pitchFamily="34" charset="0"/>
                <a:cs typeface="Arial" panose="020B0604020202020204" pitchFamily="34" charset="0"/>
              </a:rPr>
              <a:t>Syntax: </a:t>
            </a:r>
            <a:r>
              <a:rPr lang="en-US" dirty="0">
                <a:solidFill>
                  <a:srgbClr val="004A78"/>
                </a:solidFill>
                <a:latin typeface="Courier New" panose="02070309020205020404" pitchFamily="49" charset="0"/>
                <a:cs typeface="Courier New" panose="02070309020205020404" pitchFamily="49" charset="0"/>
              </a:rPr>
              <a:t>del dictionary["key_name"]</a:t>
            </a:r>
          </a:p>
          <a:p>
            <a:r>
              <a:rPr lang="en-US" dirty="0">
                <a:latin typeface="Courier New" panose="02070309020205020404" pitchFamily="49" charset="0"/>
                <a:cs typeface="Courier New" panose="02070309020205020404" pitchFamily="49" charset="0"/>
              </a:rPr>
              <a:t>pop() </a:t>
            </a:r>
            <a:r>
              <a:rPr lang="en-US" dirty="0"/>
              <a:t>method removes key-value pair and returns the value.</a:t>
            </a:r>
          </a:p>
          <a:p>
            <a:pPr lvl="1"/>
            <a:r>
              <a:rPr lang="en-US" dirty="0">
                <a:solidFill>
                  <a:srgbClr val="004A78"/>
                </a:solidFill>
                <a:latin typeface="Arial" panose="020B0604020202020204" pitchFamily="34" charset="0"/>
                <a:cs typeface="Arial" panose="020B0604020202020204" pitchFamily="34" charset="0"/>
              </a:rPr>
              <a:t>Syntax: variable_name = </a:t>
            </a:r>
            <a:r>
              <a:rPr lang="en-US" dirty="0" err="1">
                <a:solidFill>
                  <a:srgbClr val="004A78"/>
                </a:solidFill>
                <a:latin typeface="Arial" panose="020B0604020202020204" pitchFamily="34" charset="0"/>
                <a:cs typeface="Arial" panose="020B0604020202020204" pitchFamily="34" charset="0"/>
              </a:rPr>
              <a:t>dictionary.pop</a:t>
            </a:r>
            <a:r>
              <a:rPr lang="en-US" dirty="0">
                <a:solidFill>
                  <a:srgbClr val="004A78"/>
                </a:solidFill>
                <a:latin typeface="Arial" panose="020B0604020202020204" pitchFamily="34" charset="0"/>
                <a:cs typeface="Arial" panose="020B0604020202020204" pitchFamily="34" charset="0"/>
              </a:rPr>
              <a:t>("</a:t>
            </a:r>
            <a:r>
              <a:rPr lang="en-US" dirty="0" err="1">
                <a:solidFill>
                  <a:srgbClr val="004A78"/>
                </a:solidFill>
                <a:latin typeface="Arial" panose="020B0604020202020204" pitchFamily="34" charset="0"/>
                <a:cs typeface="Arial" panose="020B0604020202020204" pitchFamily="34" charset="0"/>
              </a:rPr>
              <a:t>key_name</a:t>
            </a:r>
            <a:r>
              <a:rPr lang="en-US" dirty="0">
                <a:solidFill>
                  <a:srgbClr val="004A78"/>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64905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a:xfrm>
            <a:off x="838200" y="365125"/>
            <a:ext cx="10515600" cy="672105"/>
          </a:xfrm>
        </p:spPr>
        <p:txBody>
          <a:bodyPr/>
          <a:lstStyle/>
          <a:p>
            <a:r>
              <a:rPr lang="en-US" dirty="0"/>
              <a:t>Lesson 6.2.3: </a:t>
            </a:r>
            <a:r>
              <a:rPr lang="en-US" dirty="0" err="1"/>
              <a:t>dict.copy</a:t>
            </a:r>
            <a:r>
              <a:rPr lang="en-US" dirty="0"/>
              <a:t>() </a:t>
            </a:r>
            <a:r>
              <a:rPr lang="en-US" sz="2400" b="0" dirty="0"/>
              <a:t>(1 of 2)</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3401291"/>
          </a:xfrm>
        </p:spPr>
        <p:txBody>
          <a:bodyPr/>
          <a:lstStyle/>
          <a:p>
            <a:r>
              <a:rPr lang="en-US" dirty="0"/>
              <a:t>Creates shallow copy of dictionary.</a:t>
            </a:r>
          </a:p>
          <a:p>
            <a:pPr lvl="1"/>
            <a:r>
              <a:rPr lang="en-US" dirty="0">
                <a:solidFill>
                  <a:srgbClr val="004A78"/>
                </a:solidFill>
                <a:latin typeface="Arial" panose="020B0604020202020204" pitchFamily="34" charset="0"/>
                <a:cs typeface="Arial" panose="020B0604020202020204" pitchFamily="34" charset="0"/>
              </a:rPr>
              <a:t>Shallow copy is separate entity.</a:t>
            </a:r>
          </a:p>
          <a:p>
            <a:pPr lvl="1"/>
            <a:r>
              <a:rPr lang="en-US" dirty="0">
                <a:solidFill>
                  <a:srgbClr val="004A78"/>
                </a:solidFill>
                <a:latin typeface="Arial" panose="020B0604020202020204" pitchFamily="34" charset="0"/>
                <a:cs typeface="Arial" panose="020B0604020202020204" pitchFamily="34" charset="0"/>
              </a:rPr>
              <a:t>Deep copy refers to same object.</a:t>
            </a:r>
          </a:p>
          <a:p>
            <a:pPr lvl="2"/>
            <a:r>
              <a:rPr lang="en-US" dirty="0">
                <a:solidFill>
                  <a:srgbClr val="004A78"/>
                </a:solidFill>
                <a:latin typeface="Arial" panose="020B0604020202020204" pitchFamily="34" charset="0"/>
                <a:cs typeface="Arial" panose="020B0604020202020204" pitchFamily="34" charset="0"/>
              </a:rPr>
              <a:t>Make with </a:t>
            </a:r>
            <a:r>
              <a:rPr lang="en-US" dirty="0">
                <a:solidFill>
                  <a:srgbClr val="004A78"/>
                </a:solidFill>
                <a:latin typeface="Courier New" panose="02070309020205020404" pitchFamily="49" charset="0"/>
                <a:cs typeface="Courier New" panose="02070309020205020404" pitchFamily="49" charset="0"/>
              </a:rPr>
              <a:t>=</a:t>
            </a:r>
            <a:r>
              <a:rPr lang="en-US" dirty="0">
                <a:solidFill>
                  <a:srgbClr val="004A78"/>
                </a:solidFill>
                <a:latin typeface="Arial" panose="020B0604020202020204" pitchFamily="34" charset="0"/>
                <a:cs typeface="Arial" panose="020B0604020202020204" pitchFamily="34" charset="0"/>
              </a:rPr>
              <a:t> operator.</a:t>
            </a:r>
          </a:p>
          <a:p>
            <a:r>
              <a:rPr lang="en-US" dirty="0"/>
              <a:t>Example of </a:t>
            </a:r>
            <a:r>
              <a:rPr lang="en-US" dirty="0">
                <a:latin typeface="Courier New" panose="02070309020205020404" pitchFamily="49" charset="0"/>
                <a:cs typeface="Courier New" panose="02070309020205020404" pitchFamily="49" charset="0"/>
              </a:rPr>
              <a:t>copy() </a:t>
            </a:r>
            <a:r>
              <a:rPr lang="en-US" dirty="0"/>
              <a:t>shown in Snippet 6.54.</a:t>
            </a:r>
          </a:p>
        </p:txBody>
      </p:sp>
    </p:spTree>
    <p:extLst>
      <p:ext uri="{BB962C8B-B14F-4D97-AF65-F5344CB8AC3E}">
        <p14:creationId xmlns:p14="http://schemas.microsoft.com/office/powerpoint/2010/main" val="1427297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ACC9-1124-4268-8C02-BD6BFB9E067C}"/>
              </a:ext>
            </a:extLst>
          </p:cNvPr>
          <p:cNvSpPr>
            <a:spLocks noGrp="1"/>
          </p:cNvSpPr>
          <p:nvPr>
            <p:ph type="title"/>
          </p:nvPr>
        </p:nvSpPr>
        <p:spPr>
          <a:xfrm>
            <a:off x="838200" y="365126"/>
            <a:ext cx="10515600" cy="694748"/>
          </a:xfrm>
        </p:spPr>
        <p:txBody>
          <a:bodyPr/>
          <a:lstStyle/>
          <a:p>
            <a:r>
              <a:rPr lang="en-US" dirty="0"/>
              <a:t>Lesson 6.2.3: dict.copy() </a:t>
            </a:r>
            <a:r>
              <a:rPr lang="en-US" sz="2400" b="0" dirty="0"/>
              <a:t>(2 of 2)</a:t>
            </a:r>
          </a:p>
        </p:txBody>
      </p:sp>
      <p:pic>
        <p:nvPicPr>
          <p:cNvPr id="8" name="Picture Placeholder 7" descr="Program code. In the code, the words in the variable names are merged. Line 1: &gt; &gt; &gt; a =, left brace, open quotes, name, close quotes, colon, open quotes, Skandar Keynes, close quotes, comma, open quotes, age, close quotes, colon, open quotes, 24, close quotes, right brace. Line 2: &gt; &gt; &gt; b = a period copy, left parenthesis, right parenthesis. Line 3: &gt; &gt; &gt; b. Line 4: left brace, open single quote, name, close single quote colon, open single quote, Skandar Keynes, close single quote, comma, open single quote, age, close single quote, colon, open single quote, 24, close single quote, right brace. Line 5: &gt; &gt; &gt; a left bracket, open quotes, name, close quotes, right bracket =, open quotes, Janet Jackson, close quotes. Line 6: &gt; &gt; &gt; a. Line 7: left brace, open single quote, name, close single quote colon, open single quote, Janet Jackson, close single quote, comma, open single quote, age, open single quote, colon, open single quote, 24, open single quote, right brace. Line 8: &gt; &gt; &gt; b. Line 9: left brace, open single quote, name, close single quote, colon, open single quote, Skandar Keynes, close single quote, comma, open single quote, age, close single quote, colon, open single quote, 24, close single quote, right brace. ">
            <a:extLst>
              <a:ext uri="{FF2B5EF4-FFF2-40B4-BE49-F238E27FC236}">
                <a16:creationId xmlns:a16="http://schemas.microsoft.com/office/drawing/2014/main" id="{7F4C5E54-6079-4657-92E3-784CF851E364}"/>
              </a:ext>
            </a:extLst>
          </p:cNvPr>
          <p:cNvPicPr>
            <a:picLocks noGrp="1" noChangeAspect="1"/>
          </p:cNvPicPr>
          <p:nvPr>
            <p:ph type="pic" sz="quarter" idx="10"/>
          </p:nvPr>
        </p:nvPicPr>
        <p:blipFill>
          <a:blip r:embed="rId2"/>
          <a:stretch>
            <a:fillRect/>
          </a:stretch>
        </p:blipFill>
        <p:spPr>
          <a:xfrm>
            <a:off x="2038350" y="1633618"/>
            <a:ext cx="8115300" cy="2887980"/>
          </a:xfrm>
        </p:spPr>
      </p:pic>
      <p:sp>
        <p:nvSpPr>
          <p:cNvPr id="4" name="Text Placeholder 3">
            <a:extLst>
              <a:ext uri="{FF2B5EF4-FFF2-40B4-BE49-F238E27FC236}">
                <a16:creationId xmlns:a16="http://schemas.microsoft.com/office/drawing/2014/main" id="{1537F7CE-CA29-470B-B7E7-E7ADBF9D6AC0}"/>
              </a:ext>
            </a:extLst>
          </p:cNvPr>
          <p:cNvSpPr>
            <a:spLocks noGrp="1"/>
          </p:cNvSpPr>
          <p:nvPr>
            <p:ph type="body" sz="quarter" idx="11"/>
          </p:nvPr>
        </p:nvSpPr>
        <p:spPr>
          <a:xfrm>
            <a:off x="733118" y="5103359"/>
            <a:ext cx="10722260" cy="507731"/>
          </a:xfrm>
        </p:spPr>
        <p:txBody>
          <a:bodyPr/>
          <a:lstStyle/>
          <a:p>
            <a:pPr algn="ctr"/>
            <a:r>
              <a:rPr lang="en-US" i="1" dirty="0">
                <a:solidFill>
                  <a:srgbClr val="004A78"/>
                </a:solidFill>
              </a:rPr>
              <a:t>Snippet 6.54</a:t>
            </a:r>
            <a:endParaRPr lang="en-US" dirty="0">
              <a:solidFill>
                <a:srgbClr val="004A78"/>
              </a:solidFill>
            </a:endParaRPr>
          </a:p>
        </p:txBody>
      </p:sp>
    </p:spTree>
    <p:extLst>
      <p:ext uri="{BB962C8B-B14F-4D97-AF65-F5344CB8AC3E}">
        <p14:creationId xmlns:p14="http://schemas.microsoft.com/office/powerpoint/2010/main" val="2351135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6.2.4: dict.popitem()</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2871355"/>
          </a:xfrm>
        </p:spPr>
        <p:txBody>
          <a:bodyPr/>
          <a:lstStyle/>
          <a:p>
            <a:r>
              <a:rPr lang="en-US" dirty="0"/>
              <a:t>Pops and returns random item from dictionary.</a:t>
            </a:r>
          </a:p>
          <a:p>
            <a:pPr lvl="1"/>
            <a:r>
              <a:rPr lang="en-US" dirty="0">
                <a:solidFill>
                  <a:srgbClr val="004A78"/>
                </a:solidFill>
                <a:latin typeface="Arial" panose="020B0604020202020204" pitchFamily="34" charset="0"/>
                <a:cs typeface="Arial" panose="020B0604020202020204" pitchFamily="34" charset="0"/>
              </a:rPr>
              <a:t>Item will no longer exist in dictionary.</a:t>
            </a:r>
          </a:p>
        </p:txBody>
      </p:sp>
    </p:spTree>
    <p:extLst>
      <p:ext uri="{BB962C8B-B14F-4D97-AF65-F5344CB8AC3E}">
        <p14:creationId xmlns:p14="http://schemas.microsoft.com/office/powerpoint/2010/main" val="3529105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6.2.5: dict.setdefault()</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p:txBody>
          <a:bodyPr/>
          <a:lstStyle/>
          <a:p>
            <a:r>
              <a:rPr lang="en-US" dirty="0"/>
              <a:t>Takes two arguments: key to be searched and value.</a:t>
            </a:r>
          </a:p>
          <a:p>
            <a:r>
              <a:rPr lang="en-US" dirty="0"/>
              <a:t>If key exists, value is returned.</a:t>
            </a:r>
            <a:endParaRPr lang="en-US" b="1" dirty="0"/>
          </a:p>
          <a:p>
            <a:pPr lvl="1"/>
            <a:r>
              <a:rPr lang="en-US" dirty="0">
                <a:solidFill>
                  <a:srgbClr val="004A78"/>
                </a:solidFill>
                <a:latin typeface="Arial" panose="020B0604020202020204" pitchFamily="34" charset="0"/>
                <a:cs typeface="Arial" panose="020B0604020202020204" pitchFamily="34" charset="0"/>
              </a:rPr>
              <a:t>Dictionary left untouched.</a:t>
            </a:r>
          </a:p>
          <a:p>
            <a:pPr lvl="1"/>
            <a:r>
              <a:rPr lang="en-US" dirty="0">
                <a:solidFill>
                  <a:srgbClr val="004A78"/>
                </a:solidFill>
                <a:latin typeface="Arial" panose="020B0604020202020204" pitchFamily="34" charset="0"/>
                <a:cs typeface="Arial" panose="020B0604020202020204" pitchFamily="34" charset="0"/>
              </a:rPr>
              <a:t>Value argument discarded.</a:t>
            </a:r>
          </a:p>
          <a:p>
            <a:r>
              <a:rPr lang="en-US" dirty="0"/>
              <a:t>If key doesn’t exist, it is inserted with given value.</a:t>
            </a:r>
          </a:p>
          <a:p>
            <a:pPr lvl="1"/>
            <a:r>
              <a:rPr lang="en-US" dirty="0">
                <a:solidFill>
                  <a:srgbClr val="004A78"/>
                </a:solidFill>
                <a:latin typeface="Arial" panose="020B0604020202020204" pitchFamily="34" charset="0"/>
                <a:cs typeface="Arial" panose="020B0604020202020204" pitchFamily="34" charset="0"/>
              </a:rPr>
              <a:t>If no value argument passed, </a:t>
            </a:r>
            <a:r>
              <a:rPr lang="en-US" dirty="0">
                <a:solidFill>
                  <a:srgbClr val="004A78"/>
                </a:solidFill>
                <a:latin typeface="Courier New" panose="02070309020205020404" pitchFamily="49" charset="0"/>
                <a:cs typeface="Courier New" panose="02070309020205020404" pitchFamily="49" charset="0"/>
              </a:rPr>
              <a:t>None</a:t>
            </a:r>
            <a:r>
              <a:rPr lang="en-US" dirty="0">
                <a:solidFill>
                  <a:srgbClr val="004A78"/>
                </a:solidFill>
                <a:latin typeface="Arial" panose="020B0604020202020204" pitchFamily="34" charset="0"/>
                <a:cs typeface="Arial" panose="020B0604020202020204" pitchFamily="34" charset="0"/>
              </a:rPr>
              <a:t> is inserted.</a:t>
            </a:r>
          </a:p>
        </p:txBody>
      </p:sp>
    </p:spTree>
    <p:extLst>
      <p:ext uri="{BB962C8B-B14F-4D97-AF65-F5344CB8AC3E}">
        <p14:creationId xmlns:p14="http://schemas.microsoft.com/office/powerpoint/2010/main" val="2609125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6.2.6: dict.fromkeys() </a:t>
            </a:r>
            <a:r>
              <a:rPr lang="en-US" sz="2400" b="0" dirty="0"/>
              <a:t>(1 of 2)</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2362200"/>
          </a:xfrm>
        </p:spPr>
        <p:txBody>
          <a:bodyPr/>
          <a:lstStyle/>
          <a:p>
            <a:r>
              <a:rPr lang="en-US" dirty="0"/>
              <a:t>Creates dictionary from iterable of keys with value provided.</a:t>
            </a:r>
          </a:p>
          <a:p>
            <a:pPr lvl="1"/>
            <a:r>
              <a:rPr lang="en-US" dirty="0">
                <a:solidFill>
                  <a:srgbClr val="004A78"/>
                </a:solidFill>
                <a:latin typeface="Arial" panose="020B0604020202020204" pitchFamily="34" charset="0"/>
                <a:cs typeface="Arial" panose="020B0604020202020204" pitchFamily="34" charset="0"/>
              </a:rPr>
              <a:t>If not value provided, values set to </a:t>
            </a:r>
            <a:r>
              <a:rPr lang="en-US" dirty="0">
                <a:solidFill>
                  <a:srgbClr val="004A78"/>
                </a:solidFill>
                <a:latin typeface="Courier New" panose="02070309020205020404" pitchFamily="49" charset="0"/>
                <a:cs typeface="Courier New" panose="02070309020205020404" pitchFamily="49" charset="0"/>
              </a:rPr>
              <a:t>None</a:t>
            </a:r>
            <a:r>
              <a:rPr lang="en-US" dirty="0">
                <a:solidFill>
                  <a:srgbClr val="004A78"/>
                </a:solidFill>
                <a:latin typeface="Arial" panose="020B0604020202020204" pitchFamily="34" charset="0"/>
                <a:cs typeface="Arial" panose="020B0604020202020204" pitchFamily="34" charset="0"/>
              </a:rPr>
              <a:t>.</a:t>
            </a:r>
          </a:p>
          <a:p>
            <a:r>
              <a:rPr lang="en-US" dirty="0"/>
              <a:t>Snippet 6.60 shows example.</a:t>
            </a:r>
          </a:p>
        </p:txBody>
      </p:sp>
    </p:spTree>
    <p:extLst>
      <p:ext uri="{BB962C8B-B14F-4D97-AF65-F5344CB8AC3E}">
        <p14:creationId xmlns:p14="http://schemas.microsoft.com/office/powerpoint/2010/main" val="375217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75DC-095F-479A-9D1F-74457757480D}"/>
              </a:ext>
            </a:extLst>
          </p:cNvPr>
          <p:cNvSpPr>
            <a:spLocks noGrp="1"/>
          </p:cNvSpPr>
          <p:nvPr>
            <p:ph type="title"/>
          </p:nvPr>
        </p:nvSpPr>
        <p:spPr/>
        <p:txBody>
          <a:bodyPr/>
          <a:lstStyle/>
          <a:p>
            <a:r>
              <a:rPr lang="en-US" dirty="0"/>
              <a:t>Module Objectives</a:t>
            </a:r>
          </a:p>
        </p:txBody>
      </p:sp>
      <p:sp>
        <p:nvSpPr>
          <p:cNvPr id="3" name="Text Placeholder 2">
            <a:extLst>
              <a:ext uri="{FF2B5EF4-FFF2-40B4-BE49-F238E27FC236}">
                <a16:creationId xmlns:a16="http://schemas.microsoft.com/office/drawing/2014/main" id="{1C72FA78-5429-49DB-AB0A-B7537270B824}"/>
              </a:ext>
            </a:extLst>
          </p:cNvPr>
          <p:cNvSpPr>
            <a:spLocks noGrp="1"/>
          </p:cNvSpPr>
          <p:nvPr>
            <p:ph type="body" sz="quarter" idx="17"/>
          </p:nvPr>
        </p:nvSpPr>
        <p:spPr>
          <a:xfrm>
            <a:off x="743576" y="1638300"/>
            <a:ext cx="10711543" cy="3858491"/>
          </a:xfrm>
        </p:spPr>
        <p:txBody>
          <a:bodyPr/>
          <a:lstStyle/>
          <a:p>
            <a:pPr>
              <a:buFont typeface="Arial" panose="020B0604020202020204" pitchFamily="34" charset="0"/>
              <a:buChar char="•"/>
            </a:pPr>
            <a:r>
              <a:rPr lang="en-US" dirty="0"/>
              <a:t>Create and use dictionaries</a:t>
            </a:r>
          </a:p>
          <a:p>
            <a:pPr>
              <a:buFont typeface="Arial" panose="020B0604020202020204" pitchFamily="34" charset="0"/>
              <a:buChar char="•"/>
            </a:pPr>
            <a:r>
              <a:rPr lang="en-US" dirty="0"/>
              <a:t>Use methods and attributes associated with dictionaries</a:t>
            </a:r>
          </a:p>
          <a:p>
            <a:pPr>
              <a:buFont typeface="Arial" panose="020B0604020202020204" pitchFamily="34" charset="0"/>
              <a:buChar char="•"/>
            </a:pPr>
            <a:r>
              <a:rPr lang="en-US" dirty="0"/>
              <a:t>Describe and use ordered dictionaries to store and retrieve data in a predictable order</a:t>
            </a:r>
          </a:p>
          <a:p>
            <a:pPr>
              <a:buFont typeface="Arial" panose="020B0604020202020204" pitchFamily="34" charset="0"/>
              <a:buChar char="•"/>
            </a:pPr>
            <a:r>
              <a:rPr lang="en-US" dirty="0"/>
              <a:t>Create sets, as well as add, read, and remove data from them</a:t>
            </a:r>
          </a:p>
          <a:p>
            <a:pPr>
              <a:buFont typeface="Arial" panose="020B0604020202020204" pitchFamily="34" charset="0"/>
              <a:buChar char="•"/>
            </a:pPr>
            <a:r>
              <a:rPr lang="en-US" dirty="0"/>
              <a:t>Describe the attributes defined on set objects</a:t>
            </a:r>
          </a:p>
          <a:p>
            <a:pPr>
              <a:buFont typeface="Arial" panose="020B0604020202020204" pitchFamily="34" charset="0"/>
              <a:buChar char="•"/>
            </a:pPr>
            <a:r>
              <a:rPr lang="en-US" dirty="0"/>
              <a:t>Describe frozen sets</a:t>
            </a:r>
          </a:p>
        </p:txBody>
      </p:sp>
    </p:spTree>
    <p:extLst>
      <p:ext uri="{BB962C8B-B14F-4D97-AF65-F5344CB8AC3E}">
        <p14:creationId xmlns:p14="http://schemas.microsoft.com/office/powerpoint/2010/main" val="2835725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ACC9-1124-4268-8C02-BD6BFB9E067C}"/>
              </a:ext>
            </a:extLst>
          </p:cNvPr>
          <p:cNvSpPr>
            <a:spLocks noGrp="1"/>
          </p:cNvSpPr>
          <p:nvPr>
            <p:ph type="title"/>
          </p:nvPr>
        </p:nvSpPr>
        <p:spPr>
          <a:xfrm>
            <a:off x="838200" y="365125"/>
            <a:ext cx="10515600" cy="640378"/>
          </a:xfrm>
        </p:spPr>
        <p:txBody>
          <a:bodyPr/>
          <a:lstStyle/>
          <a:p>
            <a:r>
              <a:rPr lang="en-US" dirty="0"/>
              <a:t>Lesson 6.2.6: dict.fromkeys() </a:t>
            </a:r>
            <a:r>
              <a:rPr lang="en-US" sz="2400" b="0" dirty="0"/>
              <a:t>(2 of 2)</a:t>
            </a:r>
          </a:p>
        </p:txBody>
      </p:sp>
      <p:pic>
        <p:nvPicPr>
          <p:cNvPr id="7" name="Picture Placeholder 6" descr="Program code. In the code, the words in the variable names are merged. Line 1: &gt; &gt; &gt; a = D i c t period from keys, left parenthesis, left bracket, open quotes, name, close quotes, comma, open quotes, age, close quotes, right bracket, comma, open quotes, Nothing here yet, close quotes, right parenthesis. Line 2: &gt; &gt; &gt; a. Line 3: left brace, open single quote, name, close single quote, colon open single quote, Nothing here yet, close single quote, comma, open single quote, age, close single quote, colon, open single quote Nothing, here yet, close single quote, right brace. ">
            <a:extLst>
              <a:ext uri="{FF2B5EF4-FFF2-40B4-BE49-F238E27FC236}">
                <a16:creationId xmlns:a16="http://schemas.microsoft.com/office/drawing/2014/main" id="{9F45B1BB-580D-4E41-A957-A91CDEB7079E}"/>
              </a:ext>
            </a:extLst>
          </p:cNvPr>
          <p:cNvPicPr>
            <a:picLocks noGrp="1" noChangeAspect="1"/>
          </p:cNvPicPr>
          <p:nvPr>
            <p:ph type="pic" sz="quarter" idx="10"/>
          </p:nvPr>
        </p:nvPicPr>
        <p:blipFill>
          <a:blip r:embed="rId2"/>
          <a:stretch>
            <a:fillRect/>
          </a:stretch>
        </p:blipFill>
        <p:spPr>
          <a:xfrm>
            <a:off x="1507008" y="2379339"/>
            <a:ext cx="9174480" cy="1188720"/>
          </a:xfrm>
        </p:spPr>
      </p:pic>
      <p:sp>
        <p:nvSpPr>
          <p:cNvPr id="4" name="Text Placeholder 3">
            <a:extLst>
              <a:ext uri="{FF2B5EF4-FFF2-40B4-BE49-F238E27FC236}">
                <a16:creationId xmlns:a16="http://schemas.microsoft.com/office/drawing/2014/main" id="{1537F7CE-CA29-470B-B7E7-E7ADBF9D6AC0}"/>
              </a:ext>
            </a:extLst>
          </p:cNvPr>
          <p:cNvSpPr>
            <a:spLocks noGrp="1"/>
          </p:cNvSpPr>
          <p:nvPr>
            <p:ph type="body" sz="quarter" idx="11"/>
          </p:nvPr>
        </p:nvSpPr>
        <p:spPr>
          <a:xfrm>
            <a:off x="733118" y="4760456"/>
            <a:ext cx="10722260" cy="507731"/>
          </a:xfrm>
        </p:spPr>
        <p:txBody>
          <a:bodyPr/>
          <a:lstStyle/>
          <a:p>
            <a:pPr algn="ctr"/>
            <a:r>
              <a:rPr lang="en-US" i="1" dirty="0">
                <a:solidFill>
                  <a:srgbClr val="004A78"/>
                </a:solidFill>
              </a:rPr>
              <a:t>Snippet 6.60</a:t>
            </a:r>
            <a:endParaRPr lang="en-US" dirty="0">
              <a:solidFill>
                <a:srgbClr val="004A78"/>
              </a:solidFill>
            </a:endParaRPr>
          </a:p>
        </p:txBody>
      </p:sp>
    </p:spTree>
    <p:extLst>
      <p:ext uri="{BB962C8B-B14F-4D97-AF65-F5344CB8AC3E}">
        <p14:creationId xmlns:p14="http://schemas.microsoft.com/office/powerpoint/2010/main" val="1377567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6.3: Ordered Dictionaries</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3079173"/>
          </a:xfrm>
        </p:spPr>
        <p:txBody>
          <a:bodyPr/>
          <a:lstStyle/>
          <a:p>
            <a:r>
              <a:rPr lang="en-US" dirty="0"/>
              <a:t>Dictionaries that maintain insertion order of keys.</a:t>
            </a:r>
          </a:p>
          <a:p>
            <a:r>
              <a:rPr lang="en-US" dirty="0"/>
              <a:t>Create instance of </a:t>
            </a:r>
            <a:r>
              <a:rPr lang="en-US" dirty="0">
                <a:latin typeface="Courier New" panose="02070309020205020404" pitchFamily="49" charset="0"/>
                <a:cs typeface="Courier New" panose="02070309020205020404" pitchFamily="49" charset="0"/>
              </a:rPr>
              <a:t>OrderedDict</a:t>
            </a:r>
            <a:r>
              <a:rPr lang="en-US" dirty="0"/>
              <a:t> class.</a:t>
            </a:r>
          </a:p>
          <a:p>
            <a:pPr lvl="1"/>
            <a:r>
              <a:rPr lang="en-US" dirty="0">
                <a:solidFill>
                  <a:srgbClr val="004A78"/>
                </a:solidFill>
                <a:latin typeface="Arial" panose="020B0604020202020204" pitchFamily="34" charset="0"/>
                <a:cs typeface="Arial" panose="020B0604020202020204" pitchFamily="34" charset="0"/>
              </a:rPr>
              <a:t>Need to import </a:t>
            </a:r>
            <a:r>
              <a:rPr lang="en-US" dirty="0">
                <a:solidFill>
                  <a:srgbClr val="004A78"/>
                </a:solidFill>
                <a:latin typeface="Courier New" panose="02070309020205020404" pitchFamily="49" charset="0"/>
                <a:cs typeface="Courier New" panose="02070309020205020404" pitchFamily="49" charset="0"/>
              </a:rPr>
              <a:t>OrderedDict</a:t>
            </a:r>
            <a:r>
              <a:rPr lang="en-US" dirty="0">
                <a:solidFill>
                  <a:srgbClr val="004A78"/>
                </a:solidFill>
                <a:latin typeface="Arial" panose="020B0604020202020204" pitchFamily="34" charset="0"/>
                <a:cs typeface="Arial" panose="020B0604020202020204" pitchFamily="34" charset="0"/>
              </a:rPr>
              <a:t> class from collections.</a:t>
            </a:r>
          </a:p>
          <a:p>
            <a:pPr lvl="2"/>
            <a:r>
              <a:rPr lang="en-US" dirty="0">
                <a:solidFill>
                  <a:srgbClr val="004A78"/>
                </a:solidFill>
                <a:latin typeface="Courier New" panose="02070309020205020404" pitchFamily="49" charset="0"/>
                <a:cs typeface="Courier New" panose="02070309020205020404" pitchFamily="49" charset="0"/>
              </a:rPr>
              <a:t>from collections import OrderedDict</a:t>
            </a:r>
          </a:p>
          <a:p>
            <a:r>
              <a:rPr lang="en-US" dirty="0"/>
              <a:t>When checking for equality order of key is considered.</a:t>
            </a:r>
          </a:p>
        </p:txBody>
      </p:sp>
    </p:spTree>
    <p:extLst>
      <p:ext uri="{BB962C8B-B14F-4D97-AF65-F5344CB8AC3E}">
        <p14:creationId xmlns:p14="http://schemas.microsoft.com/office/powerpoint/2010/main" val="398508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6.4: The Basics of Sets</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1925782"/>
          </a:xfrm>
        </p:spPr>
        <p:txBody>
          <a:bodyPr>
            <a:normAutofit/>
          </a:bodyPr>
          <a:lstStyle/>
          <a:p>
            <a:r>
              <a:rPr lang="en-US" dirty="0"/>
              <a:t>Set is collection of data items that are unordered and unique.</a:t>
            </a:r>
          </a:p>
        </p:txBody>
      </p:sp>
    </p:spTree>
    <p:extLst>
      <p:ext uri="{BB962C8B-B14F-4D97-AF65-F5344CB8AC3E}">
        <p14:creationId xmlns:p14="http://schemas.microsoft.com/office/powerpoint/2010/main" val="3418619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6.4.1: Creating Sets</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3515591"/>
          </a:xfrm>
        </p:spPr>
        <p:txBody>
          <a:bodyPr/>
          <a:lstStyle/>
          <a:p>
            <a:r>
              <a:rPr lang="en-US" dirty="0"/>
              <a:t>Create two ways:</a:t>
            </a:r>
          </a:p>
          <a:p>
            <a:pPr lvl="1"/>
            <a:r>
              <a:rPr lang="en-US" dirty="0">
                <a:solidFill>
                  <a:srgbClr val="004A78"/>
                </a:solidFill>
                <a:latin typeface="Courier New" panose="02070309020205020404" pitchFamily="49" charset="0"/>
                <a:cs typeface="Courier New" panose="02070309020205020404" pitchFamily="49" charset="0"/>
              </a:rPr>
              <a:t>set()</a:t>
            </a:r>
            <a:r>
              <a:rPr lang="en-US" dirty="0">
                <a:solidFill>
                  <a:srgbClr val="004A78"/>
                </a:solidFill>
                <a:latin typeface="Arial" panose="020B0604020202020204" pitchFamily="34" charset="0"/>
                <a:cs typeface="Arial" panose="020B0604020202020204" pitchFamily="34" charset="0"/>
              </a:rPr>
              <a:t> function</a:t>
            </a:r>
          </a:p>
          <a:p>
            <a:pPr lvl="2"/>
            <a:r>
              <a:rPr lang="en-US" dirty="0">
                <a:solidFill>
                  <a:srgbClr val="004A78"/>
                </a:solidFill>
                <a:latin typeface="Arial" panose="020B0604020202020204" pitchFamily="34" charset="0"/>
                <a:cs typeface="Arial" panose="020B0604020202020204" pitchFamily="34" charset="0"/>
              </a:rPr>
              <a:t>Example: </a:t>
            </a:r>
            <a:r>
              <a:rPr lang="en-US" dirty="0">
                <a:solidFill>
                  <a:srgbClr val="004A78"/>
                </a:solidFill>
                <a:latin typeface="Courier New" panose="02070309020205020404" pitchFamily="49" charset="0"/>
                <a:cs typeface="Courier New" panose="02070309020205020404" pitchFamily="49" charset="0"/>
              </a:rPr>
              <a:t>a = set([1,2,3])</a:t>
            </a:r>
          </a:p>
          <a:p>
            <a:pPr lvl="1"/>
            <a:r>
              <a:rPr lang="en-US" dirty="0">
                <a:solidFill>
                  <a:srgbClr val="004A78"/>
                </a:solidFill>
                <a:latin typeface="Arial" panose="020B0604020202020204" pitchFamily="34" charset="0"/>
                <a:cs typeface="Arial" panose="020B0604020202020204" pitchFamily="34" charset="0"/>
              </a:rPr>
              <a:t>Curly bracket notation</a:t>
            </a:r>
          </a:p>
          <a:p>
            <a:pPr lvl="2"/>
            <a:r>
              <a:rPr lang="en-US" dirty="0">
                <a:solidFill>
                  <a:srgbClr val="004A78"/>
                </a:solidFill>
                <a:latin typeface="Arial" panose="020B0604020202020204" pitchFamily="34" charset="0"/>
                <a:cs typeface="Arial" panose="020B0604020202020204" pitchFamily="34" charset="0"/>
              </a:rPr>
              <a:t>Example: </a:t>
            </a:r>
            <a:r>
              <a:rPr lang="en-US" dirty="0">
                <a:solidFill>
                  <a:srgbClr val="004A78"/>
                </a:solidFill>
                <a:latin typeface="Courier New" panose="02070309020205020404" pitchFamily="49" charset="0"/>
                <a:cs typeface="Courier New" panose="02070309020205020404" pitchFamily="49" charset="0"/>
              </a:rPr>
              <a:t>c = {'a', 'b', 'c'}</a:t>
            </a:r>
          </a:p>
        </p:txBody>
      </p:sp>
    </p:spTree>
    <p:extLst>
      <p:ext uri="{BB962C8B-B14F-4D97-AF65-F5344CB8AC3E}">
        <p14:creationId xmlns:p14="http://schemas.microsoft.com/office/powerpoint/2010/main" val="4250008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a:xfrm>
            <a:off x="838200" y="365125"/>
            <a:ext cx="10515600" cy="672105"/>
          </a:xfrm>
        </p:spPr>
        <p:txBody>
          <a:bodyPr/>
          <a:lstStyle/>
          <a:p>
            <a:r>
              <a:rPr lang="en-US" dirty="0"/>
              <a:t>Lesson 6.4.2: Adding Data to a Set</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3650673"/>
          </a:xfrm>
        </p:spPr>
        <p:txBody>
          <a:bodyPr/>
          <a:lstStyle/>
          <a:p>
            <a:r>
              <a:rPr lang="en-US" dirty="0" err="1">
                <a:latin typeface="Courier New" panose="02070309020205020404" pitchFamily="49" charset="0"/>
                <a:cs typeface="Courier New" panose="02070309020205020404" pitchFamily="49" charset="0"/>
              </a:rPr>
              <a:t>set.add</a:t>
            </a:r>
            <a:r>
              <a:rPr lang="en-US" dirty="0">
                <a:latin typeface="Courier New" panose="02070309020205020404" pitchFamily="49" charset="0"/>
                <a:cs typeface="Courier New" panose="02070309020205020404" pitchFamily="49" charset="0"/>
              </a:rPr>
              <a:t>()</a:t>
            </a:r>
          </a:p>
          <a:p>
            <a:pPr lvl="1"/>
            <a:r>
              <a:rPr lang="en-US" dirty="0">
                <a:solidFill>
                  <a:srgbClr val="004A78"/>
                </a:solidFill>
                <a:latin typeface="Arial" panose="020B0604020202020204" pitchFamily="34" charset="0"/>
                <a:cs typeface="Arial" panose="020B0604020202020204" pitchFamily="34" charset="0"/>
              </a:rPr>
              <a:t>Adds data to set.</a:t>
            </a:r>
          </a:p>
          <a:p>
            <a:pPr lvl="1"/>
            <a:r>
              <a:rPr lang="en-US" dirty="0">
                <a:solidFill>
                  <a:srgbClr val="004A78"/>
                </a:solidFill>
                <a:latin typeface="Arial" panose="020B0604020202020204" pitchFamily="34" charset="0"/>
                <a:cs typeface="Arial" panose="020B0604020202020204" pitchFamily="34" charset="0"/>
              </a:rPr>
              <a:t>Example: </a:t>
            </a:r>
            <a:r>
              <a:rPr lang="en-US" dirty="0">
                <a:solidFill>
                  <a:srgbClr val="004A78"/>
                </a:solidFill>
                <a:latin typeface="Courier New" panose="02070309020205020404" pitchFamily="49" charset="0"/>
                <a:cs typeface="Courier New" panose="02070309020205020404" pitchFamily="49" charset="0"/>
              </a:rPr>
              <a:t>set_a.add(4)</a:t>
            </a:r>
          </a:p>
          <a:p>
            <a:pPr lvl="1"/>
            <a:r>
              <a:rPr lang="en-US" dirty="0">
                <a:solidFill>
                  <a:srgbClr val="004A78"/>
                </a:solidFill>
                <a:latin typeface="Arial" panose="020B0604020202020204" pitchFamily="34" charset="0"/>
                <a:cs typeface="Arial" panose="020B0604020202020204" pitchFamily="34" charset="0"/>
              </a:rPr>
              <a:t>If adding duplicate value, set will not change.</a:t>
            </a:r>
          </a:p>
          <a:p>
            <a:r>
              <a:rPr lang="en-US" dirty="0" err="1">
                <a:latin typeface="Courier New" panose="02070309020205020404" pitchFamily="49" charset="0"/>
                <a:cs typeface="Courier New" panose="02070309020205020404" pitchFamily="49" charset="0"/>
              </a:rPr>
              <a:t>set.update</a:t>
            </a:r>
            <a:r>
              <a:rPr lang="en-US" dirty="0">
                <a:latin typeface="Courier New" panose="02070309020205020404" pitchFamily="49" charset="0"/>
                <a:cs typeface="Courier New" panose="02070309020205020404" pitchFamily="49" charset="0"/>
              </a:rPr>
              <a:t>()</a:t>
            </a:r>
          </a:p>
          <a:p>
            <a:pPr lvl="1"/>
            <a:r>
              <a:rPr lang="en-US" dirty="0">
                <a:solidFill>
                  <a:srgbClr val="004A78"/>
                </a:solidFill>
                <a:latin typeface="Arial" panose="020B0604020202020204" pitchFamily="34" charset="0"/>
                <a:cs typeface="Arial" panose="020B0604020202020204" pitchFamily="34" charset="0"/>
              </a:rPr>
              <a:t>Adds data to set using </a:t>
            </a:r>
            <a:r>
              <a:rPr lang="en-US" dirty="0" err="1">
                <a:solidFill>
                  <a:srgbClr val="004A78"/>
                </a:solidFill>
                <a:latin typeface="Arial" panose="020B0604020202020204" pitchFamily="34" charset="0"/>
                <a:cs typeface="Arial" panose="020B0604020202020204" pitchFamily="34" charset="0"/>
              </a:rPr>
              <a:t>iterables</a:t>
            </a:r>
            <a:r>
              <a:rPr lang="en-US" dirty="0">
                <a:solidFill>
                  <a:srgbClr val="004A78"/>
                </a:solidFill>
                <a:latin typeface="Arial" panose="020B0604020202020204" pitchFamily="34" charset="0"/>
                <a:cs typeface="Arial" panose="020B0604020202020204" pitchFamily="34" charset="0"/>
              </a:rPr>
              <a:t>.</a:t>
            </a:r>
          </a:p>
          <a:p>
            <a:pPr lvl="1"/>
            <a:r>
              <a:rPr lang="en-US" dirty="0">
                <a:solidFill>
                  <a:srgbClr val="004A78"/>
                </a:solidFill>
                <a:latin typeface="Arial" panose="020B0604020202020204" pitchFamily="34" charset="0"/>
                <a:cs typeface="Arial" panose="020B0604020202020204" pitchFamily="34" charset="0"/>
              </a:rPr>
              <a:t>Example: </a:t>
            </a:r>
            <a:r>
              <a:rPr lang="en-US" dirty="0">
                <a:solidFill>
                  <a:srgbClr val="004A78"/>
                </a:solidFill>
                <a:latin typeface="Courier New" panose="02070309020205020404" pitchFamily="49" charset="0"/>
                <a:cs typeface="Courier New" panose="02070309020205020404" pitchFamily="49" charset="0"/>
              </a:rPr>
              <a:t>set_a.update([3,4,5,6])</a:t>
            </a:r>
            <a:endParaRPr lang="en-US" dirty="0">
              <a:solidFill>
                <a:srgbClr val="004A78"/>
              </a:solidFill>
            </a:endParaRPr>
          </a:p>
        </p:txBody>
      </p:sp>
    </p:spTree>
    <p:extLst>
      <p:ext uri="{BB962C8B-B14F-4D97-AF65-F5344CB8AC3E}">
        <p14:creationId xmlns:p14="http://schemas.microsoft.com/office/powerpoint/2010/main" val="274220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6.4.3: Reading Data from a Set </a:t>
            </a:r>
            <a:r>
              <a:rPr lang="en-US" sz="2400" b="0" dirty="0"/>
              <a:t>(1 of 2)</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2424545"/>
          </a:xfrm>
        </p:spPr>
        <p:txBody>
          <a:bodyPr>
            <a:normAutofit/>
          </a:bodyPr>
          <a:lstStyle/>
          <a:p>
            <a:r>
              <a:rPr lang="en-US" dirty="0"/>
              <a:t>Sets do not support indices.</a:t>
            </a:r>
          </a:p>
          <a:p>
            <a:r>
              <a:rPr lang="en-US" dirty="0"/>
              <a:t>Iterate through set using </a:t>
            </a:r>
            <a:r>
              <a:rPr lang="en-US" dirty="0">
                <a:latin typeface="Courier New" panose="02070309020205020404" pitchFamily="49" charset="0"/>
                <a:cs typeface="Courier New" panose="02070309020205020404" pitchFamily="49" charset="0"/>
              </a:rPr>
              <a:t>for</a:t>
            </a:r>
            <a:r>
              <a:rPr lang="en-US" dirty="0"/>
              <a:t> loop.</a:t>
            </a:r>
          </a:p>
          <a:p>
            <a:pPr lvl="1"/>
            <a:r>
              <a:rPr lang="en-US" dirty="0">
                <a:solidFill>
                  <a:srgbClr val="004A78"/>
                </a:solidFill>
                <a:latin typeface="Arial" panose="020B0604020202020204" pitchFamily="34" charset="0"/>
                <a:cs typeface="Arial" panose="020B0604020202020204" pitchFamily="34" charset="0"/>
              </a:rPr>
              <a:t>Example shown in Snippet 6.87.</a:t>
            </a:r>
          </a:p>
          <a:p>
            <a:r>
              <a:rPr lang="en-US" dirty="0" err="1">
                <a:latin typeface="Courier New" panose="02070309020205020404" pitchFamily="49" charset="0"/>
                <a:cs typeface="Courier New" panose="02070309020205020404" pitchFamily="49" charset="0"/>
              </a:rPr>
              <a:t>set.pop</a:t>
            </a:r>
            <a:r>
              <a:rPr lang="en-US" dirty="0">
                <a:latin typeface="Courier New" panose="02070309020205020404" pitchFamily="49" charset="0"/>
                <a:cs typeface="Courier New" panose="02070309020205020404" pitchFamily="49" charset="0"/>
              </a:rPr>
              <a:t>()</a:t>
            </a:r>
          </a:p>
          <a:p>
            <a:pPr lvl="1"/>
            <a:r>
              <a:rPr lang="en-US" dirty="0">
                <a:solidFill>
                  <a:srgbClr val="004A78"/>
                </a:solidFill>
                <a:latin typeface="Arial" panose="020B0604020202020204" pitchFamily="34" charset="0"/>
                <a:cs typeface="Arial" panose="020B0604020202020204" pitchFamily="34" charset="0"/>
              </a:rPr>
              <a:t>Removes and returns item from beginning of set.</a:t>
            </a:r>
          </a:p>
        </p:txBody>
      </p:sp>
    </p:spTree>
    <p:extLst>
      <p:ext uri="{BB962C8B-B14F-4D97-AF65-F5344CB8AC3E}">
        <p14:creationId xmlns:p14="http://schemas.microsoft.com/office/powerpoint/2010/main" val="3664530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6.4.3: Reading Data from a Set </a:t>
            </a:r>
            <a:r>
              <a:rPr lang="en-US" sz="2400" b="0" dirty="0"/>
              <a:t>(2 of 2)</a:t>
            </a:r>
          </a:p>
        </p:txBody>
      </p:sp>
      <p:pic>
        <p:nvPicPr>
          <p:cNvPr id="25" name="Picture Placeholder 24" descr="Line 1. a, =, left brace, 1, comma, 2, comma, 3, comma, 4, right brace.&#10;&#10;Line 2. Blank.&#10;&#10;Line 3. for, n u m, in, a, colon.&#10;&#10;Line 4. Indented once. print, left parenthesis, n u m, right parenthesis.">
            <a:extLst>
              <a:ext uri="{FF2B5EF4-FFF2-40B4-BE49-F238E27FC236}">
                <a16:creationId xmlns:a16="http://schemas.microsoft.com/office/drawing/2014/main" id="{5C89304A-5EA3-4D1D-8141-049051318F8A}"/>
              </a:ext>
            </a:extLst>
          </p:cNvPr>
          <p:cNvPicPr>
            <a:picLocks noGrp="1" noChangeAspect="1"/>
          </p:cNvPicPr>
          <p:nvPr>
            <p:ph type="pic" sz="quarter" idx="10"/>
          </p:nvPr>
        </p:nvPicPr>
        <p:blipFill>
          <a:blip r:embed="rId2"/>
          <a:srcRect l="29263" r="29263"/>
          <a:stretch>
            <a:fillRect/>
          </a:stretch>
        </p:blipFill>
        <p:spPr>
          <a:xfrm>
            <a:off x="4377172" y="1757326"/>
            <a:ext cx="3132662" cy="2060033"/>
          </a:xfrm>
        </p:spPr>
      </p:pic>
      <p:sp>
        <p:nvSpPr>
          <p:cNvPr id="11" name="Text Placeholder 10">
            <a:extLst>
              <a:ext uri="{FF2B5EF4-FFF2-40B4-BE49-F238E27FC236}">
                <a16:creationId xmlns:a16="http://schemas.microsoft.com/office/drawing/2014/main" id="{06CD781B-2CBD-43CC-A0DC-5D1BAB0087E6}"/>
              </a:ext>
            </a:extLst>
          </p:cNvPr>
          <p:cNvSpPr>
            <a:spLocks noGrp="1"/>
          </p:cNvSpPr>
          <p:nvPr>
            <p:ph type="body" sz="quarter" idx="11"/>
          </p:nvPr>
        </p:nvSpPr>
        <p:spPr>
          <a:xfrm>
            <a:off x="2348346" y="4613564"/>
            <a:ext cx="6806046" cy="342900"/>
          </a:xfrm>
        </p:spPr>
        <p:txBody>
          <a:bodyPr/>
          <a:lstStyle/>
          <a:p>
            <a:pPr algn="ctr"/>
            <a:r>
              <a:rPr lang="en-US" i="1" dirty="0">
                <a:solidFill>
                  <a:srgbClr val="004A78"/>
                </a:solidFill>
              </a:rPr>
              <a:t>Snippet 6.87</a:t>
            </a:r>
            <a:endParaRPr lang="en-US" dirty="0">
              <a:solidFill>
                <a:srgbClr val="004A78"/>
              </a:solidFill>
            </a:endParaRPr>
          </a:p>
          <a:p>
            <a:pPr algn="ctr"/>
            <a:endParaRPr lang="en-IN" dirty="0"/>
          </a:p>
        </p:txBody>
      </p:sp>
    </p:spTree>
    <p:extLst>
      <p:ext uri="{BB962C8B-B14F-4D97-AF65-F5344CB8AC3E}">
        <p14:creationId xmlns:p14="http://schemas.microsoft.com/office/powerpoint/2010/main" val="1505797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a:xfrm>
            <a:off x="838200" y="365125"/>
            <a:ext cx="10515600" cy="672105"/>
          </a:xfrm>
        </p:spPr>
        <p:txBody>
          <a:bodyPr/>
          <a:lstStyle/>
          <a:p>
            <a:r>
              <a:rPr lang="en-US" dirty="0"/>
              <a:t>Lesson 6.4.4: Removing Data from a Set</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4076700"/>
          </a:xfrm>
        </p:spPr>
        <p:txBody>
          <a:bodyPr/>
          <a:lstStyle/>
          <a:p>
            <a:r>
              <a:rPr lang="en-US" dirty="0" err="1">
                <a:latin typeface="Courier New" panose="02070309020205020404" pitchFamily="49" charset="0"/>
                <a:cs typeface="Courier New" panose="02070309020205020404" pitchFamily="49" charset="0"/>
              </a:rPr>
              <a:t>set.pop</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set.remove</a:t>
            </a:r>
            <a:r>
              <a:rPr lang="en-US" dirty="0">
                <a:latin typeface="Courier New" panose="02070309020205020404" pitchFamily="49" charset="0"/>
                <a:cs typeface="Courier New" panose="02070309020205020404" pitchFamily="49" charset="0"/>
              </a:rPr>
              <a:t>(value)</a:t>
            </a:r>
          </a:p>
          <a:p>
            <a:pPr lvl="1"/>
            <a:r>
              <a:rPr lang="en-US" dirty="0">
                <a:solidFill>
                  <a:srgbClr val="004A78"/>
                </a:solidFill>
                <a:latin typeface="Arial" panose="020B0604020202020204" pitchFamily="34" charset="0"/>
                <a:cs typeface="Arial" panose="020B0604020202020204" pitchFamily="34" charset="0"/>
              </a:rPr>
              <a:t>Removes passed value without returning it.</a:t>
            </a:r>
          </a:p>
          <a:p>
            <a:pPr lvl="1"/>
            <a:r>
              <a:rPr lang="en-US" dirty="0">
                <a:solidFill>
                  <a:srgbClr val="004A78"/>
                </a:solidFill>
                <a:latin typeface="Arial" panose="020B0604020202020204" pitchFamily="34" charset="0"/>
                <a:cs typeface="Arial" panose="020B0604020202020204" pitchFamily="34" charset="0"/>
              </a:rPr>
              <a:t>If value doesn’t exist, </a:t>
            </a:r>
            <a:r>
              <a:rPr lang="en-US" dirty="0" err="1">
                <a:solidFill>
                  <a:srgbClr val="004A78"/>
                </a:solidFill>
                <a:latin typeface="Courier New" panose="02070309020205020404" pitchFamily="49" charset="0"/>
                <a:cs typeface="Courier New" panose="02070309020205020404" pitchFamily="49" charset="0"/>
              </a:rPr>
              <a:t>KeyError</a:t>
            </a:r>
            <a:r>
              <a:rPr lang="en-US" dirty="0">
                <a:solidFill>
                  <a:srgbClr val="004A78"/>
                </a:solidFill>
                <a:latin typeface="Arial" panose="020B0604020202020204" pitchFamily="34" charset="0"/>
                <a:cs typeface="Arial" panose="020B0604020202020204" pitchFamily="34" charset="0"/>
              </a:rPr>
              <a:t> raised.</a:t>
            </a:r>
          </a:p>
          <a:p>
            <a:r>
              <a:rPr lang="en-US" dirty="0" err="1">
                <a:latin typeface="Courier New" panose="02070309020205020404" pitchFamily="49" charset="0"/>
                <a:cs typeface="Courier New" panose="02070309020205020404" pitchFamily="49" charset="0"/>
              </a:rPr>
              <a:t>set.discard</a:t>
            </a:r>
            <a:r>
              <a:rPr lang="en-US" dirty="0">
                <a:latin typeface="Courier New" panose="02070309020205020404" pitchFamily="49" charset="0"/>
                <a:cs typeface="Courier New" panose="02070309020205020404" pitchFamily="49" charset="0"/>
              </a:rPr>
              <a:t>(value)</a:t>
            </a:r>
          </a:p>
          <a:p>
            <a:pPr lvl="1"/>
            <a:r>
              <a:rPr lang="en-US" dirty="0">
                <a:solidFill>
                  <a:srgbClr val="004A78"/>
                </a:solidFill>
                <a:latin typeface="Arial" panose="020B0604020202020204" pitchFamily="34" charset="0"/>
                <a:cs typeface="Arial" panose="020B0604020202020204" pitchFamily="34" charset="0"/>
              </a:rPr>
              <a:t>Removes passed value without returning it.</a:t>
            </a:r>
          </a:p>
          <a:p>
            <a:pPr lvl="1"/>
            <a:r>
              <a:rPr lang="en-US" dirty="0">
                <a:solidFill>
                  <a:srgbClr val="004A78"/>
                </a:solidFill>
                <a:latin typeface="Arial" panose="020B0604020202020204" pitchFamily="34" charset="0"/>
                <a:cs typeface="Arial" panose="020B0604020202020204" pitchFamily="34" charset="0"/>
              </a:rPr>
              <a:t>If value doesn’t exist, no error raised.</a:t>
            </a:r>
          </a:p>
          <a:p>
            <a:r>
              <a:rPr lang="en-US" dirty="0" err="1">
                <a:latin typeface="Courier New" panose="02070309020205020404" pitchFamily="49" charset="0"/>
                <a:cs typeface="Courier New" panose="02070309020205020404" pitchFamily="49" charset="0"/>
              </a:rPr>
              <a:t>set.clear</a:t>
            </a:r>
            <a:r>
              <a:rPr lang="en-US" dirty="0">
                <a:latin typeface="Courier New" panose="02070309020205020404" pitchFamily="49" charset="0"/>
                <a:cs typeface="Courier New" panose="02070309020205020404" pitchFamily="49" charset="0"/>
              </a:rPr>
              <a:t>()</a:t>
            </a:r>
          </a:p>
          <a:p>
            <a:pPr lvl="1"/>
            <a:r>
              <a:rPr lang="en-US" dirty="0">
                <a:solidFill>
                  <a:srgbClr val="004A78"/>
                </a:solidFill>
                <a:latin typeface="Arial" panose="020B0604020202020204" pitchFamily="34" charset="0"/>
                <a:cs typeface="Arial" panose="020B0604020202020204" pitchFamily="34" charset="0"/>
              </a:rPr>
              <a:t>Removes all data from set.</a:t>
            </a:r>
          </a:p>
        </p:txBody>
      </p:sp>
    </p:spTree>
    <p:extLst>
      <p:ext uri="{BB962C8B-B14F-4D97-AF65-F5344CB8AC3E}">
        <p14:creationId xmlns:p14="http://schemas.microsoft.com/office/powerpoint/2010/main" val="755702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6.5.1: Union</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3567545"/>
          </a:xfrm>
        </p:spPr>
        <p:txBody>
          <a:bodyPr/>
          <a:lstStyle/>
          <a:p>
            <a:r>
              <a:rPr lang="en-US" dirty="0">
                <a:latin typeface="Arial" panose="020B0604020202020204" pitchFamily="34" charset="0"/>
                <a:cs typeface="Arial" panose="020B0604020202020204" pitchFamily="34" charset="0"/>
              </a:rPr>
              <a:t>Union of two sets is set of all elements in both sets.</a:t>
            </a:r>
          </a:p>
          <a:p>
            <a:r>
              <a:rPr lang="en-US" dirty="0">
                <a:latin typeface="Arial" panose="020B0604020202020204" pitchFamily="34" charset="0"/>
                <a:cs typeface="Arial" panose="020B0604020202020204" pitchFamily="34" charset="0"/>
              </a:rPr>
              <a:t>Use </a:t>
            </a:r>
            <a:r>
              <a:rPr lang="en-US" dirty="0">
                <a:latin typeface="Courier New" panose="02070309020205020404" pitchFamily="49" charset="0"/>
                <a:cs typeface="Courier New" panose="02070309020205020404" pitchFamily="49" charset="0"/>
              </a:rPr>
              <a:t>union() </a:t>
            </a:r>
            <a:r>
              <a:rPr lang="en-US" dirty="0">
                <a:latin typeface="Arial" panose="020B0604020202020204" pitchFamily="34" charset="0"/>
                <a:cs typeface="Arial" panose="020B0604020202020204" pitchFamily="34" charset="0"/>
              </a:rPr>
              <a:t>method.</a:t>
            </a:r>
          </a:p>
          <a:p>
            <a:pPr lvl="1"/>
            <a:r>
              <a:rPr lang="en-US" dirty="0" err="1">
                <a:solidFill>
                  <a:srgbClr val="004A78"/>
                </a:solidFill>
                <a:latin typeface="Courier New" panose="02070309020205020404" pitchFamily="49" charset="0"/>
                <a:cs typeface="Courier New" panose="02070309020205020404" pitchFamily="49" charset="0"/>
              </a:rPr>
              <a:t>set_a.union</a:t>
            </a:r>
            <a:r>
              <a:rPr lang="en-US" dirty="0">
                <a:solidFill>
                  <a:srgbClr val="004A78"/>
                </a:solidFill>
                <a:latin typeface="Courier New" panose="02070309020205020404" pitchFamily="49" charset="0"/>
                <a:cs typeface="Courier New" panose="02070309020205020404" pitchFamily="49" charset="0"/>
              </a:rPr>
              <a:t>(set_b) count(item)</a:t>
            </a:r>
            <a:endParaRPr lang="en-US" dirty="0">
              <a:solidFill>
                <a:srgbClr val="004A78"/>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Use </a:t>
            </a:r>
            <a:r>
              <a:rPr lang="en-US" dirty="0">
                <a:latin typeface="Courier New" panose="02070309020205020404" pitchFamily="49" charset="0"/>
                <a:cs typeface="Courier New" panose="02070309020205020404" pitchFamily="49" charset="0"/>
              </a:rPr>
              <a:t>| </a:t>
            </a:r>
            <a:r>
              <a:rPr lang="en-US" dirty="0">
                <a:latin typeface="Arial" panose="020B0604020202020204" pitchFamily="34" charset="0"/>
                <a:cs typeface="Arial" panose="020B0604020202020204" pitchFamily="34" charset="0"/>
              </a:rPr>
              <a:t>operator.</a:t>
            </a:r>
          </a:p>
          <a:p>
            <a:pPr lvl="1"/>
            <a:r>
              <a:rPr lang="en-US" dirty="0" err="1">
                <a:solidFill>
                  <a:srgbClr val="004A78"/>
                </a:solidFill>
                <a:latin typeface="Courier New" panose="02070309020205020404" pitchFamily="49" charset="0"/>
                <a:cs typeface="Courier New" panose="02070309020205020404" pitchFamily="49" charset="0"/>
              </a:rPr>
              <a:t>set_a</a:t>
            </a:r>
            <a:r>
              <a:rPr lang="en-US" dirty="0">
                <a:solidFill>
                  <a:srgbClr val="004A78"/>
                </a:solidFill>
                <a:latin typeface="Courier New" panose="02070309020205020404" pitchFamily="49" charset="0"/>
                <a:cs typeface="Courier New" panose="02070309020205020404" pitchFamily="49" charset="0"/>
              </a:rPr>
              <a:t> | set_b</a:t>
            </a:r>
          </a:p>
        </p:txBody>
      </p:sp>
    </p:spTree>
    <p:extLst>
      <p:ext uri="{BB962C8B-B14F-4D97-AF65-F5344CB8AC3E}">
        <p14:creationId xmlns:p14="http://schemas.microsoft.com/office/powerpoint/2010/main" val="3646525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6.5.2: Intersection</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3068782"/>
          </a:xfrm>
        </p:spPr>
        <p:txBody>
          <a:bodyPr/>
          <a:lstStyle/>
          <a:p>
            <a:r>
              <a:rPr lang="en-US" dirty="0">
                <a:latin typeface="Arial" panose="020B0604020202020204" pitchFamily="34" charset="0"/>
                <a:cs typeface="Arial" panose="020B0604020202020204" pitchFamily="34" charset="0"/>
              </a:rPr>
              <a:t>Intersection of sets is set of all elements that appear in all sets.</a:t>
            </a:r>
          </a:p>
          <a:p>
            <a:r>
              <a:rPr lang="en-US" dirty="0">
                <a:latin typeface="Arial" panose="020B0604020202020204" pitchFamily="34" charset="0"/>
                <a:cs typeface="Arial" panose="020B0604020202020204" pitchFamily="34" charset="0"/>
              </a:rPr>
              <a:t>Use </a:t>
            </a:r>
            <a:r>
              <a:rPr lang="en-US" dirty="0">
                <a:latin typeface="Courier New" panose="02070309020205020404" pitchFamily="49" charset="0"/>
                <a:cs typeface="Courier New" panose="02070309020205020404" pitchFamily="49" charset="0"/>
              </a:rPr>
              <a:t>intersection() </a:t>
            </a:r>
            <a:r>
              <a:rPr lang="en-US" dirty="0">
                <a:latin typeface="Arial" panose="020B0604020202020204" pitchFamily="34" charset="0"/>
                <a:cs typeface="Arial" panose="020B0604020202020204" pitchFamily="34" charset="0"/>
              </a:rPr>
              <a:t>method.</a:t>
            </a:r>
          </a:p>
          <a:p>
            <a:pPr lvl="1"/>
            <a:r>
              <a:rPr lang="en-US" dirty="0" err="1">
                <a:solidFill>
                  <a:srgbClr val="004A78"/>
                </a:solidFill>
                <a:latin typeface="Courier New" panose="02070309020205020404" pitchFamily="49" charset="0"/>
                <a:cs typeface="Courier New" panose="02070309020205020404" pitchFamily="49" charset="0"/>
              </a:rPr>
              <a:t>set_a.intersection</a:t>
            </a:r>
            <a:r>
              <a:rPr lang="en-US" dirty="0">
                <a:solidFill>
                  <a:srgbClr val="004A78"/>
                </a:solidFill>
                <a:latin typeface="Courier New" panose="02070309020205020404" pitchFamily="49" charset="0"/>
                <a:cs typeface="Courier New" panose="02070309020205020404" pitchFamily="49" charset="0"/>
              </a:rPr>
              <a:t>(</a:t>
            </a:r>
            <a:r>
              <a:rPr lang="en-US" dirty="0" err="1">
                <a:solidFill>
                  <a:srgbClr val="004A78"/>
                </a:solidFill>
                <a:latin typeface="Courier New" panose="02070309020205020404" pitchFamily="49" charset="0"/>
                <a:cs typeface="Courier New" panose="02070309020205020404" pitchFamily="49" charset="0"/>
              </a:rPr>
              <a:t>set_b</a:t>
            </a:r>
            <a:r>
              <a:rPr lang="en-US" dirty="0">
                <a:solidFill>
                  <a:srgbClr val="004A78"/>
                </a:solidFill>
                <a:latin typeface="Courier New" panose="02070309020205020404" pitchFamily="49" charset="0"/>
                <a:cs typeface="Courier New" panose="02070309020205020404" pitchFamily="49" charset="0"/>
              </a:rPr>
              <a:t>) count(item)</a:t>
            </a:r>
            <a:endParaRPr lang="en-US" dirty="0">
              <a:solidFill>
                <a:srgbClr val="004A78"/>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Use </a:t>
            </a:r>
            <a:r>
              <a:rPr lang="en-US" dirty="0">
                <a:latin typeface="Courier New" panose="02070309020205020404" pitchFamily="49" charset="0"/>
                <a:cs typeface="Courier New" panose="02070309020205020404" pitchFamily="49" charset="0"/>
              </a:rPr>
              <a:t>&amp; </a:t>
            </a:r>
            <a:r>
              <a:rPr lang="en-US" dirty="0">
                <a:latin typeface="Arial" panose="020B0604020202020204" pitchFamily="34" charset="0"/>
                <a:cs typeface="Arial" panose="020B0604020202020204" pitchFamily="34" charset="0"/>
              </a:rPr>
              <a:t>operator.</a:t>
            </a:r>
          </a:p>
          <a:p>
            <a:pPr lvl="1"/>
            <a:r>
              <a:rPr lang="en-US" dirty="0" err="1">
                <a:solidFill>
                  <a:srgbClr val="004A78"/>
                </a:solidFill>
                <a:latin typeface="Courier New" panose="02070309020205020404" pitchFamily="49" charset="0"/>
                <a:cs typeface="Courier New" panose="02070309020205020404" pitchFamily="49" charset="0"/>
              </a:rPr>
              <a:t>set_a</a:t>
            </a:r>
            <a:r>
              <a:rPr lang="en-US" dirty="0">
                <a:solidFill>
                  <a:srgbClr val="004A78"/>
                </a:solidFill>
                <a:latin typeface="Courier New" panose="02070309020205020404" pitchFamily="49" charset="0"/>
                <a:cs typeface="Courier New" panose="02070309020205020404" pitchFamily="49" charset="0"/>
              </a:rPr>
              <a:t> &amp; </a:t>
            </a:r>
            <a:r>
              <a:rPr lang="en-US" dirty="0" err="1">
                <a:solidFill>
                  <a:srgbClr val="004A78"/>
                </a:solidFill>
                <a:latin typeface="Courier New" panose="02070309020205020404" pitchFamily="49" charset="0"/>
                <a:cs typeface="Courier New" panose="02070309020205020404" pitchFamily="49" charset="0"/>
              </a:rPr>
              <a:t>set_b</a:t>
            </a:r>
            <a:endParaRPr lang="en-US" dirty="0">
              <a:solidFill>
                <a:srgbClr val="004A78"/>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09638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4533900"/>
          </a:xfrm>
        </p:spPr>
        <p:txBody>
          <a:bodyPr/>
          <a:lstStyle/>
          <a:p>
            <a:r>
              <a:rPr lang="en-US" dirty="0"/>
              <a:t>Dictionaries: Data structures that hold data or information in key-value order.</a:t>
            </a:r>
          </a:p>
          <a:p>
            <a:pPr lvl="1"/>
            <a:r>
              <a:rPr lang="en-US" dirty="0">
                <a:solidFill>
                  <a:srgbClr val="004A78"/>
                </a:solidFill>
                <a:latin typeface="Arial" panose="020B0604020202020204" pitchFamily="34" charset="0"/>
                <a:cs typeface="Arial" panose="020B0604020202020204" pitchFamily="34" charset="0"/>
              </a:rPr>
              <a:t>Known as associative arrays in other languages.</a:t>
            </a:r>
          </a:p>
          <a:p>
            <a:pPr lvl="1"/>
            <a:r>
              <a:rPr lang="en-US" dirty="0">
                <a:solidFill>
                  <a:srgbClr val="004A78"/>
                </a:solidFill>
                <a:latin typeface="Arial" panose="020B0604020202020204" pitchFamily="34" charset="0"/>
                <a:cs typeface="Arial" panose="020B0604020202020204" pitchFamily="34" charset="0"/>
              </a:rPr>
              <a:t>Indexed using key which are usually strings.</a:t>
            </a:r>
          </a:p>
          <a:p>
            <a:pPr lvl="1"/>
            <a:r>
              <a:rPr lang="en-US" dirty="0">
                <a:solidFill>
                  <a:srgbClr val="004A78"/>
                </a:solidFill>
                <a:latin typeface="Arial" panose="020B0604020202020204" pitchFamily="34" charset="0"/>
                <a:cs typeface="Arial" panose="020B0604020202020204" pitchFamily="34" charset="0"/>
              </a:rPr>
              <a:t>Two kinds:</a:t>
            </a:r>
          </a:p>
          <a:p>
            <a:pPr lvl="2"/>
            <a:r>
              <a:rPr lang="en-US" dirty="0">
                <a:solidFill>
                  <a:srgbClr val="004A78"/>
                </a:solidFill>
                <a:latin typeface="Courier New" panose="02070309020205020404" pitchFamily="49" charset="0"/>
                <a:cs typeface="Courier New" panose="02070309020205020404" pitchFamily="49" charset="0"/>
              </a:rPr>
              <a:t>dict</a:t>
            </a:r>
            <a:r>
              <a:rPr lang="en-US" dirty="0">
                <a:solidFill>
                  <a:srgbClr val="004A78"/>
                </a:solidFill>
                <a:latin typeface="Arial" panose="020B0604020202020204" pitchFamily="34" charset="0"/>
                <a:cs typeface="Arial" panose="020B0604020202020204" pitchFamily="34" charset="0"/>
              </a:rPr>
              <a:t>: Default, unordered.</a:t>
            </a:r>
          </a:p>
          <a:p>
            <a:pPr lvl="2"/>
            <a:r>
              <a:rPr lang="en-US" dirty="0">
                <a:solidFill>
                  <a:srgbClr val="004A78"/>
                </a:solidFill>
                <a:latin typeface="Courier New" panose="02070309020205020404" pitchFamily="49" charset="0"/>
                <a:cs typeface="Courier New" panose="02070309020205020404" pitchFamily="49" charset="0"/>
              </a:rPr>
              <a:t>OrderedDict</a:t>
            </a:r>
            <a:r>
              <a:rPr lang="en-US" dirty="0">
                <a:solidFill>
                  <a:srgbClr val="004A78"/>
                </a:solidFill>
                <a:latin typeface="Arial" panose="020B0604020202020204" pitchFamily="34" charset="0"/>
                <a:cs typeface="Arial" panose="020B0604020202020204" pitchFamily="34" charset="0"/>
              </a:rPr>
              <a:t>: Stores in order of insertion.</a:t>
            </a:r>
          </a:p>
          <a:p>
            <a:r>
              <a:rPr lang="en-US" dirty="0"/>
              <a:t>Set: Collection of unordered and unique data items.</a:t>
            </a:r>
          </a:p>
          <a:p>
            <a:pPr lvl="1"/>
            <a:r>
              <a:rPr lang="en-US" dirty="0">
                <a:latin typeface="Arial" panose="020B0604020202020204" pitchFamily="34" charset="0"/>
                <a:cs typeface="Arial" panose="020B0604020202020204" pitchFamily="34" charset="0"/>
              </a:rPr>
              <a:t>Able to use for mathematical operations, such as union and intersection.</a:t>
            </a:r>
          </a:p>
          <a:p>
            <a:pPr lvl="2"/>
            <a:r>
              <a:rPr lang="en-US" dirty="0">
                <a:solidFill>
                  <a:srgbClr val="004A78"/>
                </a:solidFill>
                <a:latin typeface="Arial" panose="020B0604020202020204" pitchFamily="34" charset="0"/>
                <a:cs typeface="Arial" panose="020B0604020202020204" pitchFamily="34" charset="0"/>
              </a:rPr>
              <a:t>Union: Given two sets, A and B, union is set of everything in A and B.</a:t>
            </a:r>
          </a:p>
          <a:p>
            <a:pPr lvl="2"/>
            <a:r>
              <a:rPr lang="en-US" dirty="0">
                <a:solidFill>
                  <a:srgbClr val="004A78"/>
                </a:solidFill>
                <a:latin typeface="Arial" panose="020B0604020202020204" pitchFamily="34" charset="0"/>
                <a:cs typeface="Arial" panose="020B0604020202020204" pitchFamily="34" charset="0"/>
              </a:rPr>
              <a:t>Intersection: Given two sets A and B, intersection is set of everything common in both A and B.</a:t>
            </a:r>
            <a:endParaRPr lang="en-US" dirty="0">
              <a:solidFill>
                <a:srgbClr val="004A78"/>
              </a:solidFill>
            </a:endParaRPr>
          </a:p>
        </p:txBody>
      </p:sp>
    </p:spTree>
    <p:extLst>
      <p:ext uri="{BB962C8B-B14F-4D97-AF65-F5344CB8AC3E}">
        <p14:creationId xmlns:p14="http://schemas.microsoft.com/office/powerpoint/2010/main" val="2558188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6.5.3: Difference</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3401291"/>
          </a:xfrm>
        </p:spPr>
        <p:txBody>
          <a:bodyPr/>
          <a:lstStyle/>
          <a:p>
            <a:r>
              <a:rPr lang="en-US" dirty="0">
                <a:latin typeface="Arial" panose="020B0604020202020204" pitchFamily="34" charset="0"/>
                <a:cs typeface="Arial" panose="020B0604020202020204" pitchFamily="34" charset="0"/>
              </a:rPr>
              <a:t>Difference between two sets is what is in one set and not the other.</a:t>
            </a:r>
          </a:p>
          <a:p>
            <a:r>
              <a:rPr lang="en-US" dirty="0">
                <a:latin typeface="Arial" panose="020B0604020202020204" pitchFamily="34" charset="0"/>
                <a:cs typeface="Arial" panose="020B0604020202020204" pitchFamily="34" charset="0"/>
              </a:rPr>
              <a:t>Use </a:t>
            </a:r>
            <a:r>
              <a:rPr lang="en-US" dirty="0">
                <a:latin typeface="Courier New" panose="02070309020205020404" pitchFamily="49" charset="0"/>
                <a:cs typeface="Courier New" panose="02070309020205020404" pitchFamily="49" charset="0"/>
              </a:rPr>
              <a:t>difference() </a:t>
            </a:r>
            <a:r>
              <a:rPr lang="en-US" dirty="0">
                <a:latin typeface="Arial" panose="020B0604020202020204" pitchFamily="34" charset="0"/>
                <a:cs typeface="Arial" panose="020B0604020202020204" pitchFamily="34" charset="0"/>
              </a:rPr>
              <a:t>method.</a:t>
            </a:r>
          </a:p>
          <a:p>
            <a:pPr lvl="1"/>
            <a:r>
              <a:rPr lang="en-US" dirty="0" err="1">
                <a:solidFill>
                  <a:srgbClr val="004A78"/>
                </a:solidFill>
                <a:latin typeface="Courier New" panose="02070309020205020404" pitchFamily="49" charset="0"/>
                <a:cs typeface="Courier New" panose="02070309020205020404" pitchFamily="49" charset="0"/>
              </a:rPr>
              <a:t>set_a.difference</a:t>
            </a:r>
            <a:r>
              <a:rPr lang="en-US" dirty="0">
                <a:solidFill>
                  <a:srgbClr val="004A78"/>
                </a:solidFill>
                <a:latin typeface="Courier New" panose="02070309020205020404" pitchFamily="49" charset="0"/>
                <a:cs typeface="Courier New" panose="02070309020205020404" pitchFamily="49" charset="0"/>
              </a:rPr>
              <a:t>(set_b) count(item)</a:t>
            </a:r>
            <a:endParaRPr lang="en-US" dirty="0">
              <a:solidFill>
                <a:srgbClr val="004A78"/>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Symmetric difference: set of everything that is not in intersection.</a:t>
            </a:r>
          </a:p>
          <a:p>
            <a:pPr lvl="1"/>
            <a:r>
              <a:rPr lang="en-US" dirty="0" err="1">
                <a:solidFill>
                  <a:srgbClr val="004A78"/>
                </a:solidFill>
                <a:latin typeface="Courier New" panose="02070309020205020404" pitchFamily="49" charset="0"/>
                <a:cs typeface="Courier New" panose="02070309020205020404" pitchFamily="49" charset="0"/>
              </a:rPr>
              <a:t>set_a.symmetric_difference</a:t>
            </a:r>
            <a:r>
              <a:rPr lang="en-US" dirty="0">
                <a:solidFill>
                  <a:srgbClr val="004A78"/>
                </a:solidFill>
                <a:latin typeface="Courier New" panose="02070309020205020404" pitchFamily="49" charset="0"/>
                <a:cs typeface="Courier New" panose="02070309020205020404" pitchFamily="49" charset="0"/>
              </a:rPr>
              <a:t>(set_b)</a:t>
            </a:r>
          </a:p>
        </p:txBody>
      </p:sp>
    </p:spTree>
    <p:extLst>
      <p:ext uri="{BB962C8B-B14F-4D97-AF65-F5344CB8AC3E}">
        <p14:creationId xmlns:p14="http://schemas.microsoft.com/office/powerpoint/2010/main" val="1889556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6.5.4: Subsets</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2424545"/>
          </a:xfrm>
        </p:spPr>
        <p:txBody>
          <a:bodyPr/>
          <a:lstStyle/>
          <a:p>
            <a:r>
              <a:rPr lang="en-US" dirty="0">
                <a:latin typeface="Courier New" panose="02070309020205020404" pitchFamily="49" charset="0"/>
                <a:cs typeface="Courier New" panose="02070309020205020404" pitchFamily="49" charset="0"/>
              </a:rPr>
              <a:t>issubset()</a:t>
            </a:r>
            <a:r>
              <a:rPr lang="en-US" dirty="0">
                <a:latin typeface="Arial" panose="020B0604020202020204" pitchFamily="34" charset="0"/>
                <a:cs typeface="Arial" panose="020B0604020202020204" pitchFamily="34" charset="0"/>
              </a:rPr>
              <a:t>: Checks whether all of one set’s elements exist in another set.</a:t>
            </a:r>
          </a:p>
          <a:p>
            <a:pPr lvl="1"/>
            <a:r>
              <a:rPr lang="en-US" dirty="0" err="1">
                <a:solidFill>
                  <a:srgbClr val="004A78"/>
                </a:solidFill>
                <a:latin typeface="Courier New" panose="02070309020205020404" pitchFamily="49" charset="0"/>
                <a:cs typeface="Courier New" panose="02070309020205020404" pitchFamily="49" charset="0"/>
              </a:rPr>
              <a:t>set_b.issubset</a:t>
            </a:r>
            <a:r>
              <a:rPr lang="en-US" dirty="0">
                <a:solidFill>
                  <a:srgbClr val="004A78"/>
                </a:solidFill>
                <a:latin typeface="Courier New" panose="02070309020205020404" pitchFamily="49" charset="0"/>
                <a:cs typeface="Courier New" panose="02070309020205020404" pitchFamily="49" charset="0"/>
              </a:rPr>
              <a:t>(set_a)</a:t>
            </a:r>
          </a:p>
          <a:p>
            <a:r>
              <a:rPr lang="en-US" dirty="0">
                <a:latin typeface="Courier New" panose="02070309020205020404" pitchFamily="49" charset="0"/>
                <a:cs typeface="Courier New" panose="02070309020205020404" pitchFamily="49" charset="0"/>
              </a:rPr>
              <a:t>issuperset()</a:t>
            </a:r>
            <a:r>
              <a:rPr lang="en-US" dirty="0">
                <a:latin typeface="Arial" panose="020B0604020202020204" pitchFamily="34" charset="0"/>
                <a:cs typeface="Arial" panose="020B0604020202020204" pitchFamily="34" charset="0"/>
              </a:rPr>
              <a:t>: Checks whether set has every element of another set.</a:t>
            </a:r>
          </a:p>
          <a:p>
            <a:pPr lvl="1"/>
            <a:r>
              <a:rPr lang="en-US" dirty="0" err="1">
                <a:solidFill>
                  <a:srgbClr val="004A78"/>
                </a:solidFill>
                <a:latin typeface="Courier New" panose="02070309020205020404" pitchFamily="49" charset="0"/>
                <a:cs typeface="Courier New" panose="02070309020205020404" pitchFamily="49" charset="0"/>
              </a:rPr>
              <a:t>set_a.issuperset</a:t>
            </a:r>
            <a:r>
              <a:rPr lang="en-US" dirty="0">
                <a:solidFill>
                  <a:srgbClr val="004A78"/>
                </a:solidFill>
                <a:latin typeface="Courier New" panose="02070309020205020404" pitchFamily="49" charset="0"/>
                <a:cs typeface="Courier New" panose="02070309020205020404" pitchFamily="49" charset="0"/>
              </a:rPr>
              <a:t>(set_b) count(item)</a:t>
            </a:r>
            <a:endParaRPr lang="en-US" dirty="0">
              <a:solidFill>
                <a:srgbClr val="004A7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3441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6.5.5: Equality</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3442855"/>
          </a:xfrm>
        </p:spPr>
        <p:txBody>
          <a:bodyPr/>
          <a:lstStyle/>
          <a:p>
            <a:r>
              <a:rPr lang="en-US" dirty="0">
                <a:latin typeface="Courier New" panose="02070309020205020404" pitchFamily="49" charset="0"/>
                <a:cs typeface="Courier New" panose="02070309020205020404" pitchFamily="49" charset="0"/>
              </a:rPr>
              <a:t>== </a:t>
            </a:r>
            <a:r>
              <a:rPr lang="en-US" dirty="0">
                <a:latin typeface="Arial" panose="020B0604020202020204" pitchFamily="34" charset="0"/>
                <a:cs typeface="Arial" panose="020B0604020202020204" pitchFamily="34" charset="0"/>
              </a:rPr>
              <a:t>operator: Checks whether two sets are equivalent.</a:t>
            </a:r>
          </a:p>
          <a:p>
            <a:pPr lvl="1"/>
            <a:r>
              <a:rPr lang="en-US" dirty="0" err="1">
                <a:solidFill>
                  <a:srgbClr val="004A78"/>
                </a:solidFill>
                <a:latin typeface="Courier New" panose="02070309020205020404" pitchFamily="49" charset="0"/>
                <a:cs typeface="Courier New" panose="02070309020205020404" pitchFamily="49" charset="0"/>
              </a:rPr>
              <a:t>set_a</a:t>
            </a:r>
            <a:r>
              <a:rPr lang="en-US" dirty="0">
                <a:solidFill>
                  <a:srgbClr val="004A78"/>
                </a:solidFill>
                <a:latin typeface="Courier New" panose="02070309020205020404" pitchFamily="49" charset="0"/>
                <a:cs typeface="Courier New" panose="02070309020205020404" pitchFamily="49" charset="0"/>
              </a:rPr>
              <a:t> == set_bIssu</a:t>
            </a:r>
          </a:p>
          <a:p>
            <a:r>
              <a:rPr lang="en-US" dirty="0">
                <a:latin typeface="Courier New" panose="02070309020205020404" pitchFamily="49" charset="0"/>
                <a:cs typeface="Courier New" panose="02070309020205020404" pitchFamily="49" charset="0"/>
              </a:rPr>
              <a:t>!= </a:t>
            </a:r>
            <a:r>
              <a:rPr lang="en-US" dirty="0">
                <a:latin typeface="Arial" panose="020B0604020202020204" pitchFamily="34" charset="0"/>
                <a:cs typeface="Arial" panose="020B0604020202020204" pitchFamily="34" charset="0"/>
              </a:rPr>
              <a:t>operator: Checks whether two sets are not equivalent.</a:t>
            </a:r>
          </a:p>
          <a:p>
            <a:pPr lvl="1"/>
            <a:r>
              <a:rPr lang="en-US" dirty="0" err="1">
                <a:solidFill>
                  <a:srgbClr val="004A78"/>
                </a:solidFill>
                <a:latin typeface="Courier New" panose="02070309020205020404" pitchFamily="49" charset="0"/>
                <a:cs typeface="Courier New" panose="02070309020205020404" pitchFamily="49" charset="0"/>
              </a:rPr>
              <a:t>set_a</a:t>
            </a:r>
            <a:r>
              <a:rPr lang="en-US" dirty="0">
                <a:solidFill>
                  <a:srgbClr val="004A78"/>
                </a:solidFill>
                <a:latin typeface="Courier New" panose="02070309020205020404" pitchFamily="49" charset="0"/>
                <a:cs typeface="Courier New" panose="02070309020205020404" pitchFamily="49" charset="0"/>
              </a:rPr>
              <a:t> != set_bIssu)</a:t>
            </a:r>
            <a:endParaRPr lang="en-US" dirty="0">
              <a:solidFill>
                <a:srgbClr val="004A7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5746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6.5.6: Update Methods</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p:txBody>
          <a:bodyPr/>
          <a:lstStyle/>
          <a:p>
            <a:r>
              <a:rPr lang="en-US" dirty="0" err="1">
                <a:latin typeface="Courier New" panose="02070309020205020404" pitchFamily="49" charset="0"/>
                <a:cs typeface="Courier New" panose="02070309020205020404" pitchFamily="49" charset="0"/>
              </a:rPr>
              <a:t>difference_update</a:t>
            </a:r>
            <a:r>
              <a:rPr lang="en-US" dirty="0">
                <a:latin typeface="Courier New" panose="02070309020205020404" pitchFamily="49" charset="0"/>
                <a:cs typeface="Courier New" panose="02070309020205020404" pitchFamily="49" charset="0"/>
              </a:rPr>
              <a:t>()</a:t>
            </a:r>
          </a:p>
          <a:p>
            <a:pPr lvl="1"/>
            <a:r>
              <a:rPr lang="en-US" dirty="0">
                <a:solidFill>
                  <a:srgbClr val="004A78"/>
                </a:solidFill>
                <a:latin typeface="Arial" panose="020B0604020202020204" pitchFamily="34" charset="0"/>
                <a:cs typeface="Arial" panose="020B0604020202020204" pitchFamily="34" charset="0"/>
              </a:rPr>
              <a:t>Removes all values of other set from set that is called on.</a:t>
            </a:r>
          </a:p>
          <a:p>
            <a:pPr lvl="1"/>
            <a:r>
              <a:rPr lang="en-US" dirty="0" err="1">
                <a:solidFill>
                  <a:srgbClr val="004A78"/>
                </a:solidFill>
                <a:latin typeface="Courier New" panose="02070309020205020404" pitchFamily="49" charset="0"/>
                <a:cs typeface="Courier New" panose="02070309020205020404" pitchFamily="49" charset="0"/>
              </a:rPr>
              <a:t>set_a.difference_update</a:t>
            </a:r>
            <a:r>
              <a:rPr lang="en-US" dirty="0">
                <a:solidFill>
                  <a:srgbClr val="004A78"/>
                </a:solidFill>
                <a:latin typeface="Courier New" panose="02070309020205020404" pitchFamily="49" charset="0"/>
                <a:cs typeface="Courier New" panose="02070309020205020404" pitchFamily="49" charset="0"/>
              </a:rPr>
              <a:t>(set_b)</a:t>
            </a:r>
          </a:p>
          <a:p>
            <a:r>
              <a:rPr lang="en-US" dirty="0" err="1">
                <a:latin typeface="Courier New" panose="02070309020205020404" pitchFamily="49" charset="0"/>
                <a:cs typeface="Courier New" panose="02070309020205020404" pitchFamily="49" charset="0"/>
              </a:rPr>
              <a:t>intersection_update</a:t>
            </a:r>
            <a:r>
              <a:rPr lang="en-US" dirty="0">
                <a:latin typeface="Courier New" panose="02070309020205020404" pitchFamily="49" charset="0"/>
                <a:cs typeface="Courier New" panose="02070309020205020404" pitchFamily="49" charset="0"/>
              </a:rPr>
              <a:t>()</a:t>
            </a:r>
          </a:p>
          <a:p>
            <a:pPr lvl="1"/>
            <a:r>
              <a:rPr lang="en-US" dirty="0">
                <a:solidFill>
                  <a:srgbClr val="004A78"/>
                </a:solidFill>
                <a:latin typeface="Arial" panose="020B0604020202020204" pitchFamily="34" charset="0"/>
                <a:cs typeface="Arial" panose="020B0604020202020204" pitchFamily="34" charset="0"/>
              </a:rPr>
              <a:t>Updates set that is call on with intersection of itself and passed set.</a:t>
            </a:r>
          </a:p>
          <a:p>
            <a:pPr lvl="1"/>
            <a:r>
              <a:rPr lang="en-US" dirty="0" err="1">
                <a:solidFill>
                  <a:srgbClr val="004A78"/>
                </a:solidFill>
                <a:latin typeface="Courier New" panose="02070309020205020404" pitchFamily="49" charset="0"/>
                <a:cs typeface="Courier New" panose="02070309020205020404" pitchFamily="49" charset="0"/>
              </a:rPr>
              <a:t>set_a.intersection_update</a:t>
            </a:r>
            <a:r>
              <a:rPr lang="en-US" dirty="0">
                <a:solidFill>
                  <a:srgbClr val="004A78"/>
                </a:solidFill>
                <a:latin typeface="Courier New" panose="02070309020205020404" pitchFamily="49" charset="0"/>
                <a:cs typeface="Courier New" panose="02070309020205020404" pitchFamily="49" charset="0"/>
              </a:rPr>
              <a:t>(set_b) c</a:t>
            </a:r>
          </a:p>
          <a:p>
            <a:r>
              <a:rPr lang="en-US" dirty="0" err="1">
                <a:latin typeface="Courier New" panose="02070309020205020404" pitchFamily="49" charset="0"/>
                <a:cs typeface="Courier New" panose="02070309020205020404" pitchFamily="49" charset="0"/>
              </a:rPr>
              <a:t>symmetric_difference_update</a:t>
            </a:r>
            <a:r>
              <a:rPr lang="en-US" dirty="0">
                <a:latin typeface="Courier New" panose="02070309020205020404" pitchFamily="49" charset="0"/>
                <a:cs typeface="Courier New" panose="02070309020205020404" pitchFamily="49" charset="0"/>
              </a:rPr>
              <a:t>()</a:t>
            </a:r>
          </a:p>
          <a:p>
            <a:pPr lvl="1"/>
            <a:r>
              <a:rPr lang="en-US" dirty="0">
                <a:solidFill>
                  <a:srgbClr val="004A78"/>
                </a:solidFill>
                <a:latin typeface="Arial" panose="020B0604020202020204" pitchFamily="34" charset="0"/>
                <a:cs typeface="Arial" panose="020B0604020202020204" pitchFamily="34" charset="0"/>
              </a:rPr>
              <a:t>Updates set that is call on with symmetric difference of itself and passed set.</a:t>
            </a:r>
          </a:p>
          <a:p>
            <a:pPr lvl="1"/>
            <a:r>
              <a:rPr lang="en-US" dirty="0" err="1">
                <a:solidFill>
                  <a:srgbClr val="004A78"/>
                </a:solidFill>
                <a:latin typeface="Courier New" panose="02070309020205020404" pitchFamily="49" charset="0"/>
                <a:cs typeface="Courier New" panose="02070309020205020404" pitchFamily="49" charset="0"/>
              </a:rPr>
              <a:t>set_a.symmetric_difference_update</a:t>
            </a:r>
            <a:r>
              <a:rPr lang="en-US" dirty="0">
                <a:solidFill>
                  <a:srgbClr val="004A78"/>
                </a:solidFill>
                <a:latin typeface="Courier New" panose="02070309020205020404" pitchFamily="49" charset="0"/>
                <a:cs typeface="Courier New" panose="02070309020205020404" pitchFamily="49" charset="0"/>
              </a:rPr>
              <a:t>(set_b) ount(item)</a:t>
            </a:r>
            <a:endParaRPr lang="en-US" dirty="0">
              <a:solidFill>
                <a:srgbClr val="004A7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47354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6.6: Frozen Sets</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3255818"/>
          </a:xfrm>
        </p:spPr>
        <p:txBody>
          <a:bodyPr/>
          <a:lstStyle/>
          <a:p>
            <a:r>
              <a:rPr lang="en-US" dirty="0">
                <a:latin typeface="Arial" panose="020B0604020202020204" pitchFamily="34" charset="0"/>
                <a:cs typeface="Arial" panose="020B0604020202020204" pitchFamily="34" charset="0"/>
              </a:rPr>
              <a:t>Just like sets only immutable.</a:t>
            </a:r>
          </a:p>
          <a:p>
            <a:r>
              <a:rPr lang="en-US" dirty="0">
                <a:latin typeface="Arial" panose="020B0604020202020204" pitchFamily="34" charset="0"/>
                <a:cs typeface="Arial" panose="020B0604020202020204" pitchFamily="34" charset="0"/>
              </a:rPr>
              <a:t>To create, use </a:t>
            </a:r>
            <a:r>
              <a:rPr lang="en-US" dirty="0">
                <a:latin typeface="Courier New" panose="02070309020205020404" pitchFamily="49" charset="0"/>
                <a:cs typeface="Courier New" panose="02070309020205020404" pitchFamily="49" charset="0"/>
              </a:rPr>
              <a:t>frozenset() </a:t>
            </a:r>
            <a:r>
              <a:rPr lang="en-US" dirty="0">
                <a:latin typeface="Arial" panose="020B0604020202020204" pitchFamily="34" charset="0"/>
                <a:cs typeface="Arial" panose="020B0604020202020204" pitchFamily="34" charset="0"/>
              </a:rPr>
              <a:t>function.</a:t>
            </a:r>
          </a:p>
          <a:p>
            <a:pPr lvl="1"/>
            <a:r>
              <a:rPr lang="en-US" dirty="0">
                <a:solidFill>
                  <a:srgbClr val="004A78"/>
                </a:solidFill>
                <a:latin typeface="Arial" panose="020B0604020202020204" pitchFamily="34" charset="0"/>
                <a:cs typeface="Arial" panose="020B0604020202020204" pitchFamily="34" charset="0"/>
              </a:rPr>
              <a:t>Example: </a:t>
            </a:r>
            <a:r>
              <a:rPr lang="en-US" dirty="0">
                <a:solidFill>
                  <a:srgbClr val="004A78"/>
                </a:solidFill>
                <a:latin typeface="Courier New" panose="02070309020205020404" pitchFamily="49" charset="0"/>
                <a:cs typeface="Courier New" panose="02070309020205020404" pitchFamily="49" charset="0"/>
              </a:rPr>
              <a:t>a = frozenset([1,2,3])</a:t>
            </a:r>
            <a:endParaRPr lang="en-US" dirty="0">
              <a:solidFill>
                <a:srgbClr val="004A7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7564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268BB-5B58-4DBF-AFED-D54C42D0E530}"/>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889D7A93-11A5-41BD-A5E7-171744CC50BE}"/>
              </a:ext>
            </a:extLst>
          </p:cNvPr>
          <p:cNvSpPr>
            <a:spLocks noGrp="1"/>
          </p:cNvSpPr>
          <p:nvPr>
            <p:ph type="body" sz="quarter" idx="17"/>
          </p:nvPr>
        </p:nvSpPr>
        <p:spPr/>
        <p:txBody>
          <a:bodyPr>
            <a:normAutofit/>
          </a:bodyPr>
          <a:lstStyle/>
          <a:p>
            <a:pPr marL="0" indent="0">
              <a:buNone/>
            </a:pPr>
            <a:r>
              <a:rPr lang="en-US" dirty="0"/>
              <a:t>In this module:</a:t>
            </a:r>
          </a:p>
          <a:p>
            <a:r>
              <a:rPr lang="en-US" dirty="0"/>
              <a:t>We covered dictionaries and their types (the default, unordered </a:t>
            </a:r>
            <a:r>
              <a:rPr lang="en-US" dirty="0">
                <a:latin typeface="Courier New" panose="02070309020205020404" pitchFamily="49" charset="0"/>
                <a:cs typeface="Courier New" panose="02070309020205020404" pitchFamily="49" charset="0"/>
              </a:rPr>
              <a:t>dict</a:t>
            </a:r>
            <a:r>
              <a:rPr lang="en-US" dirty="0"/>
              <a:t>, and the specialized </a:t>
            </a:r>
            <a:r>
              <a:rPr lang="en-US" dirty="0" err="1">
                <a:latin typeface="Courier New" panose="02070309020205020404" pitchFamily="49" charset="0"/>
                <a:cs typeface="Courier New" panose="02070309020205020404" pitchFamily="49" charset="0"/>
              </a:rPr>
              <a:t>OrderedDict</a:t>
            </a:r>
            <a:r>
              <a:rPr lang="en-US" dirty="0"/>
              <a:t>).</a:t>
            </a:r>
          </a:p>
          <a:p>
            <a:r>
              <a:rPr lang="en-US" dirty="0"/>
              <a:t>We also looked at attributes defined on dictionary objects.</a:t>
            </a:r>
          </a:p>
          <a:p>
            <a:pPr lvl="1"/>
            <a:r>
              <a:rPr lang="en-US" dirty="0">
                <a:solidFill>
                  <a:srgbClr val="004A78"/>
                </a:solidFill>
              </a:rPr>
              <a:t>Using these attributes, we learned how to iterate through dictionaries and modify them to achieve particular goals.</a:t>
            </a:r>
          </a:p>
          <a:p>
            <a:r>
              <a:rPr lang="en-US" dirty="0"/>
              <a:t>We also covered sets, which are collections of unique and unordered items.</a:t>
            </a:r>
          </a:p>
          <a:p>
            <a:r>
              <a:rPr lang="en-US" dirty="0"/>
              <a:t>We covered operations that you can perform on sets, such as finding unions and intersections, and other specialized operations, such as finding the difference and symmetric difference.</a:t>
            </a:r>
          </a:p>
          <a:p>
            <a:r>
              <a:rPr lang="en-US" dirty="0"/>
              <a:t>We also looked at frozen sets and the potential uses for them.</a:t>
            </a:r>
          </a:p>
        </p:txBody>
      </p:sp>
    </p:spTree>
    <p:extLst>
      <p:ext uri="{BB962C8B-B14F-4D97-AF65-F5344CB8AC3E}">
        <p14:creationId xmlns:p14="http://schemas.microsoft.com/office/powerpoint/2010/main" val="2388512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a:xfrm>
            <a:off x="838200" y="365125"/>
            <a:ext cx="10515600" cy="672105"/>
          </a:xfrm>
        </p:spPr>
        <p:txBody>
          <a:bodyPr/>
          <a:lstStyle/>
          <a:p>
            <a:r>
              <a:rPr lang="en-US" dirty="0"/>
              <a:t>Lesson 6.1: Working with Dictionaries </a:t>
            </a:r>
            <a:r>
              <a:rPr lang="en-US" sz="2400" b="0" dirty="0"/>
              <a:t>(1 of 2)</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3744191"/>
          </a:xfrm>
        </p:spPr>
        <p:txBody>
          <a:bodyPr/>
          <a:lstStyle/>
          <a:p>
            <a:r>
              <a:rPr lang="en-US" dirty="0"/>
              <a:t>Can create two ways:</a:t>
            </a:r>
          </a:p>
          <a:p>
            <a:pPr lvl="1"/>
            <a:r>
              <a:rPr lang="en-US" dirty="0">
                <a:solidFill>
                  <a:srgbClr val="004A78"/>
                </a:solidFill>
                <a:latin typeface="Arial" panose="020B0604020202020204" pitchFamily="34" charset="0"/>
                <a:cs typeface="Arial" panose="020B0604020202020204" pitchFamily="34" charset="0"/>
              </a:rPr>
              <a:t>With curly brackets: </a:t>
            </a:r>
            <a:r>
              <a:rPr lang="en-US" dirty="0">
                <a:solidFill>
                  <a:srgbClr val="004A78"/>
                </a:solidFill>
                <a:latin typeface="Courier New" panose="02070309020205020404" pitchFamily="49" charset="0"/>
                <a:cs typeface="Courier New" panose="02070309020205020404" pitchFamily="49" charset="0"/>
              </a:rPr>
              <a:t>dictionary = {}</a:t>
            </a:r>
          </a:p>
          <a:p>
            <a:pPr lvl="1"/>
            <a:r>
              <a:rPr lang="en-US" dirty="0">
                <a:solidFill>
                  <a:srgbClr val="004A78"/>
                </a:solidFill>
                <a:latin typeface="Arial" panose="020B0604020202020204" pitchFamily="34" charset="0"/>
                <a:cs typeface="Arial" panose="020B0604020202020204" pitchFamily="34" charset="0"/>
              </a:rPr>
              <a:t>With </a:t>
            </a:r>
            <a:r>
              <a:rPr lang="en-US" dirty="0" err="1">
                <a:solidFill>
                  <a:srgbClr val="004A78"/>
                </a:solidFill>
                <a:latin typeface="Courier New" panose="02070309020205020404" pitchFamily="49" charset="0"/>
                <a:cs typeface="Courier New" panose="02070309020205020404" pitchFamily="49" charset="0"/>
              </a:rPr>
              <a:t>dict</a:t>
            </a:r>
            <a:r>
              <a:rPr lang="en-US" dirty="0">
                <a:solidFill>
                  <a:srgbClr val="004A78"/>
                </a:solidFill>
                <a:latin typeface="Courier New" panose="02070309020205020404" pitchFamily="49" charset="0"/>
                <a:cs typeface="Courier New" panose="02070309020205020404" pitchFamily="49" charset="0"/>
              </a:rPr>
              <a:t>() </a:t>
            </a:r>
            <a:r>
              <a:rPr lang="en-US" dirty="0">
                <a:solidFill>
                  <a:srgbClr val="004A78"/>
                </a:solidFill>
                <a:latin typeface="Arial" panose="020B0604020202020204" pitchFamily="34" charset="0"/>
                <a:cs typeface="Arial" panose="020B0604020202020204" pitchFamily="34" charset="0"/>
              </a:rPr>
              <a:t>function: </a:t>
            </a:r>
            <a:r>
              <a:rPr lang="en-US" dirty="0">
                <a:solidFill>
                  <a:srgbClr val="004A78"/>
                </a:solidFill>
                <a:latin typeface="Courier New" panose="02070309020205020404" pitchFamily="49" charset="0"/>
                <a:cs typeface="Courier New" panose="02070309020205020404" pitchFamily="49" charset="0"/>
              </a:rPr>
              <a:t>dictionary = </a:t>
            </a:r>
            <a:r>
              <a:rPr lang="en-US" dirty="0" err="1">
                <a:solidFill>
                  <a:srgbClr val="004A78"/>
                </a:solidFill>
                <a:latin typeface="Courier New" panose="02070309020205020404" pitchFamily="49" charset="0"/>
                <a:cs typeface="Courier New" panose="02070309020205020404" pitchFamily="49" charset="0"/>
              </a:rPr>
              <a:t>dict</a:t>
            </a:r>
            <a:r>
              <a:rPr lang="en-US" dirty="0">
                <a:solidFill>
                  <a:srgbClr val="004A78"/>
                </a:solidFill>
                <a:latin typeface="Courier New" panose="02070309020205020404" pitchFamily="49" charset="0"/>
                <a:cs typeface="Courier New" panose="02070309020205020404" pitchFamily="49" charset="0"/>
              </a:rPr>
              <a:t>()</a:t>
            </a:r>
          </a:p>
          <a:p>
            <a:r>
              <a:rPr lang="en-US" dirty="0"/>
              <a:t>Snippet 6.5 shows example of how to create a dictionary.</a:t>
            </a:r>
          </a:p>
          <a:p>
            <a:pPr lvl="1"/>
            <a:r>
              <a:rPr lang="en-US" dirty="0">
                <a:solidFill>
                  <a:srgbClr val="004A78"/>
                </a:solidFill>
                <a:latin typeface="Courier New" panose="02070309020205020404" pitchFamily="49" charset="0"/>
                <a:cs typeface="Courier New" panose="02070309020205020404" pitchFamily="49" charset="0"/>
              </a:rPr>
              <a:t>state</a:t>
            </a:r>
            <a:r>
              <a:rPr lang="en-US" dirty="0">
                <a:solidFill>
                  <a:srgbClr val="004A78"/>
                </a:solidFill>
                <a:latin typeface="Arial" panose="020B0604020202020204" pitchFamily="34" charset="0"/>
                <a:cs typeface="Arial" panose="020B0604020202020204" pitchFamily="34" charset="0"/>
              </a:rPr>
              <a:t> and </a:t>
            </a:r>
            <a:r>
              <a:rPr lang="en-US" dirty="0">
                <a:solidFill>
                  <a:srgbClr val="004A78"/>
                </a:solidFill>
                <a:latin typeface="Courier New" panose="02070309020205020404" pitchFamily="49" charset="0"/>
                <a:cs typeface="Courier New" panose="02070309020205020404" pitchFamily="49" charset="0"/>
              </a:rPr>
              <a:t>city </a:t>
            </a:r>
            <a:r>
              <a:rPr lang="en-US" dirty="0">
                <a:solidFill>
                  <a:srgbClr val="004A78"/>
                </a:solidFill>
                <a:latin typeface="Arial" panose="020B0604020202020204" pitchFamily="34" charset="0"/>
                <a:cs typeface="Arial" panose="020B0604020202020204" pitchFamily="34" charset="0"/>
              </a:rPr>
              <a:t>are the keys.</a:t>
            </a:r>
          </a:p>
          <a:p>
            <a:pPr lvl="1"/>
            <a:r>
              <a:rPr lang="en-US" dirty="0">
                <a:solidFill>
                  <a:srgbClr val="004A78"/>
                </a:solidFill>
                <a:latin typeface="Courier New" panose="02070309020205020404" pitchFamily="49" charset="0"/>
                <a:cs typeface="Courier New" panose="02070309020205020404" pitchFamily="49" charset="0"/>
              </a:rPr>
              <a:t>NY </a:t>
            </a:r>
            <a:r>
              <a:rPr lang="en-US" dirty="0">
                <a:solidFill>
                  <a:srgbClr val="004A78"/>
                </a:solidFill>
                <a:latin typeface="Arial" panose="020B0604020202020204" pitchFamily="34" charset="0"/>
                <a:cs typeface="Arial" panose="020B0604020202020204" pitchFamily="34" charset="0"/>
              </a:rPr>
              <a:t>and </a:t>
            </a:r>
            <a:r>
              <a:rPr lang="en-US" dirty="0">
                <a:solidFill>
                  <a:srgbClr val="004A78"/>
                </a:solidFill>
                <a:latin typeface="Courier New" panose="02070309020205020404" pitchFamily="49" charset="0"/>
                <a:cs typeface="Courier New" panose="02070309020205020404" pitchFamily="49" charset="0"/>
              </a:rPr>
              <a:t>New York </a:t>
            </a:r>
            <a:r>
              <a:rPr lang="en-US" dirty="0">
                <a:solidFill>
                  <a:srgbClr val="004A78"/>
                </a:solidFill>
                <a:latin typeface="Arial" panose="020B0604020202020204" pitchFamily="34" charset="0"/>
                <a:cs typeface="Arial" panose="020B0604020202020204" pitchFamily="34" charset="0"/>
              </a:rPr>
              <a:t>are the values.</a:t>
            </a:r>
          </a:p>
        </p:txBody>
      </p:sp>
    </p:spTree>
    <p:extLst>
      <p:ext uri="{BB962C8B-B14F-4D97-AF65-F5344CB8AC3E}">
        <p14:creationId xmlns:p14="http://schemas.microsoft.com/office/powerpoint/2010/main" val="3913125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ACC9-1124-4268-8C02-BD6BFB9E067C}"/>
              </a:ext>
            </a:extLst>
          </p:cNvPr>
          <p:cNvSpPr>
            <a:spLocks noGrp="1"/>
          </p:cNvSpPr>
          <p:nvPr>
            <p:ph type="title"/>
          </p:nvPr>
        </p:nvSpPr>
        <p:spPr>
          <a:xfrm>
            <a:off x="838200" y="365125"/>
            <a:ext cx="10515600" cy="640378"/>
          </a:xfrm>
        </p:spPr>
        <p:txBody>
          <a:bodyPr/>
          <a:lstStyle/>
          <a:p>
            <a:r>
              <a:rPr lang="en-US" dirty="0"/>
              <a:t>Lesson 6.1: Working with Dictionaries </a:t>
            </a:r>
            <a:r>
              <a:rPr lang="en-US" sz="2400" b="0" dirty="0"/>
              <a:t>(2 of 2)</a:t>
            </a:r>
          </a:p>
        </p:txBody>
      </p:sp>
      <p:pic>
        <p:nvPicPr>
          <p:cNvPr id="12" name="Picture Placeholder 11" descr="Program code. In the code, the words in the variable names are merged. Line 1: d = D i c t, left parenthesis. Line 2: state =, open quotes, NY, close quotes, comma. Line 3: city =, open quotes, New York, close quotes. Line 4: right parenthesis.">
            <a:extLst>
              <a:ext uri="{FF2B5EF4-FFF2-40B4-BE49-F238E27FC236}">
                <a16:creationId xmlns:a16="http://schemas.microsoft.com/office/drawing/2014/main" id="{D81EFB5A-367A-4598-B85E-259666F9BDA0}"/>
              </a:ext>
            </a:extLst>
          </p:cNvPr>
          <p:cNvPicPr>
            <a:picLocks noGrp="1" noChangeAspect="1"/>
          </p:cNvPicPr>
          <p:nvPr>
            <p:ph type="pic" sz="quarter" idx="10"/>
          </p:nvPr>
        </p:nvPicPr>
        <p:blipFill>
          <a:blip r:embed="rId2"/>
          <a:stretch>
            <a:fillRect/>
          </a:stretch>
        </p:blipFill>
        <p:spPr>
          <a:xfrm>
            <a:off x="3758718" y="2200795"/>
            <a:ext cx="4671060" cy="1417320"/>
          </a:xfrm>
        </p:spPr>
      </p:pic>
      <p:sp>
        <p:nvSpPr>
          <p:cNvPr id="4" name="Text Placeholder 3">
            <a:extLst>
              <a:ext uri="{FF2B5EF4-FFF2-40B4-BE49-F238E27FC236}">
                <a16:creationId xmlns:a16="http://schemas.microsoft.com/office/drawing/2014/main" id="{1537F7CE-CA29-470B-B7E7-E7ADBF9D6AC0}"/>
              </a:ext>
            </a:extLst>
          </p:cNvPr>
          <p:cNvSpPr>
            <a:spLocks noGrp="1"/>
          </p:cNvSpPr>
          <p:nvPr>
            <p:ph type="body" sz="quarter" idx="11"/>
          </p:nvPr>
        </p:nvSpPr>
        <p:spPr>
          <a:xfrm>
            <a:off x="733118" y="4236798"/>
            <a:ext cx="10722260" cy="640378"/>
          </a:xfrm>
        </p:spPr>
        <p:txBody>
          <a:bodyPr/>
          <a:lstStyle/>
          <a:p>
            <a:pPr algn="ctr"/>
            <a:r>
              <a:rPr lang="en-US" i="1" dirty="0">
                <a:solidFill>
                  <a:srgbClr val="004A78"/>
                </a:solidFill>
              </a:rPr>
              <a:t>Snippet 6.5</a:t>
            </a:r>
            <a:endParaRPr lang="en-US" dirty="0">
              <a:solidFill>
                <a:srgbClr val="004A78"/>
              </a:solidFill>
            </a:endParaRPr>
          </a:p>
        </p:txBody>
      </p:sp>
    </p:spTree>
    <p:extLst>
      <p:ext uri="{BB962C8B-B14F-4D97-AF65-F5344CB8AC3E}">
        <p14:creationId xmlns:p14="http://schemas.microsoft.com/office/powerpoint/2010/main" val="2318786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a:xfrm>
            <a:off x="838200" y="365125"/>
            <a:ext cx="10515600" cy="672105"/>
          </a:xfrm>
        </p:spPr>
        <p:txBody>
          <a:bodyPr/>
          <a:lstStyle/>
          <a:p>
            <a:r>
              <a:rPr lang="en-US" dirty="0"/>
              <a:t>Lesson 6.1.1: Adding Data to a Dictionary </a:t>
            </a:r>
            <a:r>
              <a:rPr lang="en-US" sz="2400" b="0" dirty="0"/>
              <a:t>(1 of 3)</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3515591"/>
          </a:xfrm>
        </p:spPr>
        <p:txBody>
          <a:bodyPr/>
          <a:lstStyle/>
          <a:p>
            <a:r>
              <a:rPr lang="en-US" dirty="0"/>
              <a:t>Snippet 6.6 shows how to add data using both curly brackets and </a:t>
            </a:r>
            <a:r>
              <a:rPr lang="en-US" dirty="0" err="1">
                <a:latin typeface="Courier New" panose="02070309020205020404" pitchFamily="49" charset="0"/>
                <a:cs typeface="Courier New" panose="02070309020205020404" pitchFamily="49" charset="0"/>
              </a:rPr>
              <a:t>dict</a:t>
            </a:r>
            <a:r>
              <a:rPr lang="en-US" dirty="0">
                <a:latin typeface="Courier New" panose="02070309020205020404" pitchFamily="49" charset="0"/>
                <a:cs typeface="Courier New" panose="02070309020205020404" pitchFamily="49" charset="0"/>
              </a:rPr>
              <a:t>()</a:t>
            </a:r>
            <a:r>
              <a:rPr lang="en-US" dirty="0"/>
              <a:t> function.</a:t>
            </a:r>
          </a:p>
          <a:p>
            <a:pPr lvl="1"/>
            <a:r>
              <a:rPr lang="en-US" dirty="0">
                <a:solidFill>
                  <a:srgbClr val="004A78"/>
                </a:solidFill>
                <a:latin typeface="Arial" panose="020B0604020202020204" pitchFamily="34" charset="0"/>
                <a:cs typeface="Arial" panose="020B0604020202020204" pitchFamily="34" charset="0"/>
              </a:rPr>
              <a:t>With </a:t>
            </a:r>
            <a:r>
              <a:rPr lang="en-US" dirty="0" err="1">
                <a:solidFill>
                  <a:srgbClr val="004A78"/>
                </a:solidFill>
                <a:latin typeface="Courier New" panose="02070309020205020404" pitchFamily="49" charset="0"/>
                <a:cs typeface="Courier New" panose="02070309020205020404" pitchFamily="49" charset="0"/>
              </a:rPr>
              <a:t>dict</a:t>
            </a:r>
            <a:r>
              <a:rPr lang="en-US" dirty="0">
                <a:solidFill>
                  <a:srgbClr val="004A78"/>
                </a:solidFill>
                <a:latin typeface="Courier New" panose="02070309020205020404" pitchFamily="49" charset="0"/>
                <a:cs typeface="Courier New" panose="02070309020205020404" pitchFamily="49" charset="0"/>
              </a:rPr>
              <a:t>() </a:t>
            </a:r>
            <a:r>
              <a:rPr lang="en-US" dirty="0">
                <a:solidFill>
                  <a:srgbClr val="004A78"/>
                </a:solidFill>
                <a:latin typeface="Arial" panose="020B0604020202020204" pitchFamily="34" charset="0"/>
                <a:cs typeface="Arial" panose="020B0604020202020204" pitchFamily="34" charset="0"/>
              </a:rPr>
              <a:t>function, values are assigned to keys using </a:t>
            </a:r>
            <a:r>
              <a:rPr lang="en-US" dirty="0">
                <a:solidFill>
                  <a:srgbClr val="004A78"/>
                </a:solidFill>
                <a:latin typeface="Courier New" panose="02070309020205020404" pitchFamily="49" charset="0"/>
                <a:cs typeface="Courier New" panose="02070309020205020404" pitchFamily="49" charset="0"/>
              </a:rPr>
              <a:t>=</a:t>
            </a:r>
          </a:p>
          <a:p>
            <a:pPr lvl="1"/>
            <a:r>
              <a:rPr lang="en-US" dirty="0">
                <a:solidFill>
                  <a:srgbClr val="004A78"/>
                </a:solidFill>
                <a:latin typeface="Arial" panose="020B0604020202020204" pitchFamily="34" charset="0"/>
                <a:cs typeface="Arial" panose="020B0604020202020204" pitchFamily="34" charset="0"/>
              </a:rPr>
              <a:t>With brackets, separate keys from values using colon.</a:t>
            </a:r>
          </a:p>
          <a:p>
            <a:r>
              <a:rPr lang="en-US" dirty="0"/>
              <a:t>Snippet 6.7 shows the output.</a:t>
            </a:r>
          </a:p>
        </p:txBody>
      </p:sp>
    </p:spTree>
    <p:extLst>
      <p:ext uri="{BB962C8B-B14F-4D97-AF65-F5344CB8AC3E}">
        <p14:creationId xmlns:p14="http://schemas.microsoft.com/office/powerpoint/2010/main" val="3961964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ACC9-1124-4268-8C02-BD6BFB9E067C}"/>
              </a:ext>
            </a:extLst>
          </p:cNvPr>
          <p:cNvSpPr>
            <a:spLocks noGrp="1"/>
          </p:cNvSpPr>
          <p:nvPr>
            <p:ph type="title"/>
          </p:nvPr>
        </p:nvSpPr>
        <p:spPr>
          <a:xfrm>
            <a:off x="838200" y="365125"/>
            <a:ext cx="10515600" cy="640378"/>
          </a:xfrm>
        </p:spPr>
        <p:txBody>
          <a:bodyPr/>
          <a:lstStyle/>
          <a:p>
            <a:r>
              <a:rPr lang="en-US" dirty="0"/>
              <a:t>Lesson 6.1.1: Adding Data to a Dictionary </a:t>
            </a:r>
            <a:r>
              <a:rPr lang="en-US" sz="2400" b="0" dirty="0"/>
              <a:t>(2 of 3)</a:t>
            </a:r>
          </a:p>
        </p:txBody>
      </p:sp>
      <p:pic>
        <p:nvPicPr>
          <p:cNvPr id="7" name="Picture Placeholder 6" descr="Program code. In the code, the words in the variable names are merged. Line 1: Dictionary 1 = D i c t, left parenthesis. Line 2, indented once. state =, open quotes, NY, close quotes, comma. Line 3, indented once. city =, open quotes, New York, close quotes. Line 4: right parenthesis. Line 5: print, left parenthesis, dictionary 1, right parenthesis. Line 6: dictionary 2 =, left brace. Line 7, indented once. state, colon, open quotes, Maryland, close quotes, comma. Line 8, indented once. city, colon, open quotes, Baltimore, close quotes. Line 9: right brace. Line 10: print, left parenthesis, dictionary 2, right parenthesis.">
            <a:extLst>
              <a:ext uri="{FF2B5EF4-FFF2-40B4-BE49-F238E27FC236}">
                <a16:creationId xmlns:a16="http://schemas.microsoft.com/office/drawing/2014/main" id="{5A46A12D-AE34-4638-B7CA-2EBF72DC9F2C}"/>
              </a:ext>
            </a:extLst>
          </p:cNvPr>
          <p:cNvPicPr>
            <a:picLocks noGrp="1" noChangeAspect="1"/>
          </p:cNvPicPr>
          <p:nvPr>
            <p:ph type="pic" sz="quarter" idx="10"/>
          </p:nvPr>
        </p:nvPicPr>
        <p:blipFill rotWithShape="1">
          <a:blip r:embed="rId2"/>
          <a:srcRect r="39248"/>
          <a:stretch/>
        </p:blipFill>
        <p:spPr>
          <a:xfrm>
            <a:off x="4318096" y="1447784"/>
            <a:ext cx="3552304" cy="3707531"/>
          </a:xfrm>
        </p:spPr>
      </p:pic>
      <p:sp>
        <p:nvSpPr>
          <p:cNvPr id="4" name="Text Placeholder 3">
            <a:extLst>
              <a:ext uri="{FF2B5EF4-FFF2-40B4-BE49-F238E27FC236}">
                <a16:creationId xmlns:a16="http://schemas.microsoft.com/office/drawing/2014/main" id="{1537F7CE-CA29-470B-B7E7-E7ADBF9D6AC0}"/>
              </a:ext>
            </a:extLst>
          </p:cNvPr>
          <p:cNvSpPr>
            <a:spLocks noGrp="1"/>
          </p:cNvSpPr>
          <p:nvPr>
            <p:ph type="body" sz="quarter" idx="11"/>
          </p:nvPr>
        </p:nvSpPr>
        <p:spPr>
          <a:xfrm>
            <a:off x="733118" y="5383916"/>
            <a:ext cx="10722260" cy="393431"/>
          </a:xfrm>
        </p:spPr>
        <p:txBody>
          <a:bodyPr/>
          <a:lstStyle/>
          <a:p>
            <a:pPr algn="ctr"/>
            <a:r>
              <a:rPr lang="en-US" i="1" dirty="0">
                <a:solidFill>
                  <a:srgbClr val="004A78"/>
                </a:solidFill>
              </a:rPr>
              <a:t>Snippet 6.6</a:t>
            </a:r>
            <a:endParaRPr lang="en-US" dirty="0">
              <a:solidFill>
                <a:srgbClr val="004A78"/>
              </a:solidFill>
            </a:endParaRPr>
          </a:p>
        </p:txBody>
      </p:sp>
    </p:spTree>
    <p:extLst>
      <p:ext uri="{BB962C8B-B14F-4D97-AF65-F5344CB8AC3E}">
        <p14:creationId xmlns:p14="http://schemas.microsoft.com/office/powerpoint/2010/main" val="70752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ACC9-1124-4268-8C02-BD6BFB9E067C}"/>
              </a:ext>
            </a:extLst>
          </p:cNvPr>
          <p:cNvSpPr>
            <a:spLocks noGrp="1"/>
          </p:cNvSpPr>
          <p:nvPr>
            <p:ph type="title"/>
          </p:nvPr>
        </p:nvSpPr>
        <p:spPr>
          <a:xfrm>
            <a:off x="838200" y="365125"/>
            <a:ext cx="10515600" cy="640378"/>
          </a:xfrm>
        </p:spPr>
        <p:txBody>
          <a:bodyPr/>
          <a:lstStyle/>
          <a:p>
            <a:r>
              <a:rPr lang="en-US" dirty="0"/>
              <a:t>Lesson 6.1.1: Adding Data to a Dictionary </a:t>
            </a:r>
            <a:r>
              <a:rPr lang="en-US" sz="2400" b="0" dirty="0"/>
              <a:t>(3 of 3)</a:t>
            </a:r>
          </a:p>
        </p:txBody>
      </p:sp>
      <p:pic>
        <p:nvPicPr>
          <p:cNvPr id="8" name="Picture Placeholder 7" descr="Program code. In the code, the words in the variable names are merged. Line 1, left brace, open single quote, state, close single quote, colon, open single quote, NY, close single quote, comma, open single quote, city, close single quote, colon, open single quote, New York, close single quote, right brace. Line 2, left brace, open single quote, state, close single quote, colon, open single quote, Maryland, close single quote, comma, open single quote, city, close single quote, colon, open single quote, Baltimore, close single quote, right brace. ">
            <a:extLst>
              <a:ext uri="{FF2B5EF4-FFF2-40B4-BE49-F238E27FC236}">
                <a16:creationId xmlns:a16="http://schemas.microsoft.com/office/drawing/2014/main" id="{B6B152D9-602C-435F-BCBC-59A351E094A1}"/>
              </a:ext>
            </a:extLst>
          </p:cNvPr>
          <p:cNvPicPr>
            <a:picLocks noGrp="1" noChangeAspect="1"/>
          </p:cNvPicPr>
          <p:nvPr>
            <p:ph type="pic" sz="quarter" idx="10"/>
          </p:nvPr>
        </p:nvPicPr>
        <p:blipFill>
          <a:blip r:embed="rId2"/>
          <a:stretch>
            <a:fillRect/>
          </a:stretch>
        </p:blipFill>
        <p:spPr>
          <a:xfrm>
            <a:off x="2188998" y="2400300"/>
            <a:ext cx="7810500" cy="1028700"/>
          </a:xfrm>
        </p:spPr>
      </p:pic>
      <p:sp>
        <p:nvSpPr>
          <p:cNvPr id="4" name="Text Placeholder 3">
            <a:extLst>
              <a:ext uri="{FF2B5EF4-FFF2-40B4-BE49-F238E27FC236}">
                <a16:creationId xmlns:a16="http://schemas.microsoft.com/office/drawing/2014/main" id="{1537F7CE-CA29-470B-B7E7-E7ADBF9D6AC0}"/>
              </a:ext>
            </a:extLst>
          </p:cNvPr>
          <p:cNvSpPr>
            <a:spLocks noGrp="1"/>
          </p:cNvSpPr>
          <p:nvPr>
            <p:ph type="body" sz="quarter" idx="11"/>
          </p:nvPr>
        </p:nvSpPr>
        <p:spPr>
          <a:xfrm>
            <a:off x="733118" y="4303260"/>
            <a:ext cx="10722260" cy="640378"/>
          </a:xfrm>
        </p:spPr>
        <p:txBody>
          <a:bodyPr/>
          <a:lstStyle/>
          <a:p>
            <a:pPr algn="ctr"/>
            <a:r>
              <a:rPr lang="en-US" i="1" dirty="0">
                <a:solidFill>
                  <a:srgbClr val="004A78"/>
                </a:solidFill>
              </a:rPr>
              <a:t>Snippet 6.7</a:t>
            </a:r>
            <a:endParaRPr lang="en-US" dirty="0">
              <a:solidFill>
                <a:srgbClr val="004A78"/>
              </a:solidFill>
            </a:endParaRPr>
          </a:p>
        </p:txBody>
      </p:sp>
    </p:spTree>
    <p:extLst>
      <p:ext uri="{BB962C8B-B14F-4D97-AF65-F5344CB8AC3E}">
        <p14:creationId xmlns:p14="http://schemas.microsoft.com/office/powerpoint/2010/main" val="1563893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6.1.2: Reading Data from a Dictionary</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3286991"/>
          </a:xfrm>
        </p:spPr>
        <p:txBody>
          <a:bodyPr/>
          <a:lstStyle/>
          <a:p>
            <a:r>
              <a:rPr lang="en-US" dirty="0"/>
              <a:t>Access value via keys.</a:t>
            </a:r>
          </a:p>
          <a:p>
            <a:pPr lvl="1"/>
            <a:r>
              <a:rPr lang="en-US" dirty="0">
                <a:solidFill>
                  <a:srgbClr val="004A78"/>
                </a:solidFill>
                <a:latin typeface="Arial" panose="020B0604020202020204" pitchFamily="34" charset="0"/>
                <a:cs typeface="Arial" panose="020B0604020202020204" pitchFamily="34" charset="0"/>
              </a:rPr>
              <a:t>Example: </a:t>
            </a:r>
            <a:r>
              <a:rPr lang="en-US" dirty="0">
                <a:solidFill>
                  <a:srgbClr val="004A78"/>
                </a:solidFill>
                <a:latin typeface="Courier New" panose="02070309020205020404" pitchFamily="49" charset="0"/>
                <a:cs typeface="Courier New" panose="02070309020205020404" pitchFamily="49" charset="0"/>
              </a:rPr>
              <a:t>dictionary['state']</a:t>
            </a:r>
          </a:p>
          <a:p>
            <a:pPr lvl="1"/>
            <a:r>
              <a:rPr lang="en-US" dirty="0">
                <a:solidFill>
                  <a:srgbClr val="004A78"/>
                </a:solidFill>
                <a:latin typeface="Arial" panose="020B0604020202020204" pitchFamily="34" charset="0"/>
                <a:cs typeface="Arial" panose="020B0604020202020204" pitchFamily="34" charset="0"/>
              </a:rPr>
              <a:t>If key does not exist, will get </a:t>
            </a:r>
            <a:r>
              <a:rPr lang="en-US" dirty="0">
                <a:solidFill>
                  <a:srgbClr val="004A78"/>
                </a:solidFill>
                <a:latin typeface="Courier New" panose="02070309020205020404" pitchFamily="49" charset="0"/>
                <a:cs typeface="Courier New" panose="02070309020205020404" pitchFamily="49" charset="0"/>
              </a:rPr>
              <a:t>KeyError</a:t>
            </a:r>
            <a:endParaRPr lang="en-US" dirty="0">
              <a:solidFill>
                <a:srgbClr val="004A78"/>
              </a:solidFill>
              <a:latin typeface="Arial" panose="020B0604020202020204" pitchFamily="34" charset="0"/>
              <a:cs typeface="Arial" panose="020B0604020202020204" pitchFamily="34" charset="0"/>
            </a:endParaRPr>
          </a:p>
          <a:p>
            <a:r>
              <a:rPr lang="en-US" dirty="0"/>
              <a:t>Access using </a:t>
            </a:r>
            <a:r>
              <a:rPr lang="en-US" dirty="0">
                <a:latin typeface="Courier New" panose="02070309020205020404" pitchFamily="49" charset="0"/>
                <a:cs typeface="Courier New" panose="02070309020205020404" pitchFamily="49" charset="0"/>
              </a:rPr>
              <a:t>get() </a:t>
            </a:r>
            <a:r>
              <a:rPr lang="en-US" dirty="0"/>
              <a:t>function.</a:t>
            </a:r>
          </a:p>
          <a:p>
            <a:pPr lvl="1"/>
            <a:r>
              <a:rPr lang="en-US" dirty="0">
                <a:solidFill>
                  <a:srgbClr val="004A78"/>
                </a:solidFill>
                <a:latin typeface="Arial" panose="020B0604020202020204" pitchFamily="34" charset="0"/>
                <a:cs typeface="Arial" panose="020B0604020202020204" pitchFamily="34" charset="0"/>
              </a:rPr>
              <a:t>Example: </a:t>
            </a:r>
            <a:r>
              <a:rPr lang="en-US" dirty="0">
                <a:solidFill>
                  <a:srgbClr val="004A78"/>
                </a:solidFill>
                <a:latin typeface="Courier New" panose="02070309020205020404" pitchFamily="49" charset="0"/>
                <a:cs typeface="Courier New" panose="02070309020205020404" pitchFamily="49" charset="0"/>
              </a:rPr>
              <a:t>dictionary.get('state’)</a:t>
            </a:r>
          </a:p>
          <a:p>
            <a:pPr lvl="1"/>
            <a:r>
              <a:rPr lang="en-US" dirty="0">
                <a:solidFill>
                  <a:srgbClr val="004A78"/>
                </a:solidFill>
                <a:latin typeface="Arial" panose="020B0604020202020204" pitchFamily="34" charset="0"/>
                <a:cs typeface="Arial" panose="020B0604020202020204" pitchFamily="34" charset="0"/>
              </a:rPr>
              <a:t>If key doesn’t exist, </a:t>
            </a:r>
            <a:r>
              <a:rPr lang="en-US" dirty="0">
                <a:solidFill>
                  <a:srgbClr val="004A78"/>
                </a:solidFill>
                <a:latin typeface="Courier New" panose="02070309020205020404" pitchFamily="49" charset="0"/>
                <a:cs typeface="Courier New" panose="02070309020205020404" pitchFamily="49" charset="0"/>
              </a:rPr>
              <a:t>None </a:t>
            </a:r>
            <a:r>
              <a:rPr lang="en-US" dirty="0">
                <a:solidFill>
                  <a:srgbClr val="004A78"/>
                </a:solidFill>
                <a:latin typeface="Arial" panose="020B0604020202020204" pitchFamily="34" charset="0"/>
                <a:cs typeface="Arial" panose="020B0604020202020204" pitchFamily="34" charset="0"/>
              </a:rPr>
              <a:t>is returned.</a:t>
            </a:r>
          </a:p>
        </p:txBody>
      </p:sp>
    </p:spTree>
    <p:extLst>
      <p:ext uri="{BB962C8B-B14F-4D97-AF65-F5344CB8AC3E}">
        <p14:creationId xmlns:p14="http://schemas.microsoft.com/office/powerpoint/2010/main" val="2408358107"/>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Template_Cengage.POTX  -  Read-Only" id="{E6200615-B87C-4FCE-8FC5-0B67255CF481}" vid="{147ADC87-9678-4E7D-9DBC-D729828897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E7F8E047CD1B4B8080E0C6917854E6" ma:contentTypeVersion="7" ma:contentTypeDescription="Create a new document." ma:contentTypeScope="" ma:versionID="27df2ae6dc0b8c223b8a07cc87f9d657">
  <xsd:schema xmlns:xsd="http://www.w3.org/2001/XMLSchema" xmlns:xs="http://www.w3.org/2001/XMLSchema" xmlns:p="http://schemas.microsoft.com/office/2006/metadata/properties" xmlns:ns2="cb2c73f9-b1ae-4d74-94e3-1ed1189efdaa" xmlns:ns3="aeb4a7c9-bc69-4a98-84ec-5a35baeb84bb" targetNamespace="http://schemas.microsoft.com/office/2006/metadata/properties" ma:root="true" ma:fieldsID="8010f79f02ff6c689f47b29fbf6af0bc" ns2:_="" ns3:_="">
    <xsd:import namespace="cb2c73f9-b1ae-4d74-94e3-1ed1189efdaa"/>
    <xsd:import namespace="aeb4a7c9-bc69-4a98-84ec-5a35baeb84bb"/>
    <xsd:element name="properties">
      <xsd:complexType>
        <xsd:sequence>
          <xsd:element name="documentManagement">
            <xsd:complexType>
              <xsd:all>
                <xsd:element ref="ns2:MediaServiceMetadata" minOccurs="0"/>
                <xsd:element ref="ns2:MediaServiceFastMetadata" minOccurs="0"/>
                <xsd:element ref="ns2:Doc_x0020_Type"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2c73f9-b1ae-4d74-94e3-1ed1189efd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_x0020_Type" ma:index="10" nillable="true" ma:displayName="Doc Type" ma:format="Dropdown" ma:internalName="Doc_x0020_Type">
      <xsd:simpleType>
        <xsd:restriction base="dms:Choice">
          <xsd:enumeration value="1-pager Checklist"/>
          <xsd:enumeration value="Checklist"/>
          <xsd:enumeration value="Email template"/>
          <xsd:enumeration value="Example"/>
          <xsd:enumeration value="FAQ"/>
          <xsd:enumeration value="Standards/Guidelines"/>
          <xsd:enumeration value="Instructions/How to"/>
          <xsd:enumeration value="Policy"/>
          <xsd:enumeration value="Presentation"/>
          <xsd:enumeration value="Process"/>
          <xsd:enumeration value="Quick Guide / JobAid"/>
          <xsd:enumeration value="Reference"/>
          <xsd:enumeration value="Template"/>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eb4a7c9-bc69-4a98-84ec-5a35baeb84b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oc_x0020_Type xmlns="cb2c73f9-b1ae-4d74-94e3-1ed1189efdaa">Template</Doc_x0020_Type>
    <SharedWithUsers xmlns="aeb4a7c9-bc69-4a98-84ec-5a35baeb84bb">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77A34-EE8A-47F8-8EB6-D81353830B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2c73f9-b1ae-4d74-94e3-1ed1189efdaa"/>
    <ds:schemaRef ds:uri="aeb4a7c9-bc69-4a98-84ec-5a35baeb84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9BA192-EF86-48DF-982C-2C526A268392}">
  <ds:schemaRefs>
    <ds:schemaRef ds:uri="http://purl.org/dc/terms/"/>
    <ds:schemaRef ds:uri="http://www.w3.org/XML/1998/namespace"/>
    <ds:schemaRef ds:uri="http://purl.org/dc/elements/1.1/"/>
    <ds:schemaRef ds:uri="http://schemas.microsoft.com/office/2006/documentManagement/types"/>
    <ds:schemaRef ds:uri="http://schemas.microsoft.com/office/2006/metadata/properties"/>
    <ds:schemaRef ds:uri="aeb4a7c9-bc69-4a98-84ec-5a35baeb84bb"/>
    <ds:schemaRef ds:uri="http://schemas.microsoft.com/office/infopath/2007/PartnerControls"/>
    <ds:schemaRef ds:uri="http://purl.org/dc/dcmitype/"/>
    <ds:schemaRef ds:uri="http://schemas.openxmlformats.org/package/2006/metadata/core-properties"/>
    <ds:schemaRef ds:uri="cb2c73f9-b1ae-4d74-94e3-1ed1189efdaa"/>
  </ds:schemaRefs>
</ds:datastoreItem>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9700</TotalTime>
  <Words>1586</Words>
  <Application>Microsoft Office PowerPoint</Application>
  <PresentationFormat>Widescreen</PresentationFormat>
  <Paragraphs>190</Paragraphs>
  <Slides>35</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Courier New</vt:lpstr>
      <vt:lpstr>Calibri</vt:lpstr>
      <vt:lpstr>arial</vt:lpstr>
      <vt:lpstr>arial</vt:lpstr>
      <vt:lpstr>Helvetica</vt:lpstr>
      <vt:lpstr>LucidaGrande</vt:lpstr>
      <vt:lpstr>Summer Font</vt:lpstr>
      <vt:lpstr>Open Sans</vt:lpstr>
      <vt:lpstr>Office Theme</vt:lpstr>
      <vt:lpstr>Dictionaries and Sets</vt:lpstr>
      <vt:lpstr>Module Objectives</vt:lpstr>
      <vt:lpstr>Introduction</vt:lpstr>
      <vt:lpstr>Lesson 6.1: Working with Dictionaries (1 of 2)</vt:lpstr>
      <vt:lpstr>Lesson 6.1: Working with Dictionaries (2 of 2)</vt:lpstr>
      <vt:lpstr>Lesson 6.1.1: Adding Data to a Dictionary (1 of 3)</vt:lpstr>
      <vt:lpstr>Lesson 6.1.1: Adding Data to a Dictionary (2 of 3)</vt:lpstr>
      <vt:lpstr>Lesson 6.1.1: Adding Data to a Dictionary (3 of 3)</vt:lpstr>
      <vt:lpstr>Lesson 6.1.2: Reading Data from a Dictionary</vt:lpstr>
      <vt:lpstr>Lesson 6.1.3: Iterating through Dictionaries</vt:lpstr>
      <vt:lpstr>Lesson 6.1.4: Checking for the Existence of Particular Keys (1 of 2)</vt:lpstr>
      <vt:lpstr>Lesson 6.1.4: Checking for the Existence of Particular Keys (2 of 2)</vt:lpstr>
      <vt:lpstr>Lesson 6.2.1: dict.update()</vt:lpstr>
      <vt:lpstr>Lesson 6.2.2: dict.clear() and dict.pop()</vt:lpstr>
      <vt:lpstr>Lesson 6.2.3: dict.copy() (1 of 2)</vt:lpstr>
      <vt:lpstr>Lesson 6.2.3: dict.copy() (2 of 2)</vt:lpstr>
      <vt:lpstr>Lesson 6.2.4: dict.popitem()</vt:lpstr>
      <vt:lpstr>Lesson 6.2.5: dict.setdefault()</vt:lpstr>
      <vt:lpstr>Lesson 6.2.6: dict.fromkeys() (1 of 2)</vt:lpstr>
      <vt:lpstr>Lesson 6.2.6: dict.fromkeys() (2 of 2)</vt:lpstr>
      <vt:lpstr>Lesson 6.3: Ordered Dictionaries</vt:lpstr>
      <vt:lpstr>Lesson 6.4: The Basics of Sets</vt:lpstr>
      <vt:lpstr>Lesson 6.4.1: Creating Sets</vt:lpstr>
      <vt:lpstr>Lesson 6.4.2: Adding Data to a Set</vt:lpstr>
      <vt:lpstr>Lesson 6.4.3: Reading Data from a Set (1 of 2)</vt:lpstr>
      <vt:lpstr>Lesson 6.4.3: Reading Data from a Set (2 of 2)</vt:lpstr>
      <vt:lpstr>Lesson 6.4.4: Removing Data from a Set</vt:lpstr>
      <vt:lpstr>Lesson 6.5.1: Union</vt:lpstr>
      <vt:lpstr>Lesson 6.5.2: Intersection</vt:lpstr>
      <vt:lpstr>Lesson 6.5.3: Difference</vt:lpstr>
      <vt:lpstr>Lesson 6.5.4: Subsets</vt:lpstr>
      <vt:lpstr>Lesson 6.5.5: Equality</vt:lpstr>
      <vt:lpstr>Lesson 6.5.6: Update Methods</vt:lpstr>
      <vt:lpstr>Lesson 6.6: Frozen Sets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Nicole Spoto</dc:creator>
  <cp:lastModifiedBy>D, Mohanapriya</cp:lastModifiedBy>
  <cp:revision>496</cp:revision>
  <cp:lastPrinted>2016-10-03T15:29:39Z</cp:lastPrinted>
  <dcterms:created xsi:type="dcterms:W3CDTF">2019-02-07T14:16:32Z</dcterms:created>
  <dcterms:modified xsi:type="dcterms:W3CDTF">2019-07-24T05:15:16Z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0x0101000FE7F8E047CD1B4B8080E0C6917854E6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ies>
</file>