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1" r:id="rId1"/>
  </p:sldMasterIdLst>
  <p:sldIdLst>
    <p:sldId id="265" r:id="rId2"/>
    <p:sldId id="349" r:id="rId3"/>
    <p:sldId id="355" r:id="rId4"/>
    <p:sldId id="357" r:id="rId5"/>
    <p:sldId id="358" r:id="rId6"/>
    <p:sldId id="360" r:id="rId7"/>
    <p:sldId id="359" r:id="rId8"/>
    <p:sldId id="367" r:id="rId9"/>
    <p:sldId id="361" r:id="rId10"/>
    <p:sldId id="393" r:id="rId11"/>
    <p:sldId id="399" r:id="rId12"/>
    <p:sldId id="394" r:id="rId13"/>
    <p:sldId id="400" r:id="rId14"/>
    <p:sldId id="395" r:id="rId15"/>
    <p:sldId id="396" r:id="rId16"/>
    <p:sldId id="397" r:id="rId17"/>
    <p:sldId id="401" r:id="rId18"/>
    <p:sldId id="402" r:id="rId19"/>
    <p:sldId id="403" r:id="rId20"/>
    <p:sldId id="404" r:id="rId21"/>
    <p:sldId id="405" r:id="rId22"/>
    <p:sldId id="409" r:id="rId23"/>
    <p:sldId id="410" r:id="rId24"/>
    <p:sldId id="416" r:id="rId25"/>
    <p:sldId id="417" r:id="rId26"/>
    <p:sldId id="411" r:id="rId27"/>
    <p:sldId id="412" r:id="rId28"/>
    <p:sldId id="414" r:id="rId29"/>
    <p:sldId id="389" r:id="rId30"/>
    <p:sldId id="391" r:id="rId31"/>
    <p:sldId id="415" r:id="rId3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B4C35"/>
    <a:srgbClr val="0F6649"/>
    <a:srgbClr val="16996D"/>
    <a:srgbClr val="137F59"/>
    <a:srgbClr val="1B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43" autoAdjust="0"/>
    <p:restoredTop sz="95603" autoAdjust="0"/>
  </p:normalViewPr>
  <p:slideViewPr>
    <p:cSldViewPr>
      <p:cViewPr varScale="1">
        <p:scale>
          <a:sx n="124" d="100"/>
          <a:sy n="124" d="100"/>
        </p:scale>
        <p:origin x="59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0:07:19.43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0,'4189'0,"-4170"0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0:17:31.82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0,'1663'0,"-1655"0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0:17:31.82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0,'1513'0,"-1506"0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0:23:45.72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0,'2079'0,"-2070"0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0:08:37.47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0,'3739'0,"-3721"0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0:08:42.18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0,'3414'0,"-3398"0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0:08:59.02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0,'1375'0,"-1369"0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0:09:21.85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0,'985'0,"-980"0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0:10:56.92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0,'2367'0,"-2357"0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0:10:57.63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0,'4189'0,"-4170"0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0:10:58.21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0,'2370'0,"-2359"0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0:12:10.93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0,'2079'0,"-2070"0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DA59-E555-2DB8-29EB-F7515237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0FC6-C71F-2486-F5A7-4FF43FCD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9FFE-39C6-D828-1CCC-5996BF81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569AF-2C21-4E07-9A57-B9D426F76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88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EF11B-CA0D-9C64-1E03-98F28062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C2590-87B3-FA79-4AD1-9053944B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0880-10A2-56B2-5504-04C258D7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8D3F-4C7C-4CBB-9190-7A049D39B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79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8EDB6E6-1526-B130-3640-B603A2B1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3561DA2-7435-2F35-63EA-67046647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EF2C6-0D06-87BE-31F7-1C29CC70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05303-3671-4CE2-AD71-847F4856E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4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C57DB3-0629-675F-D3F8-BFE301DB028C}"/>
              </a:ext>
            </a:extLst>
          </p:cNvPr>
          <p:cNvSpPr txBox="1"/>
          <p:nvPr/>
        </p:nvSpPr>
        <p:spPr>
          <a:xfrm>
            <a:off x="674688" y="971550"/>
            <a:ext cx="6000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B9F2A-A273-6CD3-8878-4BADA952521E}"/>
              </a:ext>
            </a:extLst>
          </p:cNvPr>
          <p:cNvSpPr txBox="1"/>
          <p:nvPr/>
        </p:nvSpPr>
        <p:spPr>
          <a:xfrm>
            <a:off x="6999288" y="2613025"/>
            <a:ext cx="601662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A795C0-42E6-5D0B-4906-8487039B52E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23C92B-1569-64B8-79C1-FDA20C55CC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D4F615-08E5-DBB3-0614-A5DEF54E06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89723-52B4-445A-94BE-3D7768F1C6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27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BC09-9E92-79CC-D36C-DF151CEF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86F73-44B0-81CC-5925-4A730C14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938A8-BC12-86DD-0282-8BCF7DA0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EFBC1-2377-4248-ABAC-DE8F09F628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83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AE2BE8-D427-3125-67D2-448FC1F43C12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0A7630-60FF-A23D-1163-EAC895219DF7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6CACC1-9C52-4DCD-D7A2-5BA931B066D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662015-CE1B-9627-A487-1618B1E77F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A9448D6-5F4D-8080-F5FA-518E6D7319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756A9-B6D2-4299-93E7-6993B747F3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744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4E1B4-8694-66AD-EFAE-7615E37AF615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FB821-FE24-262E-61DA-3570DD063F36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2C04981-7752-64A9-C49B-D1D729B2714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8D6052-5117-594C-D17C-6BD036D12EF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1CFC7F-8DED-27AF-9E6C-A2E9AF263E9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909F6-FB1A-4D66-9DB7-199DC54AA9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51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4900-B4FA-6E10-405B-4949A9E1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B971E-4DD3-6DFA-02E2-5CF4F914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082C-2F5A-DD07-1210-3D76F1F0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A49BB-1478-4DE9-ABA2-44D46AE03A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824730"/>
      </p:ext>
    </p:extLst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2D5E-F2F7-4E11-6115-CD64F953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679B3-51E9-17C7-E5F9-41E298B3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BF80E-8733-C350-1190-ACB54084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62EFD-DB4C-4161-B990-9E3042FA69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960017"/>
      </p:ext>
    </p:extLst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41475"/>
            <a:ext cx="3810000" cy="445452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1458A52-46E4-E231-C028-7DBC098629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C2A79AB-F314-E05E-CB8B-59FF14E2D9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ECA39E2-DEBF-CE17-0BE9-8BCDA0C02C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4B302-E36F-42EE-A44D-8B84886BC3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51266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B828-38D3-1C03-BDF0-75E6042C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725D-F94D-10E4-9E3A-5B006AD4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3A79-0E4C-3385-1A12-6646D8B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CBF27-7711-4A83-A4D5-4024251B08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977072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F7B2-14F6-A0A2-B458-9B2E107B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5A856-DA24-5264-7D4F-79A248BB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AF671-876E-303C-05E6-43BF3638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1AA14-5E12-4CFD-8CF1-A07F0320A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704972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625EC-5C1E-DA12-E7B6-468E84EB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F215-7A6E-CBE6-99C5-76550383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DB3B2-CF43-F1B9-288B-6BE45B69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FF844-6183-4237-BB47-47FF2B68CE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938880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523EC-1804-19CB-40E4-06FE6BEB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25B12-ED4C-0E46-719A-A5EA7875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E15DC-6DB1-74D6-27A0-E6370D44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32EA1-F6C2-423E-A5A9-174B2B5CB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381176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61405-3ACA-F664-5291-06F162F1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E4839-4AF8-E165-A49A-51CFF679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96EF6-8F9A-905F-FBED-18DF2028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4436F-AD52-4F80-BFA3-0BAC012E48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780763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7D5A4-CE2F-88C6-DC61-0E8C16F4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C92E2-430A-C003-1C98-42767CC7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7AF57-434B-00E3-6C4B-46D48EBA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89143-BBFD-4374-B5C1-7D6F2B8FEA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071230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57BEF-16DD-9EC1-F744-C870BB51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53096-B1A3-42F3-AB09-10EB0A4A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40A0E-F597-02E3-2616-312597C3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C5A36-ACA1-4778-8DA9-F09678F3B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434512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474B0-C4FC-0DE4-DDB8-415875D6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937DD-13DF-1232-89CE-70B391B1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7AF63-34D0-C7D3-856B-D1436F21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D7492-76F4-426E-A810-FBA77A1A1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97958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4C35"/>
            </a:gs>
            <a:gs pos="50000">
              <a:srgbClr val="0F6649"/>
            </a:gs>
            <a:gs pos="100000">
              <a:srgbClr val="0B4C3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62A63F95-15AE-2567-E054-E730D1D636F9}"/>
              </a:ext>
            </a:extLst>
          </p:cNvPr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210FC4-B791-1D00-6563-759BC42AC483}"/>
              </a:ext>
            </a:extLst>
          </p:cNvPr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DFAC35-62BF-DA68-16DA-2E85C7D529E8}"/>
              </a:ext>
            </a:extLst>
          </p:cNvPr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AF6524-D7DF-3428-A784-B2138FDD6F68}"/>
              </a:ext>
            </a:extLst>
          </p:cNvPr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D2B43D-5E84-55EE-3314-2CAD92BD8ADE}"/>
              </a:ext>
            </a:extLst>
          </p:cNvPr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9831B4-4863-415A-10D6-F88D5600D0AE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2" name="Title Placeholder 1">
            <a:extLst>
              <a:ext uri="{FF2B5EF4-FFF2-40B4-BE49-F238E27FC236}">
                <a16:creationId xmlns:a16="http://schemas.microsoft.com/office/drawing/2014/main" id="{5278224B-F645-B722-652C-13430D918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452438"/>
            <a:ext cx="70564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3" name="Text Placeholder 2">
            <a:extLst>
              <a:ext uri="{FF2B5EF4-FFF2-40B4-BE49-F238E27FC236}">
                <a16:creationId xmlns:a16="http://schemas.microsoft.com/office/drawing/2014/main" id="{7E3331A1-C79A-B8FE-EC8B-829E72705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052638"/>
            <a:ext cx="67119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63703-DF87-340A-919E-4AF4F7523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EF662-37D0-231A-A3C5-A0D7A4BB0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18" y="3263107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B90C-4521-2847-1C37-927D1875B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66050" y="295275"/>
            <a:ext cx="62865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1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B49080-C435-4AF2-AA2E-71343260EF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  <p:sldLayoutId id="2147484137" r:id="rId14"/>
    <p:sldLayoutId id="2147484138" r:id="rId15"/>
    <p:sldLayoutId id="2147484139" r:id="rId16"/>
    <p:sldLayoutId id="2147484140" r:id="rId17"/>
    <p:sldLayoutId id="2147484141" r:id="rId18"/>
  </p:sldLayoutIdLst>
  <p:transition spd="med">
    <p:random/>
  </p:transition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6.png"/><Relationship Id="rId18" Type="http://schemas.openxmlformats.org/officeDocument/2006/relationships/image" Target="../media/image18.png"/><Relationship Id="rId3" Type="http://schemas.openxmlformats.org/officeDocument/2006/relationships/image" Target="../media/image11.png"/><Relationship Id="rId21" Type="http://schemas.openxmlformats.org/officeDocument/2006/relationships/customXml" Target="../ink/ink11.xml"/><Relationship Id="rId7" Type="http://schemas.openxmlformats.org/officeDocument/2006/relationships/image" Target="../media/image13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" Type="http://schemas.openxmlformats.org/officeDocument/2006/relationships/customXml" Target="../ink/ink1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3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10" Type="http://schemas.openxmlformats.org/officeDocument/2006/relationships/customXml" Target="../ink/ink5.xml"/><Relationship Id="rId19" Type="http://schemas.openxmlformats.org/officeDocument/2006/relationships/customXml" Target="../ink/ink10.xml"/><Relationship Id="rId4" Type="http://schemas.openxmlformats.org/officeDocument/2006/relationships/customXml" Target="../ink/ink2.xml"/><Relationship Id="rId9" Type="http://schemas.openxmlformats.org/officeDocument/2006/relationships/image" Target="../media/image14.png"/><Relationship Id="rId14" Type="http://schemas.openxmlformats.org/officeDocument/2006/relationships/customXml" Target="../ink/ink7.xml"/><Relationship Id="rId2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715696-33D4-528D-B2DB-499CFCE861B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-19050" y="142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6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CWCT 140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5327FFEC-154A-690E-F02C-0F6267C42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6429375"/>
            <a:ext cx="9620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6">
            <a:extLst>
              <a:ext uri="{FF2B5EF4-FFF2-40B4-BE49-F238E27FC236}">
                <a16:creationId xmlns:a16="http://schemas.microsoft.com/office/drawing/2014/main" id="{FE6AAC03-814C-DE06-8039-DA4B0C71A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1946275"/>
            <a:ext cx="5118100" cy="2819400"/>
          </a:xfrm>
          <a:prstGeom prst="rect">
            <a:avLst/>
          </a:prstGeom>
          <a:solidFill>
            <a:srgbClr val="169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8">
            <a:extLst>
              <a:ext uri="{FF2B5EF4-FFF2-40B4-BE49-F238E27FC236}">
                <a16:creationId xmlns:a16="http://schemas.microsoft.com/office/drawing/2014/main" id="{0BE52085-A927-E795-EE12-E0B7E27E1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486400"/>
            <a:ext cx="4792663" cy="9540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 David Lieberman</a:t>
            </a:r>
          </a:p>
          <a:p>
            <a:pPr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dlieberman@ivytech.edu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Python </a:t>
            </a:r>
            <a:r>
              <a:rPr lang="en-US" dirty="0">
                <a:solidFill>
                  <a:srgbClr val="FFC000"/>
                </a:solidFill>
              </a:rPr>
              <a:t>Logical</a:t>
            </a:r>
            <a:r>
              <a:rPr lang="en-US" dirty="0"/>
              <a:t> Operators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9A6632D-8923-6444-C04C-4C0EDE3B6AF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990600"/>
            <a:ext cx="7239000" cy="2133600"/>
          </a:xfrm>
        </p:spPr>
        <p:txBody>
          <a:bodyPr rtlCol="0">
            <a:normAutofit fontScale="47500" lnSpcReduction="20000"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78145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Python </a:t>
            </a:r>
            <a:r>
              <a:rPr lang="en-US" dirty="0">
                <a:solidFill>
                  <a:srgbClr val="FFC000"/>
                </a:solidFill>
              </a:rPr>
              <a:t>Bitwise</a:t>
            </a:r>
            <a:r>
              <a:rPr lang="en-US" dirty="0"/>
              <a:t> Operators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9A6632D-8923-6444-C04C-4C0EDE3B6AF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990600"/>
            <a:ext cx="7239000" cy="3962400"/>
          </a:xfrm>
        </p:spPr>
        <p:txBody>
          <a:bodyPr rtlCol="0">
            <a:normAutofit fontScale="40000" lnSpcReduction="20000"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 AND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 OR 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^  XOR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~  NOT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  zero fill left shift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&gt;&gt;  signed right shift 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38105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Binary Numbers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1EF848B-A6CA-E9B7-2C9E-13AEB34DF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643" y="1828800"/>
            <a:ext cx="4938713" cy="389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390302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Binary Numbers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C8F38B13-533E-FC04-BE82-E066670D4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347788"/>
            <a:ext cx="3609975" cy="333321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4342637C-ED06-37E8-744A-BEF332DDD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74022"/>
            <a:ext cx="662940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8) + (</a:t>
            </a:r>
            <a:r>
              <a:rPr lang="en-US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4) + (</a:t>
            </a:r>
            <a:r>
              <a:rPr lang="en-US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2) + (</a:t>
            </a:r>
            <a:r>
              <a:rPr lang="en-US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1) = 14</a:t>
            </a:r>
          </a:p>
        </p:txBody>
      </p:sp>
    </p:spTree>
    <p:extLst>
      <p:ext uri="{BB962C8B-B14F-4D97-AF65-F5344CB8AC3E}">
        <p14:creationId xmlns:p14="http://schemas.microsoft.com/office/powerpoint/2010/main" val="3955651359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Hex to Binary</a:t>
            </a:r>
          </a:p>
        </p:txBody>
      </p:sp>
      <p:pic>
        <p:nvPicPr>
          <p:cNvPr id="4098" name="Picture 2" descr="3 Ways to Convert Binary to Hexadecimal - wikiHow">
            <a:extLst>
              <a:ext uri="{FF2B5EF4-FFF2-40B4-BE49-F238E27FC236}">
                <a16:creationId xmlns:a16="http://schemas.microsoft.com/office/drawing/2014/main" id="{BBFE0CD7-77D6-073F-E19C-CABD6AFE3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785938"/>
            <a:ext cx="4381500" cy="3286125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D14D06B4-A6A9-6868-7C51-0DD311E22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96581"/>
            <a:ext cx="6629400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group of four binary digits forms a hexadecimal digit</a:t>
            </a:r>
          </a:p>
        </p:txBody>
      </p:sp>
    </p:spTree>
    <p:extLst>
      <p:ext uri="{BB962C8B-B14F-4D97-AF65-F5344CB8AC3E}">
        <p14:creationId xmlns:p14="http://schemas.microsoft.com/office/powerpoint/2010/main" val="3923070680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Truth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C8597-A75E-933D-ABB0-BEE9643D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41" y="2057400"/>
            <a:ext cx="7867317" cy="2481406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6755289"/>
      </p:ext>
    </p:extLst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Bitwise Operations</a:t>
            </a:r>
          </a:p>
        </p:txBody>
      </p:sp>
      <p:sp>
        <p:nvSpPr>
          <p:cNvPr id="34819" name="TextBox 2">
            <a:extLst>
              <a:ext uri="{FF2B5EF4-FFF2-40B4-BE49-F238E27FC236}">
                <a16:creationId xmlns:a16="http://schemas.microsoft.com/office/drawing/2014/main" id="{6148705C-C232-582E-1D28-2FD6D8F2B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444" y="1143000"/>
            <a:ext cx="6061275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1 0 1 0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 0 1 1   0x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1 1 1 1 1 1 1 1   0xFF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1 0 1 0 1 0 1 1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3A7F5E5D-BFBD-0DC1-750E-1A475DD31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444" y="4002345"/>
            <a:ext cx="6061275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1 0 1 0 1 0 1 1   0xAB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1 1 1 1 1 1 1 1   0xFF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1 1 1 1 1 1 1 1</a:t>
            </a:r>
          </a:p>
        </p:txBody>
      </p:sp>
    </p:spTree>
    <p:extLst>
      <p:ext uri="{BB962C8B-B14F-4D97-AF65-F5344CB8AC3E}">
        <p14:creationId xmlns:p14="http://schemas.microsoft.com/office/powerpoint/2010/main" val="3758293298"/>
      </p:ext>
    </p:extLst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Bitwise Operations</a:t>
            </a:r>
          </a:p>
        </p:txBody>
      </p:sp>
      <p:sp>
        <p:nvSpPr>
          <p:cNvPr id="34819" name="TextBox 2">
            <a:extLst>
              <a:ext uri="{FF2B5EF4-FFF2-40B4-BE49-F238E27FC236}">
                <a16:creationId xmlns:a16="http://schemas.microsoft.com/office/drawing/2014/main" id="{6148705C-C232-582E-1D28-2FD6D8F2B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444" y="1143000"/>
            <a:ext cx="6061275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1 0 1 0 1 0 1 1   0xAB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XOR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1 1 1 1 1 1 1 1   0xFF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0 1 0 1 0 1 0 0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3A7F5E5D-BFBD-0DC1-750E-1A475DD31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444" y="4002345"/>
            <a:ext cx="6061275" cy="156966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NOT 1 0 1 0 1 0 1 1   0xAB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0 1 0 1 0 1 0 0</a:t>
            </a:r>
          </a:p>
        </p:txBody>
      </p:sp>
    </p:spTree>
    <p:extLst>
      <p:ext uri="{BB962C8B-B14F-4D97-AF65-F5344CB8AC3E}">
        <p14:creationId xmlns:p14="http://schemas.microsoft.com/office/powerpoint/2010/main" val="2367537957"/>
      </p:ext>
    </p:extLst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Bitwise Operations</a:t>
            </a:r>
          </a:p>
        </p:txBody>
      </p:sp>
      <p:sp>
        <p:nvSpPr>
          <p:cNvPr id="34819" name="TextBox 2">
            <a:extLst>
              <a:ext uri="{FF2B5EF4-FFF2-40B4-BE49-F238E27FC236}">
                <a16:creationId xmlns:a16="http://schemas.microsoft.com/office/drawing/2014/main" id="{6148705C-C232-582E-1D28-2FD6D8F2B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444" y="1143000"/>
            <a:ext cx="6061275" cy="156966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 1 0 1 0 1 0 1 1   0xAB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0 1 0 1 0 1 1 0   0x56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3A7F5E5D-BFBD-0DC1-750E-1A475DD31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444" y="4002345"/>
            <a:ext cx="6061275" cy="156966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 1 0 1 0 1 0 1 1   0xAB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0 1 0 1 0 1 0 1   0x55</a:t>
            </a:r>
          </a:p>
        </p:txBody>
      </p:sp>
    </p:spTree>
    <p:extLst>
      <p:ext uri="{BB962C8B-B14F-4D97-AF65-F5344CB8AC3E}">
        <p14:creationId xmlns:p14="http://schemas.microsoft.com/office/powerpoint/2010/main" val="1013054212"/>
      </p:ext>
    </p:extLst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Turn a Bit “On”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9D601-1F2E-7B18-835A-EBC1A184C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444" y="1447800"/>
            <a:ext cx="4479111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0 0 0 0 0 0 0 0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0 </a:t>
            </a:r>
            <a:r>
              <a:rPr lang="en-US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0 0 0 0 </a:t>
            </a:r>
            <a:r>
              <a:rPr lang="en-US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0 1 0 0 0 0 1 0</a:t>
            </a:r>
          </a:p>
        </p:txBody>
      </p:sp>
    </p:spTree>
    <p:extLst>
      <p:ext uri="{BB962C8B-B14F-4D97-AF65-F5344CB8AC3E}">
        <p14:creationId xmlns:p14="http://schemas.microsoft.com/office/powerpoint/2010/main" val="1061147364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91E7E7-7828-0A81-C914-4FF61310CC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990600"/>
            <a:ext cx="7239000" cy="5410200"/>
          </a:xfrm>
        </p:spPr>
        <p:txBody>
          <a:bodyPr rtlCol="0">
            <a:normAutofit fontScale="40000" lnSpcReduction="20000"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Statements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Loops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Lists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Logical Operators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Bitwise Operations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Colon (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: ) operator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Shallow / Deep Copy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Exercise #1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Turn a Bit “Off”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9D601-1F2E-7B18-835A-EBC1A184C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444" y="1447800"/>
            <a:ext cx="4479111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0 1 1 1 1 1 1 0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1 </a:t>
            </a:r>
            <a:r>
              <a:rPr lang="en-US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1 1 1 1 </a:t>
            </a:r>
            <a:r>
              <a:rPr lang="en-US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0 0 1 1 1 1 0 0</a:t>
            </a:r>
          </a:p>
        </p:txBody>
      </p:sp>
    </p:spTree>
    <p:extLst>
      <p:ext uri="{BB962C8B-B14F-4D97-AF65-F5344CB8AC3E}">
        <p14:creationId xmlns:p14="http://schemas.microsoft.com/office/powerpoint/2010/main" val="915675400"/>
      </p:ext>
    </p:extLst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Python Lists</a:t>
            </a:r>
          </a:p>
        </p:txBody>
      </p:sp>
      <p:sp>
        <p:nvSpPr>
          <p:cNvPr id="34819" name="TextBox 2">
            <a:extLst>
              <a:ext uri="{FF2B5EF4-FFF2-40B4-BE49-F238E27FC236}">
                <a16:creationId xmlns:a16="http://schemas.microsoft.com/office/drawing/2014/main" id="{6148705C-C232-582E-1D28-2FD6D8F2B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830" y="1143000"/>
            <a:ext cx="6965368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#Initialize a list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[73, 88, 112, 10, 5]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B0BCB9B-4D23-E1FB-0F00-EE2E54838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830" y="2667000"/>
            <a:ext cx="4479111" cy="353943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#Build a list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NumList.append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(73)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NumList.append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(88)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NumList.append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(112)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NumList.append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NumList.append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1634617024"/>
      </p:ext>
    </p:extLst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Python Lists</a:t>
            </a:r>
          </a:p>
        </p:txBody>
      </p:sp>
      <p:sp>
        <p:nvSpPr>
          <p:cNvPr id="34819" name="TextBox 2">
            <a:extLst>
              <a:ext uri="{FF2B5EF4-FFF2-40B4-BE49-F238E27FC236}">
                <a16:creationId xmlns:a16="http://schemas.microsoft.com/office/drawing/2014/main" id="{6148705C-C232-582E-1D28-2FD6D8F2B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891" y="967770"/>
            <a:ext cx="6965368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[73, 88, 112, 10, 5]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#Print whole list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B0BCB9B-4D23-E1FB-0F00-EE2E54838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204" y="2971800"/>
            <a:ext cx="5157181" cy="353943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#Print numbers in list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[2])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[4])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813793"/>
      </p:ext>
    </p:extLst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Python Lists</a:t>
            </a:r>
          </a:p>
        </p:txBody>
      </p:sp>
      <p:sp>
        <p:nvSpPr>
          <p:cNvPr id="34819" name="TextBox 2">
            <a:extLst>
              <a:ext uri="{FF2B5EF4-FFF2-40B4-BE49-F238E27FC236}">
                <a16:creationId xmlns:a16="http://schemas.microsoft.com/office/drawing/2014/main" id="{6148705C-C232-582E-1D28-2FD6D8F2B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891" y="1325940"/>
            <a:ext cx="6965368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[73, 88, 112, 10, 5]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#Print length of list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B0BCB9B-4D23-E1FB-0F00-EE2E54838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3949" y="3570982"/>
            <a:ext cx="5835252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#Delete element from list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del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2400997569"/>
      </p:ext>
    </p:extLst>
  </p:cSld>
  <p:clrMapOvr>
    <a:masterClrMapping/>
  </p:clrMapOvr>
  <p:transition spd="med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Colon ( : ) Operator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CA38021-52C9-AC26-B9E6-3E912EA243A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990600"/>
            <a:ext cx="7239000" cy="3962400"/>
          </a:xfrm>
        </p:spPr>
        <p:txBody>
          <a:bodyPr rtlCol="0">
            <a:normAutofit fontScale="32500" lnSpcReduction="20000"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Slices a part from a sequence object such as list, tuple or string.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takes two arguments. First is the index of start of slice and second is index of end of slice. 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Both operands are optional. If first operand is omitted, it is 0 by default. If second is omitted, it is set to end of sequence.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99575"/>
      </p:ext>
    </p:extLst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Colon ( : ) Operator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B0BCB9B-4D23-E1FB-0F00-EE2E54838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170827" cy="3785652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["apple", "banana", "cherry", "kiwi",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"grape", "pear", "orange"]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[0])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[0:1])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[0:2])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[-1])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[-1:])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[-2:])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[-2:-1])</a:t>
            </a:r>
          </a:p>
        </p:txBody>
      </p:sp>
    </p:spTree>
    <p:extLst>
      <p:ext uri="{BB962C8B-B14F-4D97-AF65-F5344CB8AC3E}">
        <p14:creationId xmlns:p14="http://schemas.microsoft.com/office/powerpoint/2010/main" val="2800112730"/>
      </p:ext>
    </p:extLst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Shallow Copy</a:t>
            </a:r>
          </a:p>
        </p:txBody>
      </p:sp>
      <p:pic>
        <p:nvPicPr>
          <p:cNvPr id="17410" name="Picture 2" descr="Shallow copy in Python">
            <a:extLst>
              <a:ext uri="{FF2B5EF4-FFF2-40B4-BE49-F238E27FC236}">
                <a16:creationId xmlns:a16="http://schemas.microsoft.com/office/drawing/2014/main" id="{954AE0DD-0EEB-ADE1-F51B-D56633338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6096000" cy="401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4A51A7-E462-6837-A39B-E7B22C78C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479" y="5410200"/>
            <a:ext cx="3801041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Bag1 = [1, 2, 3]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Bag2 = Bag1</a:t>
            </a:r>
          </a:p>
        </p:txBody>
      </p:sp>
    </p:spTree>
    <p:extLst>
      <p:ext uri="{BB962C8B-B14F-4D97-AF65-F5344CB8AC3E}">
        <p14:creationId xmlns:p14="http://schemas.microsoft.com/office/powerpoint/2010/main" val="2042328558"/>
      </p:ext>
    </p:extLst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Deep Copy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4A51A7-E462-6837-A39B-E7B22C78C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478" y="5082570"/>
            <a:ext cx="3801041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Bag1 = [1, 2, 3]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#slice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Bag2 = Bag1[:]</a:t>
            </a:r>
          </a:p>
        </p:txBody>
      </p:sp>
      <p:pic>
        <p:nvPicPr>
          <p:cNvPr id="28674" name="Picture 2" descr="Deep copy in Python">
            <a:extLst>
              <a:ext uri="{FF2B5EF4-FFF2-40B4-BE49-F238E27FC236}">
                <a16:creationId xmlns:a16="http://schemas.microsoft.com/office/drawing/2014/main" id="{3606E714-80B6-FB79-50A0-4806B23E2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990600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501298"/>
      </p:ext>
    </p:extLst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List In a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43D85-B422-4F45-1BBF-263A0F4A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833" y="1374427"/>
            <a:ext cx="4510334" cy="41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60882"/>
      </p:ext>
    </p:extLst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Assignment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91E7E7-7828-0A81-C914-4FF61310CC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219200"/>
            <a:ext cx="7239000" cy="4572000"/>
          </a:xfrm>
        </p:spPr>
        <p:txBody>
          <a:bodyPr rtlCol="0">
            <a:normAutofit fontScale="77500" lnSpcReduction="20000"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all program submissions you need to include </a:t>
            </a:r>
            <a:r>
              <a:rPr lang="en-US" sz="3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screenshots 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illustrating your programs ran successfully.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program submissions require a </a:t>
            </a:r>
            <a:r>
              <a:rPr lang="en-US" sz="3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 comment 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containing your name, course, date, program name, and a description of the program.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85896927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B12DA09-108A-3191-E756-70555979E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Python If Statement</a:t>
            </a:r>
          </a:p>
        </p:txBody>
      </p:sp>
      <p:sp>
        <p:nvSpPr>
          <p:cNvPr id="28675" name="TextBox 2">
            <a:extLst>
              <a:ext uri="{FF2B5EF4-FFF2-40B4-BE49-F238E27FC236}">
                <a16:creationId xmlns:a16="http://schemas.microsoft.com/office/drawing/2014/main" id="{32E1575E-E00A-7968-4FBF-30B85C87C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219200"/>
            <a:ext cx="7019925" cy="4094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 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 &gt; a: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52A2A"/>
                </a:solidFill>
                <a:latin typeface="Consolas" panose="020B0609020204030204" pitchFamily="49" charset="0"/>
              </a:rPr>
              <a:t>"b is greater than a"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 == b: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52A2A"/>
                </a:solidFill>
                <a:latin typeface="Consolas" panose="020B0609020204030204" pitchFamily="49" charset="0"/>
              </a:rPr>
              <a:t>"a and b are equal"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#the buck stops here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52A2A"/>
                </a:solidFill>
                <a:latin typeface="Consolas" panose="020B0609020204030204" pitchFamily="49" charset="0"/>
              </a:rPr>
              <a:t>"a is greater than b"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#1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91E7E7-7828-0A81-C914-4FF61310CC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838200"/>
            <a:ext cx="8458200" cy="5715000"/>
          </a:xfrm>
        </p:spPr>
        <p:txBody>
          <a:bodyPr rtlCol="0">
            <a:normAutofit fontScale="92500" lnSpcReduction="20000"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triangle has three sides where the sum of the length of any (every) two of the sides must exceed the other side.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 right triangle, the square of the length of the longest side is equal to the sum of the squares of the lengths of the other two sides.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an isosceles triangle the length of any two of the sides must be equal.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an equilateral triangle the length of all three sides must be equal.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program that prompts the user to enter the lengths of three sides of a triangle. The program will output a message indicating:</a:t>
            </a:r>
          </a:p>
          <a:p>
            <a:pPr marL="971550" lvl="1" indent="-571500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whether or not the lengths form a triangle and, if so, </a:t>
            </a:r>
          </a:p>
          <a:p>
            <a:pPr marL="971550" lvl="1" indent="-571500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whether or not the triangle is</a:t>
            </a:r>
          </a:p>
          <a:p>
            <a:pPr marL="971550" lvl="1" indent="-571500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right triangle,</a:t>
            </a:r>
          </a:p>
          <a:p>
            <a:pPr marL="971550" lvl="1" indent="-571500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isosceles triangle, and/or </a:t>
            </a:r>
          </a:p>
          <a:p>
            <a:pPr marL="971550" lvl="1" indent="-571500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equilateral triangle.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Validation: Do not accept a number &lt;= 0 for any side.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99808078"/>
      </p:ext>
    </p:extLst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#1</a:t>
            </a:r>
            <a:br>
              <a:rPr lang="en-US" altLang="en-US" dirty="0"/>
            </a:b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B6449A-E424-A05C-8473-6AFE4EB0FF20}"/>
                  </a:ext>
                </a:extLst>
              </p14:cNvPr>
              <p14:cNvContentPartPr/>
              <p14:nvPr/>
            </p14:nvContentPartPr>
            <p14:xfrm>
              <a:off x="967751" y="3346966"/>
              <a:ext cx="151524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B6449A-E424-A05C-8473-6AFE4EB0FF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111" y="3310966"/>
                <a:ext cx="1586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1E8DBEA-72D3-148C-0251-770948F7C4D8}"/>
                  </a:ext>
                </a:extLst>
              </p14:cNvPr>
              <p14:cNvContentPartPr/>
              <p14:nvPr/>
            </p14:nvContentPartPr>
            <p14:xfrm>
              <a:off x="2975128" y="3354955"/>
              <a:ext cx="1352689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1E8DBEA-72D3-148C-0251-770948F7C4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9493" y="3318955"/>
                <a:ext cx="1424319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6ED078-26FB-A57C-F0E1-41C9C7F106A0}"/>
                  </a:ext>
                </a:extLst>
              </p14:cNvPr>
              <p14:cNvContentPartPr/>
              <p14:nvPr/>
            </p14:nvContentPartPr>
            <p14:xfrm>
              <a:off x="6606551" y="3410376"/>
              <a:ext cx="1235045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6ED078-26FB-A57C-F0E1-41C9C7F106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70914" y="3374376"/>
                <a:ext cx="1306678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A07747B-0DDC-BC2B-4B7D-185B89DD36EE}"/>
                  </a:ext>
                </a:extLst>
              </p14:cNvPr>
              <p14:cNvContentPartPr/>
              <p14:nvPr/>
            </p14:nvContentPartPr>
            <p14:xfrm rot="19539624">
              <a:off x="924523" y="3206397"/>
              <a:ext cx="497218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A07747B-0DDC-BC2B-4B7D-185B89DD36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19539624">
                <a:off x="888545" y="3170397"/>
                <a:ext cx="568815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25A69A7-C5FD-0C0C-362A-280D0806E5EC}"/>
                  </a:ext>
                </a:extLst>
              </p14:cNvPr>
              <p14:cNvContentPartPr/>
              <p14:nvPr/>
            </p14:nvContentPartPr>
            <p14:xfrm rot="13798949">
              <a:off x="2190214" y="3210265"/>
              <a:ext cx="356218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25A69A7-C5FD-0C0C-362A-280D0806E5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3798949">
                <a:off x="2154232" y="3174265"/>
                <a:ext cx="427821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CEACA1D-3615-D3D1-91F0-58F4BE8DA6FF}"/>
                  </a:ext>
                </a:extLst>
              </p14:cNvPr>
              <p14:cNvContentPartPr/>
              <p14:nvPr/>
            </p14:nvContentPartPr>
            <p14:xfrm rot="19694391">
              <a:off x="2911118" y="3121289"/>
              <a:ext cx="856222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CEACA1D-3615-D3D1-91F0-58F4BE8DA6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19694391">
                <a:off x="2875487" y="3085289"/>
                <a:ext cx="927844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70989F-481C-1A89-A8FC-AAF70D22051B}"/>
                  </a:ext>
                </a:extLst>
              </p14:cNvPr>
              <p14:cNvContentPartPr/>
              <p14:nvPr/>
            </p14:nvContentPartPr>
            <p14:xfrm rot="19476319">
              <a:off x="6466633" y="2949190"/>
              <a:ext cx="15152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70989F-481C-1A89-A8FC-AAF70D2205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9476319">
                <a:off x="6430993" y="2913190"/>
                <a:ext cx="1586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10E045-2C84-433C-96F4-8C08AC19D3CB}"/>
                  </a:ext>
                </a:extLst>
              </p14:cNvPr>
              <p14:cNvContentPartPr/>
              <p14:nvPr/>
            </p14:nvContentPartPr>
            <p14:xfrm rot="16200000">
              <a:off x="7413069" y="2959088"/>
              <a:ext cx="857414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10E045-2C84-433C-96F4-8C08AC19D3C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16200000">
                <a:off x="7377433" y="2923088"/>
                <a:ext cx="929045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2EF1AB6-266E-5B3E-8F17-4BBFA7F6CCDF}"/>
                  </a:ext>
                </a:extLst>
              </p14:cNvPr>
              <p14:cNvContentPartPr/>
              <p14:nvPr/>
            </p14:nvContentPartPr>
            <p14:xfrm rot="12954784">
              <a:off x="3647389" y="3136541"/>
              <a:ext cx="751775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2EF1AB6-266E-5B3E-8F17-4BBFA7F6CCD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 rot="12954784">
                <a:off x="3611402" y="3100541"/>
                <a:ext cx="82339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EE60920-06AA-7A55-AB52-1B9C4BB13F9F}"/>
              </a:ext>
            </a:extLst>
          </p:cNvPr>
          <p:cNvSpPr txBox="1"/>
          <p:nvPr/>
        </p:nvSpPr>
        <p:spPr>
          <a:xfrm>
            <a:off x="3101351" y="2568464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D8E0D7-7BD4-462C-4768-EB88E0EEDE59}"/>
              </a:ext>
            </a:extLst>
          </p:cNvPr>
          <p:cNvSpPr txBox="1"/>
          <p:nvPr/>
        </p:nvSpPr>
        <p:spPr>
          <a:xfrm>
            <a:off x="3918514" y="2552880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784035-77A1-2E1B-3222-D2EF2DC5FC27}"/>
              </a:ext>
            </a:extLst>
          </p:cNvPr>
          <p:cNvSpPr txBox="1"/>
          <p:nvPr/>
        </p:nvSpPr>
        <p:spPr>
          <a:xfrm>
            <a:off x="3528236" y="3410376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C5F137D-0BD0-2850-AA76-F52EEB155987}"/>
                  </a:ext>
                </a:extLst>
              </p14:cNvPr>
              <p14:cNvContentPartPr/>
              <p14:nvPr/>
            </p14:nvContentPartPr>
            <p14:xfrm rot="18582098">
              <a:off x="4949330" y="3109298"/>
              <a:ext cx="601586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C5F137D-0BD0-2850-AA76-F52EEB15598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 rot="18582098">
                <a:off x="4913350" y="3073298"/>
                <a:ext cx="673186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FFEC34E-5612-87ED-DE91-4B205EABE6DF}"/>
                  </a:ext>
                </a:extLst>
              </p14:cNvPr>
              <p14:cNvContentPartPr/>
              <p14:nvPr/>
            </p14:nvContentPartPr>
            <p14:xfrm rot="14028171">
              <a:off x="5351967" y="3098157"/>
              <a:ext cx="547098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FFEC34E-5612-87ED-DE91-4B205EABE6D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4028171">
                <a:off x="5315974" y="3062157"/>
                <a:ext cx="618725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2AF8548-22D5-FE38-3308-E32D96E4205D}"/>
              </a:ext>
            </a:extLst>
          </p:cNvPr>
          <p:cNvSpPr txBox="1"/>
          <p:nvPr/>
        </p:nvSpPr>
        <p:spPr>
          <a:xfrm>
            <a:off x="4890203" y="2568464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58B7C5-E6BE-9D06-737D-D303E8A34331}"/>
              </a:ext>
            </a:extLst>
          </p:cNvPr>
          <p:cNvSpPr txBox="1"/>
          <p:nvPr/>
        </p:nvSpPr>
        <p:spPr>
          <a:xfrm>
            <a:off x="5707366" y="2552880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E96D85-46E1-A2E7-4BDD-A27E64DCE131}"/>
              </a:ext>
            </a:extLst>
          </p:cNvPr>
          <p:cNvSpPr txBox="1"/>
          <p:nvPr/>
        </p:nvSpPr>
        <p:spPr>
          <a:xfrm>
            <a:off x="5317088" y="3410376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81C01D6-19DC-4C17-AED9-2E828200C03A}"/>
                  </a:ext>
                </a:extLst>
              </p14:cNvPr>
              <p14:cNvContentPartPr/>
              <p14:nvPr/>
            </p14:nvContentPartPr>
            <p14:xfrm rot="10800000">
              <a:off x="5066517" y="3354955"/>
              <a:ext cx="751775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81C01D6-19DC-4C17-AED9-2E828200C03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 rot="10800000">
                <a:off x="5030530" y="3318955"/>
                <a:ext cx="82339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B37E621-9985-E04F-5978-E26874571654}"/>
              </a:ext>
            </a:extLst>
          </p:cNvPr>
          <p:cNvSpPr txBox="1"/>
          <p:nvPr/>
        </p:nvSpPr>
        <p:spPr>
          <a:xfrm>
            <a:off x="6860426" y="2438400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3C9105-62DD-D5DB-DF6E-6BE89E8E56F6}"/>
              </a:ext>
            </a:extLst>
          </p:cNvPr>
          <p:cNvSpPr txBox="1"/>
          <p:nvPr/>
        </p:nvSpPr>
        <p:spPr>
          <a:xfrm>
            <a:off x="7105940" y="3478768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9EA1CD-AE96-4861-08BF-C597AC5E1E17}"/>
              </a:ext>
            </a:extLst>
          </p:cNvPr>
          <p:cNvSpPr txBox="1"/>
          <p:nvPr/>
        </p:nvSpPr>
        <p:spPr>
          <a:xfrm>
            <a:off x="8007219" y="2774602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31BC50-2529-3AAC-E8BB-D5D9846C0398}"/>
              </a:ext>
            </a:extLst>
          </p:cNvPr>
          <p:cNvSpPr txBox="1"/>
          <p:nvPr/>
        </p:nvSpPr>
        <p:spPr>
          <a:xfrm>
            <a:off x="1378513" y="3895747"/>
            <a:ext cx="792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BBBE4B-7BCA-F32F-E202-E594FF80C7EC}"/>
              </a:ext>
            </a:extLst>
          </p:cNvPr>
          <p:cNvSpPr txBox="1"/>
          <p:nvPr/>
        </p:nvSpPr>
        <p:spPr>
          <a:xfrm>
            <a:off x="2918635" y="3975304"/>
            <a:ext cx="152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Isoceles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64806F-A0CF-8D1C-190B-B4A4750A6583}"/>
              </a:ext>
            </a:extLst>
          </p:cNvPr>
          <p:cNvSpPr txBox="1"/>
          <p:nvPr/>
        </p:nvSpPr>
        <p:spPr>
          <a:xfrm>
            <a:off x="4724400" y="4005189"/>
            <a:ext cx="1524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Equilateral</a:t>
            </a:r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360200-EAEC-8E60-F465-7ECEE64E4204}"/>
              </a:ext>
            </a:extLst>
          </p:cNvPr>
          <p:cNvSpPr txBox="1"/>
          <p:nvPr/>
        </p:nvSpPr>
        <p:spPr>
          <a:xfrm>
            <a:off x="6483787" y="3958310"/>
            <a:ext cx="152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727971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E222563-D140-76B2-4EC5-7A3995672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Python If Statement</a:t>
            </a:r>
          </a:p>
        </p:txBody>
      </p:sp>
      <p:sp>
        <p:nvSpPr>
          <p:cNvPr id="29699" name="TextBox 2">
            <a:extLst>
              <a:ext uri="{FF2B5EF4-FFF2-40B4-BE49-F238E27FC236}">
                <a16:creationId xmlns:a16="http://schemas.microsoft.com/office/drawing/2014/main" id="{5752AACC-3376-8E03-3EC7-5A84A7458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524000"/>
            <a:ext cx="7561263" cy="30464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Equals: </a:t>
            </a:r>
            <a:r>
              <a:rPr lang="en-US" altLang="en-US">
                <a:solidFill>
                  <a:srgbClr val="DC143C"/>
                </a:solidFill>
                <a:latin typeface="Consolas" panose="020B0609020204030204" pitchFamily="49" charset="0"/>
              </a:rPr>
              <a:t>a == b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Not Equals: </a:t>
            </a:r>
            <a:r>
              <a:rPr lang="en-US" altLang="en-US">
                <a:solidFill>
                  <a:srgbClr val="DC143C"/>
                </a:solidFill>
                <a:latin typeface="Consolas" panose="020B0609020204030204" pitchFamily="49" charset="0"/>
              </a:rPr>
              <a:t>a != b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Less than: </a:t>
            </a:r>
            <a:r>
              <a:rPr lang="en-US" altLang="en-US">
                <a:solidFill>
                  <a:srgbClr val="DC143C"/>
                </a:solidFill>
                <a:latin typeface="Consolas" panose="020B0609020204030204" pitchFamily="49" charset="0"/>
              </a:rPr>
              <a:t>a &lt; b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Less than or equal to: </a:t>
            </a:r>
            <a:r>
              <a:rPr lang="en-US" altLang="en-US">
                <a:solidFill>
                  <a:srgbClr val="DC143C"/>
                </a:solidFill>
                <a:latin typeface="Consolas" panose="020B0609020204030204" pitchFamily="49" charset="0"/>
              </a:rPr>
              <a:t>a &lt;= b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Greater than: </a:t>
            </a:r>
            <a:r>
              <a:rPr lang="en-US" altLang="en-US">
                <a:solidFill>
                  <a:srgbClr val="DC143C"/>
                </a:solidFill>
                <a:latin typeface="Consolas" panose="020B0609020204030204" pitchFamily="49" charset="0"/>
              </a:rPr>
              <a:t>a &gt; b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Greater than or equal to: </a:t>
            </a:r>
            <a:r>
              <a:rPr lang="en-US" altLang="en-US">
                <a:solidFill>
                  <a:srgbClr val="DC143C"/>
                </a:solidFill>
                <a:latin typeface="Consolas" panose="020B0609020204030204" pitchFamily="49" charset="0"/>
              </a:rPr>
              <a:t>a &gt;= b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6114D25-B4FA-7660-D7E1-92F5B98C1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Python While Loop</a:t>
            </a:r>
          </a:p>
        </p:txBody>
      </p:sp>
      <p:sp>
        <p:nvSpPr>
          <p:cNvPr id="30723" name="TextBox 2">
            <a:extLst>
              <a:ext uri="{FF2B5EF4-FFF2-40B4-BE49-F238E27FC236}">
                <a16:creationId xmlns:a16="http://schemas.microsoft.com/office/drawing/2014/main" id="{39863B8F-1A45-D025-2B7D-3504748E1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143000"/>
            <a:ext cx="2224088" cy="15700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n-NO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 = </a:t>
            </a:r>
            <a:r>
              <a:rPr lang="nn-NO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br>
              <a:rPr lang="nn-NO" altLang="en-US" sz="2400" dirty="0"/>
            </a:br>
            <a:r>
              <a:rPr lang="nn-NO" alt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while</a:t>
            </a:r>
            <a:r>
              <a:rPr lang="nn-NO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i &lt; </a:t>
            </a:r>
            <a:r>
              <a:rPr lang="nn-NO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nn-NO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n-NO" altLang="en-US" sz="2400" dirty="0"/>
            </a:br>
            <a:r>
              <a:rPr lang="nn-NO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nn-NO" alt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nn-NO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(i)</a:t>
            </a:r>
            <a:br>
              <a:rPr lang="nn-NO" altLang="en-US" sz="2400" dirty="0"/>
            </a:br>
            <a:r>
              <a:rPr lang="nn-NO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i = i + </a:t>
            </a:r>
            <a:r>
              <a:rPr lang="nn-NO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724" name="TextBox 3">
            <a:extLst>
              <a:ext uri="{FF2B5EF4-FFF2-40B4-BE49-F238E27FC236}">
                <a16:creationId xmlns:a16="http://schemas.microsoft.com/office/drawing/2014/main" id="{E7225F1A-24C2-8675-5DFD-BA3149EB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3041650"/>
            <a:ext cx="2224087" cy="2800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 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break</a:t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+= 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#...</a:t>
            </a: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4F8DDFE-3BD5-AB89-A09C-8F4441923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Python Lists</a:t>
            </a:r>
          </a:p>
        </p:txBody>
      </p:sp>
      <p:sp>
        <p:nvSpPr>
          <p:cNvPr id="31747" name="TextBox 2">
            <a:extLst>
              <a:ext uri="{FF2B5EF4-FFF2-40B4-BE49-F238E27FC236}">
                <a16:creationId xmlns:a16="http://schemas.microsoft.com/office/drawing/2014/main" id="{ABD35D60-AA36-7C0F-4AAF-20078773E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8" y="3387725"/>
            <a:ext cx="6981825" cy="830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1748" name="TextBox 3">
            <a:extLst>
              <a:ext uri="{FF2B5EF4-FFF2-40B4-BE49-F238E27FC236}">
                <a16:creationId xmlns:a16="http://schemas.microsoft.com/office/drawing/2014/main" id="{1223BC9B-FADC-D508-BA6E-52E0E2EB4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1905000"/>
            <a:ext cx="4603750" cy="830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da-DK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da-DK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da-DK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da-DK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da-DK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da-DK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da-DK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(thislist)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E48DD4F-875B-3FE5-89D4-6699FB485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Python For Loop</a:t>
            </a:r>
          </a:p>
        </p:txBody>
      </p:sp>
      <p:sp>
        <p:nvSpPr>
          <p:cNvPr id="32771" name="TextBox 2">
            <a:extLst>
              <a:ext uri="{FF2B5EF4-FFF2-40B4-BE49-F238E27FC236}">
                <a16:creationId xmlns:a16="http://schemas.microsoft.com/office/drawing/2014/main" id="{DBCDAB91-9005-88C3-C762-2FDDBDD91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1219200"/>
            <a:ext cx="3241675" cy="830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altLang="en-US" sz="2400"/>
            </a:b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2772" name="TextBox 3">
            <a:extLst>
              <a:ext uri="{FF2B5EF4-FFF2-40B4-BE49-F238E27FC236}">
                <a16:creationId xmlns:a16="http://schemas.microsoft.com/office/drawing/2014/main" id="{152E42AD-9251-A72F-F858-42DCBEB58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4114800"/>
            <a:ext cx="3243262" cy="19383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i </a:t>
            </a: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altLang="en-US" sz="2400"/>
            </a:b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(i)</a:t>
            </a:r>
            <a:br>
              <a:rPr lang="en-US" altLang="en-US" sz="2400"/>
            </a:b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i == </a:t>
            </a: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altLang="en-US" sz="2400"/>
            </a:b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break</a:t>
            </a:r>
            <a:br>
              <a:rPr lang="en-US" altLang="en-US" sz="2400"/>
            </a:br>
            <a:r>
              <a:rPr lang="en-US" altLang="en-US" sz="2400">
                <a:solidFill>
                  <a:srgbClr val="00B050"/>
                </a:solidFill>
                <a:latin typeface="Consolas" panose="020B0609020204030204" pitchFamily="49" charset="0"/>
              </a:rPr>
              <a:t>#...</a:t>
            </a:r>
            <a:endParaRPr lang="en-US" altLang="en-US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8BD3F-E804-39F2-AD68-383D5EC2ABF7}"/>
              </a:ext>
            </a:extLst>
          </p:cNvPr>
          <p:cNvSpPr txBox="1"/>
          <p:nvPr/>
        </p:nvSpPr>
        <p:spPr>
          <a:xfrm>
            <a:off x="2286000" y="2408238"/>
            <a:ext cx="4572000" cy="120015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Note that 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range(6)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is not the values of 0 to 6, but the values 0 to 5.</a:t>
            </a:r>
            <a:endParaRPr lang="en-US" dirty="0"/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AAF40D3-37AD-BD4A-D5EF-985639FCC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Python For Loop</a:t>
            </a:r>
          </a:p>
        </p:txBody>
      </p:sp>
      <p:sp>
        <p:nvSpPr>
          <p:cNvPr id="33795" name="TextBox 2">
            <a:extLst>
              <a:ext uri="{FF2B5EF4-FFF2-40B4-BE49-F238E27FC236}">
                <a16:creationId xmlns:a16="http://schemas.microsoft.com/office/drawing/2014/main" id="{BEC6DEE4-C20B-4B3E-8DF8-4AD582D5A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1252538"/>
            <a:ext cx="4264025" cy="8302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(0, 6, 2):</a:t>
            </a:r>
            <a:br>
              <a:rPr lang="en-US" altLang="en-US" sz="2400"/>
            </a:b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61AEE-EB09-8CB8-4557-8F3D8AD1C42D}"/>
              </a:ext>
            </a:extLst>
          </p:cNvPr>
          <p:cNvSpPr txBox="1"/>
          <p:nvPr/>
        </p:nvSpPr>
        <p:spPr>
          <a:xfrm>
            <a:off x="2286000" y="2408238"/>
            <a:ext cx="4572000" cy="83026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Spans the range of 0 to 5 with an increment of 2.</a:t>
            </a:r>
            <a:endParaRPr lang="en-US" dirty="0"/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AC6A7F-4277-CE3B-DDCE-960E8D5F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Python For Loop</a:t>
            </a:r>
          </a:p>
        </p:txBody>
      </p:sp>
      <p:sp>
        <p:nvSpPr>
          <p:cNvPr id="34819" name="TextBox 2">
            <a:extLst>
              <a:ext uri="{FF2B5EF4-FFF2-40B4-BE49-F238E27FC236}">
                <a16:creationId xmlns:a16="http://schemas.microsoft.com/office/drawing/2014/main" id="{6148705C-C232-582E-1D28-2FD6D8F2B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1447800"/>
            <a:ext cx="6642100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fruits = [</a:t>
            </a:r>
            <a:r>
              <a:rPr lang="en-US" alt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alt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fruits:</a:t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4820" name="TextBox 6">
            <a:extLst>
              <a:ext uri="{FF2B5EF4-FFF2-40B4-BE49-F238E27FC236}">
                <a16:creationId xmlns:a16="http://schemas.microsoft.com/office/drawing/2014/main" id="{E3B08224-822F-E856-2ABB-04FB57D2C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3429000"/>
            <a:ext cx="6642100" cy="19383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fruits = [</a:t>
            </a:r>
            <a:r>
              <a:rPr lang="en-US" altLang="en-US" sz="240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240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240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2400"/>
            </a:b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fruits:</a:t>
            </a:r>
            <a:br>
              <a:rPr lang="en-US" altLang="en-US" sz="2400"/>
            </a:b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br>
              <a:rPr lang="en-US" altLang="en-US" sz="2400"/>
            </a:b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x == </a:t>
            </a:r>
            <a:r>
              <a:rPr lang="en-US" altLang="en-US" sz="240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altLang="en-US" sz="2400"/>
            </a:b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break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3205</TotalTime>
  <Words>1258</Words>
  <Application>Microsoft Office PowerPoint</Application>
  <PresentationFormat>On-screen Show (4:3)</PresentationFormat>
  <Paragraphs>173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Century Gothic</vt:lpstr>
      <vt:lpstr>Consolas</vt:lpstr>
      <vt:lpstr>Times New Roman</vt:lpstr>
      <vt:lpstr>Verdana</vt:lpstr>
      <vt:lpstr>Wingdings</vt:lpstr>
      <vt:lpstr>Wingdings 3</vt:lpstr>
      <vt:lpstr>Ion</vt:lpstr>
      <vt:lpstr>CWCT 140</vt:lpstr>
      <vt:lpstr>Agenda </vt:lpstr>
      <vt:lpstr>Python If Statement</vt:lpstr>
      <vt:lpstr>Python If Statement</vt:lpstr>
      <vt:lpstr>Python While Loop</vt:lpstr>
      <vt:lpstr>Python Lists</vt:lpstr>
      <vt:lpstr>Python For Loop</vt:lpstr>
      <vt:lpstr>Python For Loop</vt:lpstr>
      <vt:lpstr>Python For Loop</vt:lpstr>
      <vt:lpstr>Python Logical Operators</vt:lpstr>
      <vt:lpstr>Python Bitwise Operators</vt:lpstr>
      <vt:lpstr>Binary Numbers</vt:lpstr>
      <vt:lpstr>Binary Numbers</vt:lpstr>
      <vt:lpstr>Hex to Binary</vt:lpstr>
      <vt:lpstr>Truth Tables</vt:lpstr>
      <vt:lpstr>Bitwise Operations</vt:lpstr>
      <vt:lpstr>Bitwise Operations</vt:lpstr>
      <vt:lpstr>Bitwise Operations</vt:lpstr>
      <vt:lpstr>Turn a Bit “On”</vt:lpstr>
      <vt:lpstr>Turn a Bit “Off”</vt:lpstr>
      <vt:lpstr>Python Lists</vt:lpstr>
      <vt:lpstr>Python Lists</vt:lpstr>
      <vt:lpstr>Python Lists</vt:lpstr>
      <vt:lpstr>Colon ( : ) Operator</vt:lpstr>
      <vt:lpstr>Colon ( : ) Operator</vt:lpstr>
      <vt:lpstr>Shallow Copy</vt:lpstr>
      <vt:lpstr>Deep Copy</vt:lpstr>
      <vt:lpstr>List In a List</vt:lpstr>
      <vt:lpstr>Programming Assignment </vt:lpstr>
      <vt:lpstr>Assignment #1 </vt:lpstr>
      <vt:lpstr>Assignment #1 </vt:lpstr>
    </vt:vector>
  </TitlesOfParts>
  <Company>Computer Methods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Lieberman</dc:creator>
  <cp:lastModifiedBy>Dave Lieberman</cp:lastModifiedBy>
  <cp:revision>205</cp:revision>
  <cp:lastPrinted>1601-01-01T00:00:00Z</cp:lastPrinted>
  <dcterms:created xsi:type="dcterms:W3CDTF">2007-10-10T21:18:17Z</dcterms:created>
  <dcterms:modified xsi:type="dcterms:W3CDTF">2023-04-12T22:29:28Z</dcterms:modified>
</cp:coreProperties>
</file>