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1" r:id="rId1"/>
  </p:sldMasterIdLst>
  <p:sldIdLst>
    <p:sldId id="265" r:id="rId2"/>
    <p:sldId id="349" r:id="rId3"/>
    <p:sldId id="296" r:id="rId4"/>
    <p:sldId id="392" r:id="rId5"/>
    <p:sldId id="393" r:id="rId6"/>
    <p:sldId id="334" r:id="rId7"/>
    <p:sldId id="397" r:id="rId8"/>
    <p:sldId id="395" r:id="rId9"/>
    <p:sldId id="396" r:id="rId10"/>
    <p:sldId id="398" r:id="rId11"/>
    <p:sldId id="337" r:id="rId12"/>
    <p:sldId id="335" r:id="rId13"/>
    <p:sldId id="336" r:id="rId14"/>
    <p:sldId id="338" r:id="rId15"/>
    <p:sldId id="339" r:id="rId16"/>
    <p:sldId id="399" r:id="rId17"/>
    <p:sldId id="400" r:id="rId18"/>
    <p:sldId id="389" r:id="rId19"/>
    <p:sldId id="391" r:id="rId20"/>
    <p:sldId id="394" r:id="rId2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B4C35"/>
    <a:srgbClr val="0F6649"/>
    <a:srgbClr val="16996D"/>
    <a:srgbClr val="137F59"/>
    <a:srgbClr val="1B1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7" autoAdjust="0"/>
    <p:restoredTop sz="95603" autoAdjust="0"/>
  </p:normalViewPr>
  <p:slideViewPr>
    <p:cSldViewPr>
      <p:cViewPr varScale="1">
        <p:scale>
          <a:sx n="120" d="100"/>
          <a:sy n="120" d="100"/>
        </p:scale>
        <p:origin x="144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1DA59-E555-2DB8-29EB-F7515237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50FC6-C71F-2486-F5A7-4FF43FCD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C9FFE-39C6-D828-1CCC-5996BF81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569AF-2C21-4E07-9A57-B9D426F76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988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EF11B-CA0D-9C64-1E03-98F28062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C2590-87B3-FA79-4AD1-9053944B4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70880-10A2-56B2-5504-04C258D7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E8D3F-4C7C-4CBB-9190-7A049D39B7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79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8EDB6E6-1526-B130-3640-B603A2B1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3561DA2-7435-2F35-63EA-67046647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4EF2C6-0D06-87BE-31F7-1C29CC70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05303-3671-4CE2-AD71-847F4856E4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45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C57DB3-0629-675F-D3F8-BFE301DB028C}"/>
              </a:ext>
            </a:extLst>
          </p:cNvPr>
          <p:cNvSpPr txBox="1"/>
          <p:nvPr/>
        </p:nvSpPr>
        <p:spPr>
          <a:xfrm>
            <a:off x="674688" y="971550"/>
            <a:ext cx="600075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3B9F2A-A273-6CD3-8878-4BADA952521E}"/>
              </a:ext>
            </a:extLst>
          </p:cNvPr>
          <p:cNvSpPr txBox="1"/>
          <p:nvPr/>
        </p:nvSpPr>
        <p:spPr>
          <a:xfrm>
            <a:off x="6999288" y="2613025"/>
            <a:ext cx="601662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A795C0-42E6-5D0B-4906-8487039B52E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523C92B-1569-64B8-79C1-FDA20C55CC6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BD4F615-08E5-DBB3-0614-A5DEF54E06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89723-52B4-445A-94BE-3D7768F1C6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4276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FBC09-9E92-79CC-D36C-DF151CEF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86F73-44B0-81CC-5925-4A730C14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938A8-BC12-86DD-0282-8BCF7DA0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EFBC1-2377-4248-ABAC-DE8F09F628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830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AE2BE8-D427-3125-67D2-448FC1F43C12}"/>
              </a:ext>
            </a:extLst>
          </p:cNvPr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0A7630-60FF-A23D-1163-EAC895219DF7}"/>
              </a:ext>
            </a:extLst>
          </p:cNvPr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36CACC1-9C52-4DCD-D7A2-5BA931B066D5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9662015-CE1B-9627-A487-1618B1E77F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A9448D6-5F4D-8080-F5FA-518E6D7319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756A9-B6D2-4299-93E7-6993B747F3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1744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D4E1B4-8694-66AD-EFAE-7615E37AF615}"/>
              </a:ext>
            </a:extLst>
          </p:cNvPr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0FB821-FE24-262E-61DA-3570DD063F36}"/>
              </a:ext>
            </a:extLst>
          </p:cNvPr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2C04981-7752-64A9-C49B-D1D729B2714F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98D6052-5117-594C-D17C-6BD036D12EF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1CFC7F-8DED-27AF-9E6C-A2E9AF263E9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909F6-FB1A-4D66-9DB7-199DC54AA9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514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24900-B4FA-6E10-405B-4949A9E1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B971E-4DD3-6DFA-02E2-5CF4F914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0082C-2F5A-DD07-1210-3D76F1F0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A49BB-1478-4DE9-ABA2-44D46AE03A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7824730"/>
      </p:ext>
    </p:extLst>
  </p:cSld>
  <p:clrMapOvr>
    <a:masterClrMapping/>
  </p:clrMapOvr>
  <p:transition spd="med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A2D5E-F2F7-4E11-6115-CD64F953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679B3-51E9-17C7-E5F9-41E298B3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BF80E-8733-C350-1190-ACB54084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62EFD-DB4C-4161-B990-9E3042FA69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960017"/>
      </p:ext>
    </p:extLst>
  </p:cSld>
  <p:clrMapOvr>
    <a:masterClrMapping/>
  </p:clrMapOvr>
  <p:transition spd="med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219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41475"/>
            <a:ext cx="3810000" cy="445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41475"/>
            <a:ext cx="3810000" cy="4454525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1458A52-46E4-E231-C028-7DBC098629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C2A79AB-F314-E05E-CB8B-59FF14E2D9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ECA39E2-DEBF-CE17-0BE9-8BCDA0C02C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4B302-E36F-42EE-A44D-8B84886BC3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512663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BB828-38D3-1C03-BDF0-75E6042C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B725D-F94D-10E4-9E3A-5B006AD4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23A79-0E4C-3385-1A12-6646D8B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CBF27-7711-4A83-A4D5-4024251B08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977072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4F7B2-14F6-A0A2-B458-9B2E107BC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5A856-DA24-5264-7D4F-79A248BB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AF671-876E-303C-05E6-43BF3638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1AA14-5E12-4CFD-8CF1-A07F0320AB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5704972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625EC-5C1E-DA12-E7B6-468E84EB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3F215-7A6E-CBE6-99C5-76550383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DB3B2-CF43-F1B9-288B-6BE45B69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FF844-6183-4237-BB47-47FF2B68CE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0938880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523EC-1804-19CB-40E4-06FE6BEB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25B12-ED4C-0E46-719A-A5EA7875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E15DC-6DB1-74D6-27A0-E6370D44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32EA1-F6C2-423E-A5A9-174B2B5CBC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381176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61405-3ACA-F664-5291-06F162F1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E4839-4AF8-E165-A49A-51CFF679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96EF6-8F9A-905F-FBED-18DF2028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4436F-AD52-4F80-BFA3-0BAC012E48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780763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67D5A4-CE2F-88C6-DC61-0E8C16F42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C92E2-430A-C003-1C98-42767CC7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7AF57-434B-00E3-6C4B-46D48EBA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89143-BBFD-4374-B5C1-7D6F2B8FEA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7071230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57BEF-16DD-9EC1-F744-C870BB51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53096-B1A3-42F3-AB09-10EB0A4A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40A0E-F597-02E3-2616-312597C3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C5A36-ACA1-4778-8DA9-F09678F3B3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434512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474B0-C4FC-0DE4-DDB8-415875D6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937DD-13DF-1232-89CE-70B391B1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7AF63-34D0-C7D3-856B-D1436F21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D7492-76F4-426E-A810-FBA77A1A10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979587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4C35"/>
            </a:gs>
            <a:gs pos="50000">
              <a:srgbClr val="0F6649"/>
            </a:gs>
            <a:gs pos="100000">
              <a:srgbClr val="0B4C35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62A63F95-15AE-2567-E054-E730D1D636F9}"/>
              </a:ext>
            </a:extLst>
          </p:cNvPr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210FC4-B791-1D00-6563-759BC42AC483}"/>
              </a:ext>
            </a:extLst>
          </p:cNvPr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DFAC35-62BF-DA68-16DA-2E85C7D529E8}"/>
              </a:ext>
            </a:extLst>
          </p:cNvPr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FAF6524-D7DF-3428-A784-B2138FDD6F68}"/>
              </a:ext>
            </a:extLst>
          </p:cNvPr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D2B43D-5E84-55EE-3314-2CAD92BD8ADE}"/>
              </a:ext>
            </a:extLst>
          </p:cNvPr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9831B4-4863-415A-10D6-F88D5600D0AE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2" name="Title Placeholder 1">
            <a:extLst>
              <a:ext uri="{FF2B5EF4-FFF2-40B4-BE49-F238E27FC236}">
                <a16:creationId xmlns:a16="http://schemas.microsoft.com/office/drawing/2014/main" id="{5278224B-F645-B722-652C-13430D918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4188" y="452438"/>
            <a:ext cx="7056437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43" name="Text Placeholder 2">
            <a:extLst>
              <a:ext uri="{FF2B5EF4-FFF2-40B4-BE49-F238E27FC236}">
                <a16:creationId xmlns:a16="http://schemas.microsoft.com/office/drawing/2014/main" id="{7E3331A1-C79A-B8FE-EC8B-829E72705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2052638"/>
            <a:ext cx="6711950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63703-DF87-340A-919E-4AF4F7523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494588" y="1828800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EF662-37D0-231A-A3C5-A0D7A4BB0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233318" y="3263107"/>
            <a:ext cx="3859213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B90C-4521-2847-1C37-927D1875B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766050" y="295275"/>
            <a:ext cx="628650" cy="768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2801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B49080-C435-4AF2-AA2E-71343260EF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  <p:sldLayoutId id="2147484135" r:id="rId12"/>
    <p:sldLayoutId id="2147484136" r:id="rId13"/>
    <p:sldLayoutId id="2147484137" r:id="rId14"/>
    <p:sldLayoutId id="2147484138" r:id="rId15"/>
    <p:sldLayoutId id="2147484139" r:id="rId16"/>
    <p:sldLayoutId id="2147484140" r:id="rId17"/>
    <p:sldLayoutId id="2147484141" r:id="rId18"/>
  </p:sldLayoutIdLst>
  <p:transition spd="med">
    <p:random/>
  </p:transition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60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3715696-33D4-528D-B2DB-499CFCE861B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-19050" y="142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6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CWCT 140</a:t>
            </a: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5327FFEC-154A-690E-F02C-0F6267C42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75" y="6429375"/>
            <a:ext cx="9620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6">
            <a:extLst>
              <a:ext uri="{FF2B5EF4-FFF2-40B4-BE49-F238E27FC236}">
                <a16:creationId xmlns:a16="http://schemas.microsoft.com/office/drawing/2014/main" id="{FE6AAC03-814C-DE06-8039-DA4B0C71A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0" y="1946275"/>
            <a:ext cx="5118100" cy="2819400"/>
          </a:xfrm>
          <a:prstGeom prst="rect">
            <a:avLst/>
          </a:prstGeom>
          <a:solidFill>
            <a:srgbClr val="1699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Box 8">
            <a:extLst>
              <a:ext uri="{FF2B5EF4-FFF2-40B4-BE49-F238E27FC236}">
                <a16:creationId xmlns:a16="http://schemas.microsoft.com/office/drawing/2014/main" id="{0BE52085-A927-E795-EE12-E0B7E27E1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486400"/>
            <a:ext cx="4792663" cy="9540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Professor David Lieberman</a:t>
            </a:r>
          </a:p>
          <a:p>
            <a:pPr eaLnBrk="1" hangingPunct="1"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dlieberman@ivytech.edu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788F6EA-D009-B77B-431A-CAF75556DF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25" y="152400"/>
            <a:ext cx="9144000" cy="990600"/>
          </a:xfrm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Arrays vs Lists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A54144C-8D95-5223-752B-CBC8BB94A4B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1295400"/>
            <a:ext cx="7848600" cy="4114800"/>
          </a:xfrm>
        </p:spPr>
        <p:txBody>
          <a:bodyPr rtlCol="0">
            <a:normAutofit fontScale="92500"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Lists manage data dynamically.  Arrays pre-allocate space.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Arrays need to be declared. Lists don't, since they are built into Python..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Arrays can store data very compactly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Arrays are great for numerical operations; lists cannot directly handle math operations.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37276769"/>
      </p:ext>
    </p:extLst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788F6EA-D009-B77B-431A-CAF75556DF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25" y="152400"/>
            <a:ext cx="9144000" cy="990600"/>
          </a:xfrm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NumPy Module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BAD685-BCC8-0A45-70AD-1D374F24352B}"/>
              </a:ext>
            </a:extLst>
          </p:cNvPr>
          <p:cNvSpPr txBox="1"/>
          <p:nvPr/>
        </p:nvSpPr>
        <p:spPr>
          <a:xfrm>
            <a:off x="1416050" y="1371600"/>
            <a:ext cx="6311900" cy="830263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NumPy is used for working with arrays.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NumPy is short for "Numerical Python".</a:t>
            </a:r>
          </a:p>
        </p:txBody>
      </p:sp>
      <p:pic>
        <p:nvPicPr>
          <p:cNvPr id="45058" name="Picture 2" descr="What is NumPy in Python? | How to Achieve Deviation Using NumPy?">
            <a:extLst>
              <a:ext uri="{FF2B5EF4-FFF2-40B4-BE49-F238E27FC236}">
                <a16:creationId xmlns:a16="http://schemas.microsoft.com/office/drawing/2014/main" id="{5ADE47BF-E8E9-181B-2391-4D476D38D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0650" y="2452688"/>
            <a:ext cx="6337300" cy="3535362"/>
          </a:xfrm>
          <a:prstGeom prst="rect">
            <a:avLst/>
          </a:prstGeom>
          <a:noFill/>
          <a:ln>
            <a:solidFill>
              <a:schemeClr val="bg2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D95EA9D-F5B8-A70A-84E6-7A8AB4A4B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25" y="152400"/>
            <a:ext cx="9144000" cy="990600"/>
          </a:xfrm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Matplotlib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Pyplot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7417" name="Picture 9" descr="Matplotlib Style Gallery">
            <a:extLst>
              <a:ext uri="{FF2B5EF4-FFF2-40B4-BE49-F238E27FC236}">
                <a16:creationId xmlns:a16="http://schemas.microsoft.com/office/drawing/2014/main" id="{334947E6-B334-41CF-4DAF-3826EEC43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3550" y="1228725"/>
            <a:ext cx="5676900" cy="4257675"/>
          </a:xfrm>
          <a:prstGeom prst="rect">
            <a:avLst/>
          </a:prstGeom>
          <a:noFill/>
          <a:ln>
            <a:solidFill>
              <a:schemeClr val="bg2">
                <a:lumMod val="50000"/>
                <a:lumOff val="5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D34228-134E-D249-5F22-73789022DACC}"/>
              </a:ext>
            </a:extLst>
          </p:cNvPr>
          <p:cNvSpPr txBox="1"/>
          <p:nvPr/>
        </p:nvSpPr>
        <p:spPr>
          <a:xfrm>
            <a:off x="1846263" y="5867400"/>
            <a:ext cx="5451475" cy="461963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matplotlib.pyplot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plt</a:t>
            </a:r>
            <a:endParaRPr lang="en-US" dirty="0"/>
          </a:p>
        </p:txBody>
      </p:sp>
    </p:spTree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AAA1F62-91C8-5A43-C5BE-9AEDD39839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25" y="152400"/>
            <a:ext cx="9144000" cy="990600"/>
          </a:xfrm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Matplotlib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Pyplot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3416F-AA51-545B-BB4B-3D42BA0278FD}"/>
              </a:ext>
            </a:extLst>
          </p:cNvPr>
          <p:cNvSpPr txBox="1"/>
          <p:nvPr/>
        </p:nvSpPr>
        <p:spPr>
          <a:xfrm>
            <a:off x="161925" y="1143000"/>
            <a:ext cx="4110421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matplotlib.pyplot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as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plt</a:t>
            </a: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numpy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as np</a:t>
            </a:r>
          </a:p>
          <a:p>
            <a:pPr>
              <a:defRPr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xpoints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np.array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([0, 6])</a:t>
            </a:r>
          </a:p>
          <a:p>
            <a:pPr>
              <a:defRPr/>
            </a:pP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ypoints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np.array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([0, 250])</a:t>
            </a:r>
          </a:p>
          <a:p>
            <a:pPr>
              <a:defRPr/>
            </a:pP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plt.plot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xpoints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ypoints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plt.show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pic>
        <p:nvPicPr>
          <p:cNvPr id="41986" name="Picture 2">
            <a:extLst>
              <a:ext uri="{FF2B5EF4-FFF2-40B4-BE49-F238E27FC236}">
                <a16:creationId xmlns:a16="http://schemas.microsoft.com/office/drawing/2014/main" id="{5EEE6F72-9B34-9EEB-CEA7-E6F73DD50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3429000"/>
            <a:ext cx="4079875" cy="3046413"/>
          </a:xfrm>
          <a:prstGeom prst="rect">
            <a:avLst/>
          </a:prstGeom>
          <a:noFill/>
          <a:ln>
            <a:solidFill>
              <a:schemeClr val="bg2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D3015DF-16BA-1743-2523-E458FAD8C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25" y="152400"/>
            <a:ext cx="9144000" cy="990600"/>
          </a:xfrm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NumPy Arrays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D99596-DAA9-8428-329B-7CD6683621B6}"/>
              </a:ext>
            </a:extLst>
          </p:cNvPr>
          <p:cNvSpPr txBox="1"/>
          <p:nvPr/>
        </p:nvSpPr>
        <p:spPr>
          <a:xfrm>
            <a:off x="1752600" y="1155700"/>
            <a:ext cx="5638800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US" sz="2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xlist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ylist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b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#Create Sine Wave</a:t>
            </a: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2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100.0</a:t>
            </a: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xlist</a:t>
            </a:r>
            <a:r>
              <a:rPr lang="en-US" sz="2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ylist</a:t>
            </a:r>
            <a:r>
              <a:rPr lang="en-US" sz="2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2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sin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xpoints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2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xlist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ypoints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2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ylist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2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xpoints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ypoints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2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2000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819F2D4-5995-10A2-6CC6-17443DBC05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25" y="152400"/>
            <a:ext cx="9144000" cy="990600"/>
          </a:xfrm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NumPy Arrays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2A76AF-674D-C00F-4BE7-AC637B083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143000"/>
            <a:ext cx="6934200" cy="5073650"/>
          </a:xfrm>
          <a:prstGeom prst="rect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D3015DF-16BA-1743-2523-E458FAD8C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25" y="152400"/>
            <a:ext cx="9144000" cy="990600"/>
          </a:xfrm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Command Line Arguments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D99596-DAA9-8428-329B-7CD6683621B6}"/>
              </a:ext>
            </a:extLst>
          </p:cNvPr>
          <p:cNvSpPr txBox="1"/>
          <p:nvPr/>
        </p:nvSpPr>
        <p:spPr>
          <a:xfrm>
            <a:off x="1752600" y="1155700"/>
            <a:ext cx="5638800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endParaRPr lang="en-US" sz="20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</a:t>
            </a: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</a:t>
            </a:r>
            <a:r>
              <a:rPr lang="en-US" sz="20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[:]</a:t>
            </a:r>
          </a:p>
          <a:p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"Command line list:"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"Argument 1:"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"Argument 2:"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643831"/>
      </p:ext>
    </p:extLst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D3015DF-16BA-1743-2523-E458FAD8C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25" y="152400"/>
            <a:ext cx="9144000" cy="990600"/>
          </a:xfrm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PIP – Package Installer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D99596-DAA9-8428-329B-7CD6683621B6}"/>
              </a:ext>
            </a:extLst>
          </p:cNvPr>
          <p:cNvSpPr txBox="1"/>
          <p:nvPr/>
        </p:nvSpPr>
        <p:spPr>
          <a:xfrm>
            <a:off x="1066800" y="1905000"/>
            <a:ext cx="7010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https://www.w3schools.com/python/python_pip.asp</a:t>
            </a: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073394"/>
      </p:ext>
    </p:extLst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CEF19BA-3555-67D9-2F69-64AB7B649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Assignment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A91E7E7-7828-0A81-C914-4FF61310CC9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219200"/>
            <a:ext cx="7239000" cy="4572000"/>
          </a:xfrm>
        </p:spPr>
        <p:txBody>
          <a:bodyPr rtlCol="0">
            <a:normAutofit fontScale="77500" lnSpcReduction="20000"/>
          </a:bodyPr>
          <a:lstStyle/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all program submissions you need to include </a:t>
            </a:r>
            <a:r>
              <a:rPr lang="en-US" sz="3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screenshots </a:t>
            </a: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illustrating your programs ran successfully.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program submissions require a </a:t>
            </a:r>
            <a:r>
              <a:rPr lang="en-US" sz="3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 comment </a:t>
            </a: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containing your name, course, date, program name, and a description of the program.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85896927"/>
      </p:ext>
    </p:extLst>
  </p:cSld>
  <p:clrMapOvr>
    <a:masterClrMapping/>
  </p:clrMapOvr>
  <p:transition spd="med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CEF19BA-3555-67D9-2F69-64AB7B649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A91E7E7-7828-0A81-C914-4FF61310CC9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838200"/>
            <a:ext cx="8458200" cy="5715000"/>
          </a:xfrm>
        </p:spPr>
        <p:txBody>
          <a:bodyPr rtlCol="0">
            <a:normAutofit fontScale="92500"/>
          </a:bodyPr>
          <a:lstStyle/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program that provides a menu-driven digital contact list to the user. Create a dictionary with four or five contacts (names and numbers). The user should be able to add/update/delete entries to the contact list.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user should then be able to </a:t>
            </a:r>
          </a:p>
          <a:p>
            <a:pPr marL="631825" lvl="1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retrieve the phone number for a given contact name</a:t>
            </a:r>
          </a:p>
          <a:p>
            <a:pPr marL="631825" lvl="1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new contacts</a:t>
            </a:r>
          </a:p>
          <a:p>
            <a:pPr marL="631825" lvl="1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contacts</a:t>
            </a:r>
          </a:p>
          <a:p>
            <a:pPr marL="631825" lvl="1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the phone number for a contact.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 exercise – read and update the contact list from/to a CSV file</a:t>
            </a:r>
          </a:p>
        </p:txBody>
      </p:sp>
    </p:spTree>
    <p:extLst>
      <p:ext uri="{BB962C8B-B14F-4D97-AF65-F5344CB8AC3E}">
        <p14:creationId xmlns:p14="http://schemas.microsoft.com/office/powerpoint/2010/main" val="2099808078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CEF19BA-3555-67D9-2F69-64AB7B649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A91E7E7-7828-0A81-C914-4FF61310CC9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00200" y="1219200"/>
            <a:ext cx="5943600" cy="3657600"/>
          </a:xfrm>
        </p:spPr>
        <p:txBody>
          <a:bodyPr rtlCol="0">
            <a:normAutofit fontScale="77500" lnSpcReduction="20000"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Modules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Packages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Math, Sys (</a:t>
            </a:r>
            <a:r>
              <a:rPr lang="en-US" sz="3600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dir</a:t>
            </a:r>
            <a:r>
              <a:rPr lang="en-US" sz="3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Command Line Parameters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NumPy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Matplotlib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PIP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Lab / Prog Assignment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dirty="0"/>
          </a:p>
        </p:txBody>
      </p:sp>
    </p:spTree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CEF19BA-3555-67D9-2F69-64AB7B649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Pseudo-Code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A7D2F-47B1-F232-A25C-9400BF0C97FB}"/>
              </a:ext>
            </a:extLst>
          </p:cNvPr>
          <p:cNvSpPr txBox="1"/>
          <p:nvPr/>
        </p:nvSpPr>
        <p:spPr>
          <a:xfrm>
            <a:off x="914400" y="990600"/>
            <a:ext cx="7315200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pseudo code for phone directory application</a:t>
            </a: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subroutines here</a:t>
            </a: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list contacts</a:t>
            </a: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add contact</a:t>
            </a: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update contact</a:t>
            </a: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delete contact</a:t>
            </a: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** MAIN PROGRAM **</a:t>
            </a: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while not exiting...</a:t>
            </a: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  show menu</a:t>
            </a: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  1 - Show contact list </a:t>
            </a: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  2 - Add to contact list</a:t>
            </a: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  3 - Update contact phone number</a:t>
            </a: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  4 - Delete contact</a:t>
            </a: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  0 - Exit</a:t>
            </a: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  accept command input</a:t>
            </a: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  decode command and call appropriate function</a:t>
            </a: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763358"/>
      </p:ext>
    </p:extLst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AC81042-0215-DAED-6EF8-46AA2CB40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25" y="76200"/>
            <a:ext cx="91440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Python Modules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5516E07-F8AF-DE9C-F66E-E44267FA1DD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905000"/>
            <a:ext cx="7696200" cy="2209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br>
              <a:rPr lang="en-US" sz="3600" dirty="0"/>
            </a:br>
            <a:endParaRPr lang="en-US" dirty="0"/>
          </a:p>
        </p:txBody>
      </p:sp>
      <p:pic>
        <p:nvPicPr>
          <p:cNvPr id="15367" name="Picture 7" descr="Modules and Functions in Python. Functions, Modules and Packages | by Yashi  Agarwal | Medium">
            <a:extLst>
              <a:ext uri="{FF2B5EF4-FFF2-40B4-BE49-F238E27FC236}">
                <a16:creationId xmlns:a16="http://schemas.microsoft.com/office/drawing/2014/main" id="{A515E336-E5C2-3742-DBE3-AC99C868C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1427163"/>
            <a:ext cx="8001000" cy="4364037"/>
          </a:xfrm>
          <a:prstGeom prst="rect">
            <a:avLst/>
          </a:prstGeom>
          <a:noFill/>
          <a:ln>
            <a:solidFill>
              <a:schemeClr val="bg2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AC81042-0215-DAED-6EF8-46AA2CB40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25" y="76200"/>
            <a:ext cx="91440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Import Modules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C12BB-1687-46C2-F458-5D32B1B95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75" y="1066800"/>
            <a:ext cx="4829849" cy="3067478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1948A2-997C-F247-07D9-5A99B54C6ABC}"/>
              </a:ext>
            </a:extLst>
          </p:cNvPr>
          <p:cNvSpPr txBox="1"/>
          <p:nvPr/>
        </p:nvSpPr>
        <p:spPr>
          <a:xfrm>
            <a:off x="2516788" y="4724400"/>
            <a:ext cx="4110421" cy="64633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math</a:t>
            </a:r>
          </a:p>
          <a:p>
            <a:pPr>
              <a:defRPr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matplotlib.pyplot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25760"/>
      </p:ext>
    </p:extLst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AC81042-0215-DAED-6EF8-46AA2CB40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25" y="76200"/>
            <a:ext cx="91440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Useful Modules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0BEB5A0-E52C-39A5-C387-F61F848C881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391400" cy="4114800"/>
          </a:xfrm>
        </p:spPr>
        <p:txBody>
          <a:bodyPr rtlCol="0">
            <a:normAutofit fontScale="92500" lnSpcReduction="10000"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math, sys (</a:t>
            </a:r>
            <a:r>
              <a:rPr lang="en-US" sz="3600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dir</a:t>
            </a:r>
            <a:r>
              <a:rPr lang="en-US" sz="3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numpy</a:t>
            </a:r>
            <a:r>
              <a:rPr lang="en-US" sz="3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- arrays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matplotlib - graphs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csv – manage CSV files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requests – web interface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BeautifulSoup</a:t>
            </a:r>
            <a:r>
              <a:rPr lang="en-US" sz="3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– HTML parsing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Pandas -  data analysis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65191"/>
      </p:ext>
    </p:extLst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9081AE6-BDC0-584D-34FC-218F2AE03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25" y="76200"/>
            <a:ext cx="91440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Python Packages</a:t>
            </a:r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07D13FD2-E642-48D5-849E-E710407AF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0163" y="1447800"/>
            <a:ext cx="6543675" cy="451485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</p:pic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788F6EA-D009-B77B-431A-CAF75556DF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25" y="152400"/>
            <a:ext cx="9144000" cy="990600"/>
          </a:xfrm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Dir function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DA41D9-44F5-D35A-52BC-4DB9175AE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25" y="1295400"/>
            <a:ext cx="7010400" cy="5257800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8362206"/>
      </p:ext>
    </p:extLst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788F6EA-D009-B77B-431A-CAF75556DF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25" y="152400"/>
            <a:ext cx="9144000" cy="990600"/>
          </a:xfrm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Math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C3053-2C8C-F1BE-6DA6-B9CB9356E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175" y="1219200"/>
            <a:ext cx="5143500" cy="51435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3484645"/>
      </p:ext>
    </p:extLst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788F6EA-D009-B77B-431A-CAF75556DF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25" y="152400"/>
            <a:ext cx="9144000" cy="990600"/>
          </a:xfrm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Sys Module</a:t>
            </a:r>
          </a:p>
        </p:txBody>
      </p:sp>
      <p:pic>
        <p:nvPicPr>
          <p:cNvPr id="1026" name="Picture 2" descr="Sys Module in Python with Examples - TechVidvan">
            <a:extLst>
              <a:ext uri="{FF2B5EF4-FFF2-40B4-BE49-F238E27FC236}">
                <a16:creationId xmlns:a16="http://schemas.microsoft.com/office/drawing/2014/main" id="{CAAB770B-2ED8-33E3-812F-2ACF2D6CC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295400"/>
            <a:ext cx="8610600" cy="450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766373"/>
      </p:ext>
    </p:extLst>
  </p:cSld>
  <p:clrMapOvr>
    <a:masterClrMapping/>
  </p:clrMapOvr>
  <p:transition spd="med"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3795</TotalTime>
  <Words>566</Words>
  <Application>Microsoft Office PowerPoint</Application>
  <PresentationFormat>On-screen Show (4:3)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Century Gothic</vt:lpstr>
      <vt:lpstr>Consolas</vt:lpstr>
      <vt:lpstr>Verdana</vt:lpstr>
      <vt:lpstr>Wingdings</vt:lpstr>
      <vt:lpstr>Wingdings 3</vt:lpstr>
      <vt:lpstr>Ion</vt:lpstr>
      <vt:lpstr>CWCT 140</vt:lpstr>
      <vt:lpstr>Agenda </vt:lpstr>
      <vt:lpstr>Python Modules</vt:lpstr>
      <vt:lpstr>Import Modules</vt:lpstr>
      <vt:lpstr>Useful Modules</vt:lpstr>
      <vt:lpstr>Python Packages</vt:lpstr>
      <vt:lpstr>Dir function</vt:lpstr>
      <vt:lpstr>Math Module</vt:lpstr>
      <vt:lpstr>Sys Module</vt:lpstr>
      <vt:lpstr>Arrays vs Lists</vt:lpstr>
      <vt:lpstr>NumPy Module</vt:lpstr>
      <vt:lpstr>Matplotlib Pyplot</vt:lpstr>
      <vt:lpstr>Matplotlib Pyplot Example</vt:lpstr>
      <vt:lpstr>NumPy Arrays</vt:lpstr>
      <vt:lpstr>NumPy Arrays</vt:lpstr>
      <vt:lpstr>Command Line Arguments</vt:lpstr>
      <vt:lpstr>PIP – Package Installer</vt:lpstr>
      <vt:lpstr>Programming Assignment </vt:lpstr>
      <vt:lpstr>Assignment </vt:lpstr>
      <vt:lpstr>Pseudo-Code </vt:lpstr>
    </vt:vector>
  </TitlesOfParts>
  <Company>Computer Methods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Lieberman</dc:creator>
  <cp:lastModifiedBy>Dave Lieberman</cp:lastModifiedBy>
  <cp:revision>226</cp:revision>
  <cp:lastPrinted>1601-01-01T00:00:00Z</cp:lastPrinted>
  <dcterms:created xsi:type="dcterms:W3CDTF">2007-10-10T21:18:17Z</dcterms:created>
  <dcterms:modified xsi:type="dcterms:W3CDTF">2023-07-03T22:02:15Z</dcterms:modified>
</cp:coreProperties>
</file>