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4"/>
  </p:sldMasterIdLst>
  <p:notesMasterIdLst>
    <p:notesMasterId r:id="rId28"/>
  </p:notesMasterIdLst>
  <p:handoutMasterIdLst>
    <p:handoutMasterId r:id="rId29"/>
  </p:handoutMasterIdLst>
  <p:sldIdLst>
    <p:sldId id="263" r:id="rId5"/>
    <p:sldId id="270" r:id="rId6"/>
    <p:sldId id="269" r:id="rId7"/>
    <p:sldId id="305" r:id="rId8"/>
    <p:sldId id="318" r:id="rId9"/>
    <p:sldId id="331" r:id="rId10"/>
    <p:sldId id="319" r:id="rId11"/>
    <p:sldId id="332" r:id="rId12"/>
    <p:sldId id="277" r:id="rId13"/>
    <p:sldId id="320" r:id="rId14"/>
    <p:sldId id="321" r:id="rId15"/>
    <p:sldId id="333" r:id="rId16"/>
    <p:sldId id="322" r:id="rId17"/>
    <p:sldId id="307" r:id="rId18"/>
    <p:sldId id="308" r:id="rId19"/>
    <p:sldId id="323" r:id="rId20"/>
    <p:sldId id="334" r:id="rId21"/>
    <p:sldId id="309" r:id="rId22"/>
    <p:sldId id="335" r:id="rId23"/>
    <p:sldId id="336" r:id="rId24"/>
    <p:sldId id="310" r:id="rId25"/>
    <p:sldId id="337" r:id="rId26"/>
    <p:sldId id="303" r:id="rId27"/>
  </p:sldIdLst>
  <p:sldSz cx="12192000" cy="6858000"/>
  <p:notesSz cx="6858000" cy="9144000"/>
  <p:embeddedFontLst>
    <p:embeddedFont>
      <p:font typeface="Calibri" panose="020F0502020204030204" pitchFamily="34" charset="0"/>
      <p:regular r:id="rId30"/>
      <p:bold r:id="rId31"/>
      <p:italic r:id="rId32"/>
      <p:boldItalic r:id="rId33"/>
    </p:embeddedFont>
    <p:embeddedFont>
      <p:font typeface="Helvetica" panose="020B0604020202020204" pitchFamily="34" charset="0"/>
      <p:regular r:id="rId34"/>
      <p:bold r:id="rId35"/>
      <p:italic r:id="rId36"/>
      <p:boldItalic r:id="rId37"/>
    </p:embeddedFont>
    <p:embeddedFont>
      <p:font typeface="Open Sans" panose="020B0604020202020204" charset="0"/>
      <p:regular r:id="rId38"/>
      <p:bold r:id="rId39"/>
      <p:italic r:id="rId40"/>
      <p:boldItalic r:id="rId41"/>
    </p:embeddedFont>
  </p:embeddedFontLst>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Nicole Spoto" initials="NS" lastIdx="0" clrIdx="1">
    <p:extLst>
      <p:ext uri="{19B8F6BF-5375-455C-9EA6-DF929625EA0E}">
        <p15:presenceInfo xmlns:p15="http://schemas.microsoft.com/office/powerpoint/2012/main" userId="Nicole Spot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78"/>
    <a:srgbClr val="000000"/>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92866" autoAdjust="0"/>
  </p:normalViewPr>
  <p:slideViewPr>
    <p:cSldViewPr snapToGrid="0" snapToObjects="1">
      <p:cViewPr varScale="1">
        <p:scale>
          <a:sx n="76" d="100"/>
          <a:sy n="76" d="100"/>
        </p:scale>
        <p:origin x="830" y="67"/>
      </p:cViewPr>
      <p:guideLst>
        <p:guide orient="horz" pos="2160"/>
        <p:guide pos="3840"/>
      </p:guideLst>
    </p:cSldViewPr>
  </p:slideViewPr>
  <p:outlineViewPr>
    <p:cViewPr>
      <p:scale>
        <a:sx n="66" d="100"/>
        <a:sy n="66"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6" d="100"/>
          <a:sy n="66" d="100"/>
        </p:scale>
        <p:origin x="3134"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0.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5.fntdata"/><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41"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7/23/2019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7/23/2019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Python Fundamentals, 1</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Python Fundamentals, 1</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291600" indent="-291600">
              <a:buClr>
                <a:srgbClr val="004A78"/>
              </a:buClr>
              <a:buFont typeface="Arial" charset="0"/>
              <a:buChar char="•"/>
              <a:defRPr sz="2400">
                <a:solidFill>
                  <a:srgbClr val="000000"/>
                </a:solidFill>
              </a:defRPr>
            </a:lvl1pPr>
            <a:lvl2pPr marL="622800" marR="0" indent="-320400" algn="l" defTabSz="914400" rtl="0" eaLnBrk="1" fontAlgn="base" latinLnBrk="0" hangingPunct="1">
              <a:lnSpc>
                <a:spcPct val="90000"/>
              </a:lnSpc>
              <a:spcBef>
                <a:spcPts val="1000"/>
              </a:spcBef>
              <a:spcAft>
                <a:spcPct val="0"/>
              </a:spcAft>
              <a:buClr>
                <a:srgbClr val="C00000"/>
              </a:buClr>
              <a:buSzTx/>
              <a:buFont typeface="Arial" charset="0"/>
              <a:buChar char="•"/>
              <a:tabLst/>
              <a:defRPr sz="2200" baseline="0">
                <a:solidFill>
                  <a:srgbClr val="000000"/>
                </a:solidFill>
              </a:defRPr>
            </a:lvl2pPr>
            <a:lvl3pPr marL="1143000" indent="-228600">
              <a:spcBef>
                <a:spcPts val="1000"/>
              </a:spcBef>
              <a:buClr>
                <a:srgbClr val="000000"/>
              </a:buClr>
              <a:buFont typeface="Arial" charset="0"/>
              <a:buChar char="•"/>
              <a:defRPr sz="2000">
                <a:solidFill>
                  <a:srgbClr val="000000"/>
                </a:solidFill>
              </a:defRPr>
            </a:lvl3pPr>
            <a:lvl4pPr marL="1600200" indent="-228600">
              <a:buClr>
                <a:srgbClr val="000000"/>
              </a:buClr>
              <a:buSzPct val="50000"/>
              <a:buFont typeface="LucidaGrande" charset="0"/>
              <a:buChar char="▶"/>
              <a:defRPr sz="2000">
                <a:solidFill>
                  <a:srgbClr val="000000"/>
                </a:solidFill>
              </a:defRPr>
            </a:lvl4pPr>
            <a:lvl5pPr marL="2057400" indent="-228600">
              <a:buClr>
                <a:srgbClr val="000000"/>
              </a:buClr>
              <a:buFont typeface="Helvetica" charset="0"/>
              <a:buChar char="⁃"/>
              <a:defRPr sz="2000">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Python Fundamentals, 1</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Python Fundamentals, 1</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Python Fundamentals, 1</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Python Fundamentals, 1</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Python Fundamentals, 1</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Python Fundamentals, 1</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Python Fundamentals, 1</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Python Fundamentals, 1</a:t>
            </a:r>
            <a:r>
              <a:rPr kumimoji="0" lang="en-US" sz="14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400" b="0" i="0" u="none" strike="noStrike" kern="1200" cap="none" spc="0" normalizeH="0" baseline="0" noProof="0" dirty="0">
                <a:ln>
                  <a:noFill/>
                </a:ln>
                <a:solidFill>
                  <a:srgbClr val="004A78"/>
                </a:solidFill>
                <a:effectLst/>
                <a:uLnTx/>
                <a:uFillTx/>
                <a:latin typeface="arial" charset="0"/>
                <a:ea typeface="+mn-ea"/>
                <a:cs typeface="+mn-cs"/>
              </a:rPr>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dirty="0"/>
              <a:t>[Author Name], [Book Title], [#] Edition. © [Insert Year]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D3223CD-34A5-45F2-906F-1B6F8BD795BA}"/>
              </a:ext>
            </a:extLst>
          </p:cNvPr>
          <p:cNvSpPr>
            <a:spLocks noGrp="1"/>
          </p:cNvSpPr>
          <p:nvPr>
            <p:ph type="body" sz="quarter" idx="11"/>
          </p:nvPr>
        </p:nvSpPr>
        <p:spPr/>
        <p:txBody>
          <a:bodyPr/>
          <a:lstStyle/>
          <a:p>
            <a:r>
              <a:rPr lang="en-US" sz="3600" b="1" dirty="0"/>
              <a:t>Module 3</a:t>
            </a:r>
          </a:p>
        </p:txBody>
      </p:sp>
      <p:sp>
        <p:nvSpPr>
          <p:cNvPr id="3" name="Title 2">
            <a:extLst>
              <a:ext uri="{FF2B5EF4-FFF2-40B4-BE49-F238E27FC236}">
                <a16:creationId xmlns:a16="http://schemas.microsoft.com/office/drawing/2014/main" id="{FFB23C69-AE0E-4ABC-ADF2-5CEF372F4D43}"/>
              </a:ext>
            </a:extLst>
          </p:cNvPr>
          <p:cNvSpPr>
            <a:spLocks noGrp="1"/>
          </p:cNvSpPr>
          <p:nvPr>
            <p:ph type="title"/>
          </p:nvPr>
        </p:nvSpPr>
        <p:spPr/>
        <p:txBody>
          <a:bodyPr/>
          <a:lstStyle/>
          <a:p>
            <a:r>
              <a:rPr lang="en-US" dirty="0"/>
              <a:t>Control Statements</a:t>
            </a:r>
          </a:p>
        </p:txBody>
      </p:sp>
      <p:sp>
        <p:nvSpPr>
          <p:cNvPr id="7" name="Footer Placeholder 6"/>
          <p:cNvSpPr>
            <a:spLocks noGrp="1"/>
          </p:cNvSpPr>
          <p:nvPr>
            <p:ph type="ftr" sz="quarter" idx="3"/>
          </p:nvPr>
        </p:nvSpPr>
        <p:spPr/>
        <p:txBody>
          <a:bodyPr/>
          <a:lstStyle/>
          <a:p>
            <a:r>
              <a:rPr lang="en-US" dirty="0"/>
              <a:t>Python Fundamentals, 1</a:t>
            </a:r>
            <a:r>
              <a:rPr lang="en-US" baseline="30000" dirty="0"/>
              <a:t>st</a:t>
            </a:r>
            <a:r>
              <a:rPr lang="en-US" dirty="0"/>
              <a:t>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39084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A377-FECA-4A51-8609-73C127FCC95A}"/>
              </a:ext>
            </a:extLst>
          </p:cNvPr>
          <p:cNvSpPr>
            <a:spLocks noGrp="1"/>
          </p:cNvSpPr>
          <p:nvPr>
            <p:ph type="title"/>
          </p:nvPr>
        </p:nvSpPr>
        <p:spPr/>
        <p:txBody>
          <a:bodyPr/>
          <a:lstStyle/>
          <a:p>
            <a:r>
              <a:rPr lang="en-US" dirty="0"/>
              <a:t>Lesson 3.5: Loops</a:t>
            </a:r>
          </a:p>
        </p:txBody>
      </p:sp>
      <p:sp>
        <p:nvSpPr>
          <p:cNvPr id="3" name="Text Placeholder 2">
            <a:extLst>
              <a:ext uri="{FF2B5EF4-FFF2-40B4-BE49-F238E27FC236}">
                <a16:creationId xmlns:a16="http://schemas.microsoft.com/office/drawing/2014/main" id="{98A607B7-02E1-4F6C-959E-C8B1B619E4BA}"/>
              </a:ext>
            </a:extLst>
          </p:cNvPr>
          <p:cNvSpPr>
            <a:spLocks noGrp="1"/>
          </p:cNvSpPr>
          <p:nvPr>
            <p:ph type="body" sz="quarter" idx="17"/>
          </p:nvPr>
        </p:nvSpPr>
        <p:spPr>
          <a:xfrm>
            <a:off x="743576" y="1638300"/>
            <a:ext cx="10711543" cy="3184909"/>
          </a:xfrm>
        </p:spPr>
        <p:txBody>
          <a:bodyPr>
            <a:normAutofit/>
          </a:bodyPr>
          <a:lstStyle/>
          <a:p>
            <a:pPr>
              <a:buFont typeface="Arial" panose="020B0604020202020204" pitchFamily="34" charset="0"/>
              <a:buChar char="•"/>
            </a:pPr>
            <a:r>
              <a:rPr lang="en-US" dirty="0">
                <a:latin typeface="Arial" panose="020B0604020202020204" pitchFamily="34" charset="0"/>
                <a:cs typeface="Arial" panose="020B0604020202020204" pitchFamily="34" charset="0"/>
              </a:rPr>
              <a:t>Way to execute specific block of code multiple times.</a:t>
            </a:r>
          </a:p>
          <a:p>
            <a:pPr>
              <a:buFont typeface="Arial" panose="020B0604020202020204" pitchFamily="34" charset="0"/>
              <a:buChar char="•"/>
            </a:pPr>
            <a:r>
              <a:rPr lang="en-US" dirty="0">
                <a:latin typeface="Arial" panose="020B0604020202020204" pitchFamily="34" charset="0"/>
                <a:cs typeface="Arial" panose="020B0604020202020204" pitchFamily="34" charset="0"/>
              </a:rPr>
              <a:t>Used to iterate (or loop) over iterables.</a:t>
            </a:r>
          </a:p>
          <a:p>
            <a:pPr>
              <a:buFont typeface="Arial" panose="020B0604020202020204" pitchFamily="34" charset="0"/>
              <a:buChar char="•"/>
            </a:pPr>
            <a:r>
              <a:rPr lang="en-US" dirty="0">
                <a:latin typeface="Arial" panose="020B0604020202020204" pitchFamily="34" charset="0"/>
                <a:cs typeface="Arial" panose="020B0604020202020204" pitchFamily="34" charset="0"/>
              </a:rPr>
              <a:t>Iterables</a:t>
            </a:r>
          </a:p>
          <a:p>
            <a:pPr lvl="1">
              <a:buFont typeface="Arial" panose="020B0604020202020204" pitchFamily="34" charset="0"/>
              <a:buChar char="•"/>
            </a:pPr>
            <a:r>
              <a:rPr lang="en-US" dirty="0">
                <a:solidFill>
                  <a:srgbClr val="004A78"/>
                </a:solidFill>
                <a:latin typeface="Arial" panose="020B0604020202020204" pitchFamily="34" charset="0"/>
                <a:cs typeface="Arial" panose="020B0604020202020204" pitchFamily="34" charset="0"/>
              </a:rPr>
              <a:t>Are anything that can be looped over.</a:t>
            </a:r>
          </a:p>
          <a:p>
            <a:pPr lvl="1">
              <a:buFont typeface="Arial" panose="020B0604020202020204" pitchFamily="34" charset="0"/>
              <a:buChar char="•"/>
            </a:pPr>
            <a:r>
              <a:rPr lang="en-US" dirty="0">
                <a:solidFill>
                  <a:srgbClr val="004A78"/>
                </a:solidFill>
                <a:latin typeface="Arial" panose="020B0604020202020204" pitchFamily="34" charset="0"/>
                <a:cs typeface="Arial" panose="020B0604020202020204" pitchFamily="34" charset="0"/>
              </a:rPr>
              <a:t>Are anything that can appear on the right side of a </a:t>
            </a:r>
            <a:r>
              <a:rPr lang="en-US" dirty="0">
                <a:solidFill>
                  <a:srgbClr val="004A78"/>
                </a:solidFill>
                <a:latin typeface="Courier New" panose="02070309020205020404" pitchFamily="49" charset="0"/>
                <a:cs typeface="Courier New" panose="02070309020205020404" pitchFamily="49" charset="0"/>
              </a:rPr>
              <a:t>for</a:t>
            </a:r>
            <a:r>
              <a:rPr lang="en-US" dirty="0">
                <a:solidFill>
                  <a:srgbClr val="004A78"/>
                </a:solidFill>
                <a:latin typeface="Arial" panose="020B0604020202020204" pitchFamily="34" charset="0"/>
                <a:cs typeface="Arial" panose="020B0604020202020204" pitchFamily="34" charset="0"/>
              </a:rPr>
              <a:t> loop.</a:t>
            </a:r>
          </a:p>
          <a:p>
            <a:pPr lvl="1">
              <a:buFont typeface="Arial" panose="020B0604020202020204" pitchFamily="34" charset="0"/>
              <a:buChar char="•"/>
            </a:pPr>
            <a:r>
              <a:rPr lang="en-US" dirty="0">
                <a:solidFill>
                  <a:srgbClr val="004A78"/>
                </a:solidFill>
                <a:latin typeface="Arial" panose="020B0604020202020204" pitchFamily="34" charset="0"/>
                <a:cs typeface="Arial" panose="020B0604020202020204" pitchFamily="34" charset="0"/>
              </a:rPr>
              <a:t>Think of as a collection of things that have been grouped together.</a:t>
            </a:r>
            <a:endParaRPr lang="en-US" dirty="0">
              <a:solidFill>
                <a:srgbClr val="004A78"/>
              </a:solidFill>
            </a:endParaRPr>
          </a:p>
        </p:txBody>
      </p:sp>
    </p:spTree>
    <p:extLst>
      <p:ext uri="{BB962C8B-B14F-4D97-AF65-F5344CB8AC3E}">
        <p14:creationId xmlns:p14="http://schemas.microsoft.com/office/powerpoint/2010/main" val="2787741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A377-FECA-4A51-8609-73C127FCC95A}"/>
              </a:ext>
            </a:extLst>
          </p:cNvPr>
          <p:cNvSpPr>
            <a:spLocks noGrp="1"/>
          </p:cNvSpPr>
          <p:nvPr>
            <p:ph type="title"/>
          </p:nvPr>
        </p:nvSpPr>
        <p:spPr/>
        <p:txBody>
          <a:bodyPr/>
          <a:lstStyle/>
          <a:p>
            <a:r>
              <a:rPr lang="en-US" dirty="0"/>
              <a:t>Lesson 3.6: The for Loop </a:t>
            </a:r>
            <a:r>
              <a:rPr lang="en-US" sz="2400" b="0" dirty="0"/>
              <a:t>(1 of 2)</a:t>
            </a:r>
          </a:p>
        </p:txBody>
      </p:sp>
      <p:sp>
        <p:nvSpPr>
          <p:cNvPr id="3" name="Text Placeholder 2">
            <a:extLst>
              <a:ext uri="{FF2B5EF4-FFF2-40B4-BE49-F238E27FC236}">
                <a16:creationId xmlns:a16="http://schemas.microsoft.com/office/drawing/2014/main" id="{98A607B7-02E1-4F6C-959E-C8B1B619E4BA}"/>
              </a:ext>
            </a:extLst>
          </p:cNvPr>
          <p:cNvSpPr>
            <a:spLocks noGrp="1"/>
          </p:cNvSpPr>
          <p:nvPr>
            <p:ph type="body" sz="quarter" idx="17"/>
          </p:nvPr>
        </p:nvSpPr>
        <p:spPr>
          <a:xfrm>
            <a:off x="743576" y="1638300"/>
            <a:ext cx="10711543" cy="3194957"/>
          </a:xfrm>
        </p:spPr>
        <p:txBody>
          <a:bodyPr>
            <a:normAutofit/>
          </a:bodyPr>
          <a:lstStyle/>
          <a:p>
            <a:pPr>
              <a:buFont typeface="Arial" panose="020B0604020202020204" pitchFamily="34" charset="0"/>
              <a:buChar char="•"/>
            </a:pPr>
            <a:r>
              <a:rPr lang="en-US" dirty="0">
                <a:latin typeface="Arial" panose="020B0604020202020204" pitchFamily="34" charset="0"/>
                <a:cs typeface="Arial" panose="020B0604020202020204" pitchFamily="34" charset="0"/>
              </a:rPr>
              <a:t>Also referred to as the </a:t>
            </a:r>
            <a:r>
              <a:rPr lang="en-US" dirty="0">
                <a:latin typeface="Courier New" panose="02070309020205020404" pitchFamily="49" charset="0"/>
                <a:cs typeface="Courier New" panose="02070309020205020404" pitchFamily="49" charset="0"/>
              </a:rPr>
              <a:t>for…in </a:t>
            </a:r>
            <a:r>
              <a:rPr lang="en-US" dirty="0">
                <a:latin typeface="Arial" panose="020B0604020202020204" pitchFamily="34" charset="0"/>
                <a:cs typeface="Arial" panose="020B0604020202020204" pitchFamily="34" charset="0"/>
              </a:rPr>
              <a:t>loop.</a:t>
            </a:r>
          </a:p>
          <a:p>
            <a:pPr>
              <a:buFont typeface="Arial" panose="020B0604020202020204" pitchFamily="34" charset="0"/>
              <a:buChar char="•"/>
            </a:pPr>
            <a:r>
              <a:rPr lang="en-US" dirty="0">
                <a:latin typeface="Arial" panose="020B0604020202020204" pitchFamily="34" charset="0"/>
                <a:cs typeface="Arial" panose="020B0604020202020204" pitchFamily="34" charset="0"/>
              </a:rPr>
              <a:t>Used when you want to repeatedly execute a block of code a given number of times.</a:t>
            </a:r>
          </a:p>
          <a:p>
            <a:pPr>
              <a:buFont typeface="Arial" panose="020B0604020202020204" pitchFamily="34" charset="0"/>
              <a:buChar char="•"/>
            </a:pPr>
            <a:r>
              <a:rPr lang="en-US" dirty="0">
                <a:latin typeface="Arial" panose="020B0604020202020204" pitchFamily="34" charset="0"/>
                <a:cs typeface="Arial" panose="020B0604020202020204" pitchFamily="34" charset="0"/>
              </a:rPr>
              <a:t>Runs a predetermined number of times.</a:t>
            </a:r>
          </a:p>
          <a:p>
            <a:pPr lvl="1">
              <a:buFont typeface="Arial" panose="020B0604020202020204" pitchFamily="34" charset="0"/>
              <a:buChar char="•"/>
            </a:pPr>
            <a:r>
              <a:rPr lang="en-US" dirty="0">
                <a:solidFill>
                  <a:srgbClr val="004A78"/>
                </a:solidFill>
                <a:latin typeface="Courier New" panose="02070309020205020404" pitchFamily="49" charset="0"/>
                <a:cs typeface="Courier New" panose="02070309020205020404" pitchFamily="49" charset="0"/>
              </a:rPr>
              <a:t>while</a:t>
            </a:r>
            <a:r>
              <a:rPr lang="en-US" dirty="0">
                <a:solidFill>
                  <a:srgbClr val="004A78"/>
                </a:solidFill>
                <a:latin typeface="Arial" panose="020B0604020202020204" pitchFamily="34" charset="0"/>
                <a:cs typeface="Arial" panose="020B0604020202020204" pitchFamily="34" charset="0"/>
              </a:rPr>
              <a:t> loop runs an arbitrary number of times.</a:t>
            </a:r>
          </a:p>
          <a:p>
            <a:pPr>
              <a:buFont typeface="Arial" panose="020B0604020202020204" pitchFamily="34" charset="0"/>
              <a:buChar char="•"/>
            </a:pPr>
            <a:r>
              <a:rPr lang="en-US" dirty="0">
                <a:latin typeface="Arial" panose="020B0604020202020204" pitchFamily="34" charset="0"/>
                <a:cs typeface="Arial" panose="020B0604020202020204" pitchFamily="34" charset="0"/>
              </a:rPr>
              <a:t>Syntax shown in Snippet 3.33.</a:t>
            </a:r>
            <a:endParaRPr lang="en-US" dirty="0"/>
          </a:p>
        </p:txBody>
      </p:sp>
    </p:spTree>
    <p:extLst>
      <p:ext uri="{BB962C8B-B14F-4D97-AF65-F5344CB8AC3E}">
        <p14:creationId xmlns:p14="http://schemas.microsoft.com/office/powerpoint/2010/main" val="1569918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ACC9-1124-4268-8C02-BD6BFB9E067C}"/>
              </a:ext>
            </a:extLst>
          </p:cNvPr>
          <p:cNvSpPr>
            <a:spLocks noGrp="1"/>
          </p:cNvSpPr>
          <p:nvPr>
            <p:ph type="title"/>
          </p:nvPr>
        </p:nvSpPr>
        <p:spPr>
          <a:xfrm>
            <a:off x="838200" y="365125"/>
            <a:ext cx="10515600" cy="967286"/>
          </a:xfrm>
        </p:spPr>
        <p:txBody>
          <a:bodyPr/>
          <a:lstStyle/>
          <a:p>
            <a:r>
              <a:rPr lang="en-US" dirty="0"/>
              <a:t>Lesson 3.6: The for Loop </a:t>
            </a:r>
            <a:r>
              <a:rPr lang="en-US" sz="2400" b="0" dirty="0"/>
              <a:t>(2 of 2)</a:t>
            </a:r>
          </a:p>
        </p:txBody>
      </p:sp>
      <p:pic>
        <p:nvPicPr>
          <p:cNvPr id="7" name="Picture Placeholder 6" descr="Program code. In the code, the words in the variable names are merged. Line 1: hash Iterable can be anything that can be looped over e, period, g period a list. Line 2: hash Member is a single constituent of the iterable e, period, g, period, an entry in a list. Line 3: for member in iterable, colon. Line 4, indented once. hash Execute this code for each constituent member of the iterable. Line 5, indented once. pass.">
            <a:extLst>
              <a:ext uri="{FF2B5EF4-FFF2-40B4-BE49-F238E27FC236}">
                <a16:creationId xmlns:a16="http://schemas.microsoft.com/office/drawing/2014/main" id="{F82B4E2F-922D-45FA-8CCC-3AFAFF715174}"/>
              </a:ext>
            </a:extLst>
          </p:cNvPr>
          <p:cNvPicPr>
            <a:picLocks noGrp="1" noChangeAspect="1"/>
          </p:cNvPicPr>
          <p:nvPr>
            <p:ph type="pic" sz="quarter" idx="10"/>
          </p:nvPr>
        </p:nvPicPr>
        <p:blipFill>
          <a:blip r:embed="rId2"/>
          <a:stretch>
            <a:fillRect/>
          </a:stretch>
        </p:blipFill>
        <p:spPr>
          <a:xfrm>
            <a:off x="1592580" y="2075883"/>
            <a:ext cx="9006840" cy="1501140"/>
          </a:xfrm>
        </p:spPr>
      </p:pic>
      <p:sp>
        <p:nvSpPr>
          <p:cNvPr id="4" name="Text Placeholder 3">
            <a:extLst>
              <a:ext uri="{FF2B5EF4-FFF2-40B4-BE49-F238E27FC236}">
                <a16:creationId xmlns:a16="http://schemas.microsoft.com/office/drawing/2014/main" id="{1537F7CE-CA29-470B-B7E7-E7ADBF9D6AC0}"/>
              </a:ext>
            </a:extLst>
          </p:cNvPr>
          <p:cNvSpPr>
            <a:spLocks noGrp="1"/>
          </p:cNvSpPr>
          <p:nvPr>
            <p:ph type="body" sz="quarter" idx="11"/>
          </p:nvPr>
        </p:nvSpPr>
        <p:spPr>
          <a:xfrm>
            <a:off x="733118" y="4565203"/>
            <a:ext cx="10722260" cy="458973"/>
          </a:xfrm>
        </p:spPr>
        <p:txBody>
          <a:bodyPr/>
          <a:lstStyle/>
          <a:p>
            <a:pPr algn="ctr"/>
            <a:r>
              <a:rPr lang="en-US" i="1" dirty="0">
                <a:solidFill>
                  <a:srgbClr val="004A78"/>
                </a:solidFill>
              </a:rPr>
              <a:t>Snippet 3.33</a:t>
            </a:r>
            <a:endParaRPr lang="en-US" dirty="0">
              <a:solidFill>
                <a:srgbClr val="004A78"/>
              </a:solidFill>
            </a:endParaRPr>
          </a:p>
        </p:txBody>
      </p:sp>
    </p:spTree>
    <p:extLst>
      <p:ext uri="{BB962C8B-B14F-4D97-AF65-F5344CB8AC3E}">
        <p14:creationId xmlns:p14="http://schemas.microsoft.com/office/powerpoint/2010/main" val="3388029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A377-FECA-4A51-8609-73C127FCC95A}"/>
              </a:ext>
            </a:extLst>
          </p:cNvPr>
          <p:cNvSpPr>
            <a:spLocks noGrp="1"/>
          </p:cNvSpPr>
          <p:nvPr>
            <p:ph type="title"/>
          </p:nvPr>
        </p:nvSpPr>
        <p:spPr/>
        <p:txBody>
          <a:bodyPr/>
          <a:lstStyle/>
          <a:p>
            <a:r>
              <a:rPr lang="en-US" dirty="0"/>
              <a:t>Lesson 3.6.1: Using else</a:t>
            </a:r>
          </a:p>
        </p:txBody>
      </p:sp>
      <p:sp>
        <p:nvSpPr>
          <p:cNvPr id="3" name="Text Placeholder 2">
            <a:extLst>
              <a:ext uri="{FF2B5EF4-FFF2-40B4-BE49-F238E27FC236}">
                <a16:creationId xmlns:a16="http://schemas.microsoft.com/office/drawing/2014/main" id="{98A607B7-02E1-4F6C-959E-C8B1B619E4BA}"/>
              </a:ext>
            </a:extLst>
          </p:cNvPr>
          <p:cNvSpPr>
            <a:spLocks noGrp="1"/>
          </p:cNvSpPr>
          <p:nvPr>
            <p:ph type="body" sz="quarter" idx="17"/>
          </p:nvPr>
        </p:nvSpPr>
        <p:spPr>
          <a:xfrm>
            <a:off x="743576" y="1638300"/>
            <a:ext cx="10711543" cy="2622201"/>
          </a:xfrm>
        </p:spPr>
        <p:txBody>
          <a:bodyPr>
            <a:normAutofit/>
          </a:bodyPr>
          <a:lstStyle/>
          <a:p>
            <a:pPr>
              <a:buFont typeface="Arial" panose="020B0604020202020204" pitchFamily="34" charset="0"/>
              <a:buChar char="•"/>
            </a:pPr>
            <a:r>
              <a:rPr lang="en-US" dirty="0">
                <a:latin typeface="Courier New" panose="02070309020205020404" pitchFamily="49" charset="0"/>
                <a:cs typeface="Courier New" panose="02070309020205020404" pitchFamily="49" charset="0"/>
              </a:rPr>
              <a:t>else</a:t>
            </a:r>
            <a:r>
              <a:rPr lang="en-US" dirty="0">
                <a:latin typeface="Arial" panose="020B0604020202020204" pitchFamily="34" charset="0"/>
                <a:cs typeface="Arial" panose="020B0604020202020204" pitchFamily="34" charset="0"/>
              </a:rPr>
              <a:t> statement optional for </a:t>
            </a:r>
            <a:r>
              <a:rPr lang="en-US" dirty="0">
                <a:latin typeface="Courier New" panose="02070309020205020404" pitchFamily="49" charset="0"/>
                <a:cs typeface="Courier New" panose="02070309020205020404" pitchFamily="49" charset="0"/>
              </a:rPr>
              <a:t>for</a:t>
            </a:r>
            <a:r>
              <a:rPr lang="en-US" dirty="0">
                <a:latin typeface="Arial" panose="020B0604020202020204" pitchFamily="34" charset="0"/>
                <a:cs typeface="Arial" panose="020B0604020202020204" pitchFamily="34" charset="0"/>
              </a:rPr>
              <a:t> loop.</a:t>
            </a:r>
          </a:p>
          <a:p>
            <a:pPr>
              <a:buFont typeface="Arial" panose="020B0604020202020204" pitchFamily="34" charset="0"/>
              <a:buChar char="•"/>
            </a:pPr>
            <a:r>
              <a:rPr lang="en-US" dirty="0">
                <a:latin typeface="Arial" panose="020B0604020202020204" pitchFamily="34" charset="0"/>
                <a:cs typeface="Arial" panose="020B0604020202020204" pitchFamily="34" charset="0"/>
              </a:rPr>
              <a:t>Will execute once when loop exits cleanly.</a:t>
            </a:r>
          </a:p>
          <a:p>
            <a:pPr>
              <a:buFont typeface="Arial" panose="020B0604020202020204" pitchFamily="34" charset="0"/>
              <a:buChar char="•"/>
            </a:pPr>
            <a:r>
              <a:rPr lang="en-US" dirty="0">
                <a:latin typeface="Arial" panose="020B0604020202020204" pitchFamily="34" charset="0"/>
                <a:cs typeface="Arial" panose="020B0604020202020204" pitchFamily="34" charset="0"/>
              </a:rPr>
              <a:t>Useful for debugging.</a:t>
            </a:r>
            <a:endParaRPr lang="en-US" dirty="0"/>
          </a:p>
        </p:txBody>
      </p:sp>
    </p:spTree>
    <p:extLst>
      <p:ext uri="{BB962C8B-B14F-4D97-AF65-F5344CB8AC3E}">
        <p14:creationId xmlns:p14="http://schemas.microsoft.com/office/powerpoint/2010/main" val="2381674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A377-FECA-4A51-8609-73C127FCC95A}"/>
              </a:ext>
            </a:extLst>
          </p:cNvPr>
          <p:cNvSpPr>
            <a:spLocks noGrp="1"/>
          </p:cNvSpPr>
          <p:nvPr>
            <p:ph type="title"/>
          </p:nvPr>
        </p:nvSpPr>
        <p:spPr/>
        <p:txBody>
          <a:bodyPr/>
          <a:lstStyle/>
          <a:p>
            <a:r>
              <a:rPr lang="en-US" dirty="0"/>
              <a:t>Lesson 3.7: The range Function</a:t>
            </a:r>
          </a:p>
        </p:txBody>
      </p:sp>
      <p:sp>
        <p:nvSpPr>
          <p:cNvPr id="3" name="Text Placeholder 2">
            <a:extLst>
              <a:ext uri="{FF2B5EF4-FFF2-40B4-BE49-F238E27FC236}">
                <a16:creationId xmlns:a16="http://schemas.microsoft.com/office/drawing/2014/main" id="{98A607B7-02E1-4F6C-959E-C8B1B619E4BA}"/>
              </a:ext>
            </a:extLst>
          </p:cNvPr>
          <p:cNvSpPr>
            <a:spLocks noGrp="1"/>
          </p:cNvSpPr>
          <p:nvPr>
            <p:ph type="body" sz="quarter" idx="17"/>
          </p:nvPr>
        </p:nvSpPr>
        <p:spPr>
          <a:xfrm>
            <a:off x="743576" y="1638300"/>
            <a:ext cx="10711543" cy="3215054"/>
          </a:xfrm>
        </p:spPr>
        <p:txBody>
          <a:bodyPr/>
          <a:lstStyle/>
          <a:p>
            <a:pPr>
              <a:buFont typeface="Arial" panose="020B0604020202020204" pitchFamily="34" charset="0"/>
              <a:buChar char="•"/>
            </a:pPr>
            <a:r>
              <a:rPr lang="en-US" dirty="0"/>
              <a:t>Built-in function that generates list of numbers.</a:t>
            </a:r>
          </a:p>
          <a:p>
            <a:pPr>
              <a:buFont typeface="Arial" panose="020B0604020202020204" pitchFamily="34" charset="0"/>
              <a:buChar char="•"/>
            </a:pPr>
            <a:r>
              <a:rPr lang="en-US" dirty="0"/>
              <a:t>Used to perform action predetermined number of times.</a:t>
            </a:r>
          </a:p>
          <a:p>
            <a:pPr>
              <a:buFont typeface="Arial" panose="020B0604020202020204" pitchFamily="34" charset="0"/>
              <a:buChar char="•"/>
            </a:pPr>
            <a:r>
              <a:rPr lang="en-US" dirty="0"/>
              <a:t>Syntax: </a:t>
            </a:r>
            <a:r>
              <a:rPr lang="en-US" dirty="0">
                <a:latin typeface="Courier New" panose="02070309020205020404" pitchFamily="49" charset="0"/>
                <a:cs typeface="Courier New" panose="02070309020205020404" pitchFamily="49" charset="0"/>
              </a:rPr>
              <a:t>range([start], stop, [step])</a:t>
            </a:r>
          </a:p>
          <a:p>
            <a:pPr lvl="1">
              <a:buFont typeface="Arial" panose="020B0604020202020204" pitchFamily="34" charset="0"/>
              <a:buChar char="•"/>
            </a:pPr>
            <a:r>
              <a:rPr lang="en-US" dirty="0">
                <a:solidFill>
                  <a:srgbClr val="004A78"/>
                </a:solidFill>
                <a:latin typeface="Courier New" panose="02070309020205020404" pitchFamily="49" charset="0"/>
                <a:cs typeface="Courier New" panose="02070309020205020404" pitchFamily="49" charset="0"/>
              </a:rPr>
              <a:t>start</a:t>
            </a:r>
            <a:r>
              <a:rPr lang="en-US" dirty="0">
                <a:solidFill>
                  <a:srgbClr val="004A78"/>
                </a:solidFill>
                <a:latin typeface="Arial" panose="020B0604020202020204" pitchFamily="34" charset="0"/>
                <a:cs typeface="Arial" panose="020B0604020202020204" pitchFamily="34" charset="0"/>
              </a:rPr>
              <a:t>: Optional. Starting number in sequence.</a:t>
            </a:r>
          </a:p>
          <a:p>
            <a:pPr lvl="1">
              <a:buFont typeface="Arial" panose="020B0604020202020204" pitchFamily="34" charset="0"/>
              <a:buChar char="•"/>
            </a:pPr>
            <a:r>
              <a:rPr lang="en-US" dirty="0">
                <a:solidFill>
                  <a:srgbClr val="004A78"/>
                </a:solidFill>
                <a:latin typeface="Courier New" panose="02070309020205020404" pitchFamily="49" charset="0"/>
                <a:cs typeface="Courier New" panose="02070309020205020404" pitchFamily="49" charset="0"/>
              </a:rPr>
              <a:t>stop</a:t>
            </a:r>
            <a:r>
              <a:rPr lang="en-US" dirty="0">
                <a:solidFill>
                  <a:srgbClr val="004A78"/>
                </a:solidFill>
                <a:latin typeface="Arial" panose="020B0604020202020204" pitchFamily="34" charset="0"/>
                <a:cs typeface="Arial" panose="020B0604020202020204" pitchFamily="34" charset="0"/>
              </a:rPr>
              <a:t>: Generate number up to but not including this number.</a:t>
            </a:r>
          </a:p>
          <a:p>
            <a:pPr lvl="1">
              <a:buFont typeface="Arial" panose="020B0604020202020204" pitchFamily="34" charset="0"/>
              <a:buChar char="•"/>
            </a:pPr>
            <a:r>
              <a:rPr lang="en-US" dirty="0">
                <a:solidFill>
                  <a:srgbClr val="004A78"/>
                </a:solidFill>
                <a:latin typeface="Courier New" panose="02070309020205020404" pitchFamily="49" charset="0"/>
                <a:cs typeface="Courier New" panose="02070309020205020404" pitchFamily="49" charset="0"/>
              </a:rPr>
              <a:t>step</a:t>
            </a:r>
            <a:r>
              <a:rPr lang="en-US" dirty="0">
                <a:solidFill>
                  <a:srgbClr val="004A78"/>
                </a:solidFill>
                <a:latin typeface="Arial" panose="020B0604020202020204" pitchFamily="34" charset="0"/>
                <a:cs typeface="Arial" panose="020B0604020202020204" pitchFamily="34" charset="0"/>
              </a:rPr>
              <a:t>: Optional. Difference between each number in sequence.</a:t>
            </a:r>
          </a:p>
        </p:txBody>
      </p:sp>
    </p:spTree>
    <p:extLst>
      <p:ext uri="{BB962C8B-B14F-4D97-AF65-F5344CB8AC3E}">
        <p14:creationId xmlns:p14="http://schemas.microsoft.com/office/powerpoint/2010/main" val="359830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A377-FECA-4A51-8609-73C127FCC95A}"/>
              </a:ext>
            </a:extLst>
          </p:cNvPr>
          <p:cNvSpPr>
            <a:spLocks noGrp="1"/>
          </p:cNvSpPr>
          <p:nvPr>
            <p:ph type="title"/>
          </p:nvPr>
        </p:nvSpPr>
        <p:spPr/>
        <p:txBody>
          <a:bodyPr/>
          <a:lstStyle/>
          <a:p>
            <a:r>
              <a:rPr lang="en-US" dirty="0"/>
              <a:t>Lesson 3.8: Nesting Loops</a:t>
            </a:r>
          </a:p>
        </p:txBody>
      </p:sp>
      <p:sp>
        <p:nvSpPr>
          <p:cNvPr id="3" name="Text Placeholder 2">
            <a:extLst>
              <a:ext uri="{FF2B5EF4-FFF2-40B4-BE49-F238E27FC236}">
                <a16:creationId xmlns:a16="http://schemas.microsoft.com/office/drawing/2014/main" id="{98A607B7-02E1-4F6C-959E-C8B1B619E4BA}"/>
              </a:ext>
            </a:extLst>
          </p:cNvPr>
          <p:cNvSpPr>
            <a:spLocks noGrp="1"/>
          </p:cNvSpPr>
          <p:nvPr>
            <p:ph type="body" sz="quarter" idx="17"/>
          </p:nvPr>
        </p:nvSpPr>
        <p:spPr>
          <a:xfrm>
            <a:off x="743576" y="1638300"/>
            <a:ext cx="10711543" cy="2481524"/>
          </a:xfrm>
        </p:spPr>
        <p:txBody>
          <a:bodyPr/>
          <a:lstStyle/>
          <a:p>
            <a:pPr>
              <a:buFont typeface="Arial" panose="020B0604020202020204" pitchFamily="34" charset="0"/>
              <a:buChar char="•"/>
            </a:pPr>
            <a:r>
              <a:rPr lang="en-US" dirty="0">
                <a:latin typeface="Arial" panose="020B0604020202020204" pitchFamily="34" charset="0"/>
                <a:cs typeface="Arial" panose="020B0604020202020204" pitchFamily="34" charset="0"/>
              </a:rPr>
              <a:t>Practice of placing loops inside other loops.</a:t>
            </a:r>
          </a:p>
          <a:p>
            <a:pPr>
              <a:buFont typeface="Arial" panose="020B0604020202020204" pitchFamily="34" charset="0"/>
              <a:buChar char="•"/>
            </a:pPr>
            <a:r>
              <a:rPr lang="en-US" dirty="0">
                <a:latin typeface="Arial" panose="020B0604020202020204" pitchFamily="34" charset="0"/>
                <a:cs typeface="Arial" panose="020B0604020202020204" pitchFamily="34" charset="0"/>
              </a:rPr>
              <a:t>Important to use for accessing data inside complex data structures.</a:t>
            </a:r>
          </a:p>
          <a:p>
            <a:pPr>
              <a:buFont typeface="Arial" panose="020B0604020202020204" pitchFamily="34" charset="0"/>
              <a:buChar char="•"/>
            </a:pPr>
            <a:r>
              <a:rPr lang="en-US" dirty="0">
                <a:latin typeface="Arial" panose="020B0604020202020204" pitchFamily="34" charset="0"/>
                <a:cs typeface="Arial" panose="020B0604020202020204" pitchFamily="34" charset="0"/>
              </a:rPr>
              <a:t>No limit to how far you can nest.</a:t>
            </a:r>
          </a:p>
        </p:txBody>
      </p:sp>
    </p:spTree>
    <p:extLst>
      <p:ext uri="{BB962C8B-B14F-4D97-AF65-F5344CB8AC3E}">
        <p14:creationId xmlns:p14="http://schemas.microsoft.com/office/powerpoint/2010/main" val="3299735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A377-FECA-4A51-8609-73C127FCC95A}"/>
              </a:ext>
            </a:extLst>
          </p:cNvPr>
          <p:cNvSpPr>
            <a:spLocks noGrp="1"/>
          </p:cNvSpPr>
          <p:nvPr>
            <p:ph type="title"/>
          </p:nvPr>
        </p:nvSpPr>
        <p:spPr/>
        <p:txBody>
          <a:bodyPr/>
          <a:lstStyle/>
          <a:p>
            <a:r>
              <a:rPr lang="en-US" dirty="0"/>
              <a:t>Lesson 3.9.1: The break Statement </a:t>
            </a:r>
            <a:r>
              <a:rPr lang="en-US" sz="2400" b="0" dirty="0"/>
              <a:t>(1 of 2)</a:t>
            </a:r>
          </a:p>
        </p:txBody>
      </p:sp>
      <p:sp>
        <p:nvSpPr>
          <p:cNvPr id="3" name="Text Placeholder 2">
            <a:extLst>
              <a:ext uri="{FF2B5EF4-FFF2-40B4-BE49-F238E27FC236}">
                <a16:creationId xmlns:a16="http://schemas.microsoft.com/office/drawing/2014/main" id="{98A607B7-02E1-4F6C-959E-C8B1B619E4BA}"/>
              </a:ext>
            </a:extLst>
          </p:cNvPr>
          <p:cNvSpPr>
            <a:spLocks noGrp="1"/>
          </p:cNvSpPr>
          <p:nvPr>
            <p:ph type="body" sz="quarter" idx="17"/>
          </p:nvPr>
        </p:nvSpPr>
        <p:spPr>
          <a:xfrm>
            <a:off x="743576" y="1638300"/>
            <a:ext cx="10711543" cy="2109735"/>
          </a:xfrm>
        </p:spPr>
        <p:txBody>
          <a:bodyPr/>
          <a:lstStyle/>
          <a:p>
            <a:pPr>
              <a:buFont typeface="Arial" panose="020B0604020202020204" pitchFamily="34" charset="0"/>
              <a:buChar char="•"/>
            </a:pPr>
            <a:r>
              <a:rPr lang="en-US" dirty="0">
                <a:latin typeface="Arial" panose="020B0604020202020204" pitchFamily="34" charset="0"/>
                <a:cs typeface="Arial" panose="020B0604020202020204" pitchFamily="34" charset="0"/>
              </a:rPr>
              <a:t>Allows you to exit loop based on external trigger.</a:t>
            </a:r>
          </a:p>
          <a:p>
            <a:pPr>
              <a:buFont typeface="Arial" panose="020B0604020202020204" pitchFamily="34" charset="0"/>
              <a:buChar char="•"/>
            </a:pPr>
            <a:r>
              <a:rPr lang="en-US" dirty="0">
                <a:latin typeface="Arial" panose="020B0604020202020204" pitchFamily="34" charset="0"/>
                <a:cs typeface="Arial" panose="020B0604020202020204" pitchFamily="34" charset="0"/>
              </a:rPr>
              <a:t>Usually used in conjunction with </a:t>
            </a:r>
            <a:r>
              <a:rPr lang="en-US" dirty="0">
                <a:latin typeface="Courier New" panose="02070309020205020404" pitchFamily="49" charset="0"/>
                <a:cs typeface="Courier New" panose="02070309020205020404" pitchFamily="49" charset="0"/>
              </a:rPr>
              <a:t>if</a:t>
            </a:r>
            <a:r>
              <a:rPr lang="en-US" dirty="0">
                <a:latin typeface="Arial" panose="020B0604020202020204" pitchFamily="34" charset="0"/>
                <a:cs typeface="Arial" panose="020B0604020202020204" pitchFamily="34" charset="0"/>
              </a:rPr>
              <a:t> statement.</a:t>
            </a:r>
          </a:p>
          <a:p>
            <a:pPr>
              <a:buFont typeface="Arial" panose="020B0604020202020204" pitchFamily="34" charset="0"/>
              <a:buChar char="•"/>
            </a:pPr>
            <a:r>
              <a:rPr lang="en-US" dirty="0">
                <a:latin typeface="Arial" panose="020B0604020202020204" pitchFamily="34" charset="0"/>
                <a:cs typeface="Arial" panose="020B0604020202020204" pitchFamily="34" charset="0"/>
              </a:rPr>
              <a:t>Example is shown in Snippet 3.59.</a:t>
            </a:r>
          </a:p>
        </p:txBody>
      </p:sp>
    </p:spTree>
    <p:extLst>
      <p:ext uri="{BB962C8B-B14F-4D97-AF65-F5344CB8AC3E}">
        <p14:creationId xmlns:p14="http://schemas.microsoft.com/office/powerpoint/2010/main" val="2371349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ACC9-1124-4268-8C02-BD6BFB9E067C}"/>
              </a:ext>
            </a:extLst>
          </p:cNvPr>
          <p:cNvSpPr>
            <a:spLocks noGrp="1"/>
          </p:cNvSpPr>
          <p:nvPr>
            <p:ph type="title"/>
          </p:nvPr>
        </p:nvSpPr>
        <p:spPr>
          <a:xfrm>
            <a:off x="838200" y="365125"/>
            <a:ext cx="10515600" cy="740194"/>
          </a:xfrm>
        </p:spPr>
        <p:txBody>
          <a:bodyPr/>
          <a:lstStyle/>
          <a:p>
            <a:r>
              <a:rPr lang="en-US" dirty="0"/>
              <a:t>Lesson 3.9.1: The break Statement </a:t>
            </a:r>
            <a:r>
              <a:rPr lang="en-US" sz="2400" b="0" dirty="0"/>
              <a:t>(2 of 2)</a:t>
            </a:r>
          </a:p>
        </p:txBody>
      </p:sp>
      <p:pic>
        <p:nvPicPr>
          <p:cNvPr id="8" name="Picture Placeholder 7" descr="Program code. In the code, the words in the variable names are merged. Line 1: hash Loop over all numbers from 1 to 10. Line 2: for number in range, left parenthesis, 1, comma, 11, right parenthesis, colon. Line 3, indented once. hash If the number is 4, comma, exit the loop. Line 4, indented once. if number = 4, colon. Line 5, indented once. break. Line 6, indented once, hash, Calculate the product of number and 2. Line 7, indented once. product = number, asterisk, 2. Line 8, indented once, hash, Print out the product in a friendly way. Line 9, indented once. print, left parenthesis, number, comma, open single quote, asterisk, 2 =, close single quote, comma, product, right parenthesis. Line 10: print, left parenthesis, open single quote, Loop completed, close single quote, right parenthesis.">
            <a:extLst>
              <a:ext uri="{FF2B5EF4-FFF2-40B4-BE49-F238E27FC236}">
                <a16:creationId xmlns:a16="http://schemas.microsoft.com/office/drawing/2014/main" id="{4DA763B0-7032-4A26-BA37-AB57723E7631}"/>
              </a:ext>
            </a:extLst>
          </p:cNvPr>
          <p:cNvPicPr>
            <a:picLocks noGrp="1" noChangeAspect="1"/>
          </p:cNvPicPr>
          <p:nvPr>
            <p:ph type="pic" sz="quarter" idx="10"/>
          </p:nvPr>
        </p:nvPicPr>
        <p:blipFill>
          <a:blip r:embed="rId2"/>
          <a:stretch>
            <a:fillRect/>
          </a:stretch>
        </p:blipFill>
        <p:spPr>
          <a:xfrm>
            <a:off x="2093748" y="1380902"/>
            <a:ext cx="8001000" cy="3474720"/>
          </a:xfrm>
        </p:spPr>
      </p:pic>
      <p:sp>
        <p:nvSpPr>
          <p:cNvPr id="4" name="Text Placeholder 3">
            <a:extLst>
              <a:ext uri="{FF2B5EF4-FFF2-40B4-BE49-F238E27FC236}">
                <a16:creationId xmlns:a16="http://schemas.microsoft.com/office/drawing/2014/main" id="{1537F7CE-CA29-470B-B7E7-E7ADBF9D6AC0}"/>
              </a:ext>
            </a:extLst>
          </p:cNvPr>
          <p:cNvSpPr>
            <a:spLocks noGrp="1"/>
          </p:cNvSpPr>
          <p:nvPr>
            <p:ph type="body" sz="quarter" idx="11"/>
          </p:nvPr>
        </p:nvSpPr>
        <p:spPr>
          <a:xfrm>
            <a:off x="733118" y="5238442"/>
            <a:ext cx="10722260" cy="640378"/>
          </a:xfrm>
        </p:spPr>
        <p:txBody>
          <a:bodyPr/>
          <a:lstStyle/>
          <a:p>
            <a:pPr algn="ctr"/>
            <a:r>
              <a:rPr lang="en-US" i="1" dirty="0">
                <a:solidFill>
                  <a:srgbClr val="004A78"/>
                </a:solidFill>
              </a:rPr>
              <a:t>Snippet 3.59</a:t>
            </a:r>
            <a:endParaRPr lang="en-US" dirty="0">
              <a:solidFill>
                <a:srgbClr val="004A78"/>
              </a:solidFill>
            </a:endParaRPr>
          </a:p>
        </p:txBody>
      </p:sp>
    </p:spTree>
    <p:extLst>
      <p:ext uri="{BB962C8B-B14F-4D97-AF65-F5344CB8AC3E}">
        <p14:creationId xmlns:p14="http://schemas.microsoft.com/office/powerpoint/2010/main" val="962950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A377-FECA-4A51-8609-73C127FCC95A}"/>
              </a:ext>
            </a:extLst>
          </p:cNvPr>
          <p:cNvSpPr>
            <a:spLocks noGrp="1"/>
          </p:cNvSpPr>
          <p:nvPr>
            <p:ph type="title"/>
          </p:nvPr>
        </p:nvSpPr>
        <p:spPr/>
        <p:txBody>
          <a:bodyPr/>
          <a:lstStyle/>
          <a:p>
            <a:r>
              <a:rPr lang="en-US" dirty="0"/>
              <a:t>Lesson 3.9.2: The continue Statement </a:t>
            </a:r>
            <a:r>
              <a:rPr lang="en-US" sz="2400" b="0" dirty="0"/>
              <a:t>(1 of 3)</a:t>
            </a:r>
          </a:p>
        </p:txBody>
      </p:sp>
      <p:sp>
        <p:nvSpPr>
          <p:cNvPr id="3" name="Text Placeholder 2">
            <a:extLst>
              <a:ext uri="{FF2B5EF4-FFF2-40B4-BE49-F238E27FC236}">
                <a16:creationId xmlns:a16="http://schemas.microsoft.com/office/drawing/2014/main" id="{98A607B7-02E1-4F6C-959E-C8B1B619E4BA}"/>
              </a:ext>
            </a:extLst>
          </p:cNvPr>
          <p:cNvSpPr>
            <a:spLocks noGrp="1"/>
          </p:cNvSpPr>
          <p:nvPr>
            <p:ph type="body" sz="quarter" idx="17"/>
          </p:nvPr>
        </p:nvSpPr>
        <p:spPr>
          <a:xfrm>
            <a:off x="743576" y="1638300"/>
            <a:ext cx="10711543" cy="2039397"/>
          </a:xfrm>
        </p:spPr>
        <p:txBody>
          <a:bodyPr/>
          <a:lstStyle/>
          <a:p>
            <a:pPr>
              <a:buFont typeface="Arial" panose="020B0604020202020204" pitchFamily="34" charset="0"/>
              <a:buChar char="•"/>
            </a:pPr>
            <a:r>
              <a:rPr lang="en-US" dirty="0">
                <a:latin typeface="Arial" panose="020B0604020202020204" pitchFamily="34" charset="0"/>
                <a:cs typeface="Arial" panose="020B0604020202020204" pitchFamily="34" charset="0"/>
              </a:rPr>
              <a:t>Allows you to skip over part of loop where external condition is triggered, but goes back to top of loop and continues execution.</a:t>
            </a:r>
          </a:p>
          <a:p>
            <a:pPr>
              <a:buFont typeface="Arial" panose="020B0604020202020204" pitchFamily="34" charset="0"/>
              <a:buChar char="•"/>
            </a:pPr>
            <a:r>
              <a:rPr lang="en-US" dirty="0">
                <a:latin typeface="Arial" panose="020B0604020202020204" pitchFamily="34" charset="0"/>
                <a:cs typeface="Arial" panose="020B0604020202020204" pitchFamily="34" charset="0"/>
              </a:rPr>
              <a:t>Usually used in conjunction with </a:t>
            </a:r>
            <a:r>
              <a:rPr lang="en-US" dirty="0">
                <a:latin typeface="Courier New" panose="02070309020205020404" pitchFamily="49" charset="0"/>
                <a:cs typeface="Courier New" panose="02070309020205020404" pitchFamily="49" charset="0"/>
              </a:rPr>
              <a:t>if</a:t>
            </a:r>
            <a:r>
              <a:rPr lang="en-US" dirty="0">
                <a:latin typeface="Arial" panose="020B0604020202020204" pitchFamily="34" charset="0"/>
                <a:cs typeface="Arial" panose="020B0604020202020204" pitchFamily="34" charset="0"/>
              </a:rPr>
              <a:t> statement.</a:t>
            </a:r>
          </a:p>
          <a:p>
            <a:pPr>
              <a:buFont typeface="Arial" panose="020B0604020202020204" pitchFamily="34" charset="0"/>
              <a:buChar char="•"/>
            </a:pPr>
            <a:r>
              <a:rPr lang="en-US" dirty="0">
                <a:latin typeface="Arial" panose="020B0604020202020204" pitchFamily="34" charset="0"/>
                <a:cs typeface="Arial" panose="020B0604020202020204" pitchFamily="34" charset="0"/>
              </a:rPr>
              <a:t>Example is shown in Snippet 3.61 with the output shown in Snippet 3.62.</a:t>
            </a:r>
          </a:p>
        </p:txBody>
      </p:sp>
    </p:spTree>
    <p:extLst>
      <p:ext uri="{BB962C8B-B14F-4D97-AF65-F5344CB8AC3E}">
        <p14:creationId xmlns:p14="http://schemas.microsoft.com/office/powerpoint/2010/main" val="2602940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ACC9-1124-4268-8C02-BD6BFB9E067C}"/>
              </a:ext>
            </a:extLst>
          </p:cNvPr>
          <p:cNvSpPr>
            <a:spLocks noGrp="1"/>
          </p:cNvSpPr>
          <p:nvPr>
            <p:ph type="title"/>
          </p:nvPr>
        </p:nvSpPr>
        <p:spPr>
          <a:xfrm>
            <a:off x="838200" y="365125"/>
            <a:ext cx="10515600" cy="720097"/>
          </a:xfrm>
        </p:spPr>
        <p:txBody>
          <a:bodyPr/>
          <a:lstStyle/>
          <a:p>
            <a:r>
              <a:rPr lang="en-US" dirty="0"/>
              <a:t>Lesson 3.9.2: The continue Statement </a:t>
            </a:r>
            <a:r>
              <a:rPr lang="en-US" sz="2400" b="0" dirty="0"/>
              <a:t>(2 of 3)</a:t>
            </a:r>
          </a:p>
        </p:txBody>
      </p:sp>
      <p:pic>
        <p:nvPicPr>
          <p:cNvPr id="7" name="Picture Placeholder 6" descr="Program code. In the code, the words in the variable names are merged. Line 1, hash, Loop over all numbers from 1 to 10. Line 2: for number in range, left parenthesis, 1, comma, 11, right parenthesis, colon. Line 3, indented once, hash, If the number is 4, comma, continue the loop from the top. Line 4, indented once, if number == 4 colon. Line 5, indented twice, continue. Line 6, indented once, hash, Calculate the product of number and 2. Line 7, indented once, product = number, asterisk, 2. Line 8, indented once, hash, Print out the product in a friendly way. Line 9, indented once, print, left parenthesis, open quotes, number, comma, close quotes, 2 =, open single quote, comma, product, right parenthesis. Line 10: print, left parenthesis, open single quote, Loop completed, close single quote, right parenthesis.">
            <a:extLst>
              <a:ext uri="{FF2B5EF4-FFF2-40B4-BE49-F238E27FC236}">
                <a16:creationId xmlns:a16="http://schemas.microsoft.com/office/drawing/2014/main" id="{77A9C7EE-7B9A-4EC8-A7B7-DD605889B451}"/>
              </a:ext>
            </a:extLst>
          </p:cNvPr>
          <p:cNvPicPr>
            <a:picLocks noGrp="1" noChangeAspect="1"/>
          </p:cNvPicPr>
          <p:nvPr>
            <p:ph type="pic" sz="quarter" idx="10"/>
          </p:nvPr>
        </p:nvPicPr>
        <p:blipFill>
          <a:blip r:embed="rId2"/>
          <a:stretch>
            <a:fillRect/>
          </a:stretch>
        </p:blipFill>
        <p:spPr>
          <a:xfrm>
            <a:off x="1994688" y="1402216"/>
            <a:ext cx="8199120" cy="3627120"/>
          </a:xfrm>
        </p:spPr>
      </p:pic>
      <p:sp>
        <p:nvSpPr>
          <p:cNvPr id="4" name="Text Placeholder 3">
            <a:extLst>
              <a:ext uri="{FF2B5EF4-FFF2-40B4-BE49-F238E27FC236}">
                <a16:creationId xmlns:a16="http://schemas.microsoft.com/office/drawing/2014/main" id="{1537F7CE-CA29-470B-B7E7-E7ADBF9D6AC0}"/>
              </a:ext>
            </a:extLst>
          </p:cNvPr>
          <p:cNvSpPr>
            <a:spLocks noGrp="1"/>
          </p:cNvSpPr>
          <p:nvPr>
            <p:ph type="body" sz="quarter" idx="11"/>
          </p:nvPr>
        </p:nvSpPr>
        <p:spPr>
          <a:xfrm>
            <a:off x="733118" y="5346330"/>
            <a:ext cx="10722260" cy="532490"/>
          </a:xfrm>
        </p:spPr>
        <p:txBody>
          <a:bodyPr/>
          <a:lstStyle/>
          <a:p>
            <a:pPr algn="ctr"/>
            <a:r>
              <a:rPr lang="en-US" i="1" dirty="0">
                <a:solidFill>
                  <a:srgbClr val="004A78"/>
                </a:solidFill>
              </a:rPr>
              <a:t>Snippet 3.61</a:t>
            </a:r>
            <a:endParaRPr lang="en-US" dirty="0">
              <a:solidFill>
                <a:srgbClr val="004A78"/>
              </a:solidFill>
            </a:endParaRPr>
          </a:p>
        </p:txBody>
      </p:sp>
    </p:spTree>
    <p:extLst>
      <p:ext uri="{BB962C8B-B14F-4D97-AF65-F5344CB8AC3E}">
        <p14:creationId xmlns:p14="http://schemas.microsoft.com/office/powerpoint/2010/main" val="1672395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75DC-095F-479A-9D1F-74457757480D}"/>
              </a:ext>
            </a:extLst>
          </p:cNvPr>
          <p:cNvSpPr>
            <a:spLocks noGrp="1"/>
          </p:cNvSpPr>
          <p:nvPr>
            <p:ph type="title"/>
          </p:nvPr>
        </p:nvSpPr>
        <p:spPr>
          <a:xfrm>
            <a:off x="838200" y="365125"/>
            <a:ext cx="10515600" cy="672105"/>
          </a:xfrm>
        </p:spPr>
        <p:txBody>
          <a:bodyPr/>
          <a:lstStyle/>
          <a:p>
            <a:r>
              <a:rPr lang="en-US" dirty="0"/>
              <a:t>Module Objectives</a:t>
            </a:r>
          </a:p>
        </p:txBody>
      </p:sp>
      <p:sp>
        <p:nvSpPr>
          <p:cNvPr id="3" name="Text Placeholder 2">
            <a:extLst>
              <a:ext uri="{FF2B5EF4-FFF2-40B4-BE49-F238E27FC236}">
                <a16:creationId xmlns:a16="http://schemas.microsoft.com/office/drawing/2014/main" id="{1C72FA78-5429-49DB-AB0A-B7537270B824}"/>
              </a:ext>
            </a:extLst>
          </p:cNvPr>
          <p:cNvSpPr>
            <a:spLocks noGrp="1"/>
          </p:cNvSpPr>
          <p:nvPr>
            <p:ph type="body" sz="quarter" idx="17"/>
          </p:nvPr>
        </p:nvSpPr>
        <p:spPr>
          <a:xfrm>
            <a:off x="743576" y="1638300"/>
            <a:ext cx="10711543" cy="3405973"/>
          </a:xfrm>
        </p:spPr>
        <p:txBody>
          <a:bodyPr/>
          <a:lstStyle/>
          <a:p>
            <a:pPr>
              <a:buFont typeface="Arial" panose="020B0604020202020204" pitchFamily="34" charset="0"/>
              <a:buChar char="•"/>
            </a:pPr>
            <a:r>
              <a:rPr lang="en-US" dirty="0"/>
              <a:t>Describe the different control statements in Python</a:t>
            </a:r>
          </a:p>
          <a:p>
            <a:pPr>
              <a:buFont typeface="Arial" panose="020B0604020202020204" pitchFamily="34" charset="0"/>
              <a:buChar char="•"/>
            </a:pPr>
            <a:r>
              <a:rPr lang="en-US" dirty="0"/>
              <a:t>Control program execution flow using control statements such as </a:t>
            </a:r>
            <a:r>
              <a:rPr lang="en-US" dirty="0">
                <a:latin typeface="Courier New" panose="02070309020205020404" pitchFamily="49" charset="0"/>
                <a:cs typeface="Courier New" panose="02070309020205020404" pitchFamily="49" charset="0"/>
              </a:rPr>
              <a:t>if</a:t>
            </a:r>
            <a:r>
              <a:rPr lang="en-US" dirty="0"/>
              <a:t> and </a:t>
            </a:r>
            <a:r>
              <a:rPr lang="en-US" dirty="0">
                <a:latin typeface="Courier New" panose="02070309020205020404" pitchFamily="49" charset="0"/>
                <a:cs typeface="Courier New" panose="02070309020205020404" pitchFamily="49" charset="0"/>
              </a:rPr>
              <a:t>while</a:t>
            </a:r>
          </a:p>
          <a:p>
            <a:pPr>
              <a:buFont typeface="Arial" panose="020B0604020202020204" pitchFamily="34" charset="0"/>
              <a:buChar char="•"/>
            </a:pPr>
            <a:r>
              <a:rPr lang="en-US" dirty="0"/>
              <a:t>Use looping structures in your Python programs</a:t>
            </a:r>
          </a:p>
          <a:p>
            <a:pPr>
              <a:buFont typeface="Arial" panose="020B0604020202020204" pitchFamily="34" charset="0"/>
              <a:buChar char="•"/>
            </a:pPr>
            <a:r>
              <a:rPr lang="en-US" dirty="0"/>
              <a:t>Implement branching within looping structures such as </a:t>
            </a:r>
            <a:r>
              <a:rPr lang="en-US" dirty="0">
                <a:latin typeface="Courier New" panose="02070309020205020404" pitchFamily="49" charset="0"/>
                <a:cs typeface="Courier New" panose="02070309020205020404" pitchFamily="49" charset="0"/>
              </a:rPr>
              <a:t>for</a:t>
            </a:r>
            <a:r>
              <a:rPr lang="en-US" dirty="0"/>
              <a:t> and </a:t>
            </a:r>
            <a:r>
              <a:rPr lang="en-US" dirty="0">
                <a:latin typeface="Courier New" panose="02070309020205020404" pitchFamily="49" charset="0"/>
                <a:cs typeface="Courier New" panose="02070309020205020404" pitchFamily="49" charset="0"/>
              </a:rPr>
              <a:t>range</a:t>
            </a:r>
          </a:p>
          <a:p>
            <a:pPr>
              <a:buFont typeface="Arial" panose="020B0604020202020204" pitchFamily="34" charset="0"/>
              <a:buChar char="•"/>
            </a:pPr>
            <a:r>
              <a:rPr lang="en-US" dirty="0"/>
              <a:t>Implement breaking out of loops</a:t>
            </a:r>
          </a:p>
        </p:txBody>
      </p:sp>
    </p:spTree>
    <p:extLst>
      <p:ext uri="{BB962C8B-B14F-4D97-AF65-F5344CB8AC3E}">
        <p14:creationId xmlns:p14="http://schemas.microsoft.com/office/powerpoint/2010/main" val="2835725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ACC9-1124-4268-8C02-BD6BFB9E067C}"/>
              </a:ext>
            </a:extLst>
          </p:cNvPr>
          <p:cNvSpPr>
            <a:spLocks noGrp="1"/>
          </p:cNvSpPr>
          <p:nvPr>
            <p:ph type="title"/>
          </p:nvPr>
        </p:nvSpPr>
        <p:spPr>
          <a:xfrm>
            <a:off x="838200" y="365125"/>
            <a:ext cx="10515600" cy="760290"/>
          </a:xfrm>
        </p:spPr>
        <p:txBody>
          <a:bodyPr/>
          <a:lstStyle/>
          <a:p>
            <a:r>
              <a:rPr lang="en-US" dirty="0"/>
              <a:t>Lesson 3.9.2: The continue Statement </a:t>
            </a:r>
            <a:r>
              <a:rPr lang="en-US" sz="2400" b="0" dirty="0"/>
              <a:t>(3 of 3)</a:t>
            </a:r>
          </a:p>
        </p:txBody>
      </p:sp>
      <p:pic>
        <p:nvPicPr>
          <p:cNvPr id="7" name="Picture Placeholder 6" descr="Program code. In the code, the words in the variable names are merged. Line 1: 1, asterisk, 2 = 2. Line 2: 2, asterisk, 2 = 4. Line 3: 3, asterisk, 2 = 6. Line 4: 5, asterisk, 2 = 10. Line 5: 6, asterisk, 2 = 12. Line 6: 7, asterisk, 2 = 14. Line 7: 8, asterisk, 2 = 16. Line 8: 9, asterisk, 2 = 18. Line 9: 10, asterisk, 2 = 20. Line 10: Loop completed.">
            <a:extLst>
              <a:ext uri="{FF2B5EF4-FFF2-40B4-BE49-F238E27FC236}">
                <a16:creationId xmlns:a16="http://schemas.microsoft.com/office/drawing/2014/main" id="{4B00CE76-92D7-47D5-81EF-712F9D7F5E34}"/>
              </a:ext>
            </a:extLst>
          </p:cNvPr>
          <p:cNvPicPr>
            <a:picLocks noGrp="1" noChangeAspect="1"/>
          </p:cNvPicPr>
          <p:nvPr>
            <p:ph type="pic" sz="quarter" idx="10"/>
          </p:nvPr>
        </p:nvPicPr>
        <p:blipFill>
          <a:blip r:embed="rId2"/>
          <a:stretch>
            <a:fillRect/>
          </a:stretch>
        </p:blipFill>
        <p:spPr>
          <a:xfrm>
            <a:off x="4444518" y="1582272"/>
            <a:ext cx="3299460" cy="2964180"/>
          </a:xfrm>
        </p:spPr>
      </p:pic>
      <p:sp>
        <p:nvSpPr>
          <p:cNvPr id="4" name="Text Placeholder 3">
            <a:extLst>
              <a:ext uri="{FF2B5EF4-FFF2-40B4-BE49-F238E27FC236}">
                <a16:creationId xmlns:a16="http://schemas.microsoft.com/office/drawing/2014/main" id="{1537F7CE-CA29-470B-B7E7-E7ADBF9D6AC0}"/>
              </a:ext>
            </a:extLst>
          </p:cNvPr>
          <p:cNvSpPr>
            <a:spLocks noGrp="1"/>
          </p:cNvSpPr>
          <p:nvPr>
            <p:ph type="body" sz="quarter" idx="11"/>
          </p:nvPr>
        </p:nvSpPr>
        <p:spPr>
          <a:xfrm>
            <a:off x="733118" y="4873983"/>
            <a:ext cx="10722260" cy="585523"/>
          </a:xfrm>
        </p:spPr>
        <p:txBody>
          <a:bodyPr/>
          <a:lstStyle/>
          <a:p>
            <a:pPr algn="ctr"/>
            <a:r>
              <a:rPr lang="en-US" i="1" dirty="0">
                <a:solidFill>
                  <a:srgbClr val="004A78"/>
                </a:solidFill>
              </a:rPr>
              <a:t>Snippet 3.62</a:t>
            </a:r>
            <a:endParaRPr lang="en-US" dirty="0">
              <a:solidFill>
                <a:srgbClr val="004A78"/>
              </a:solidFill>
            </a:endParaRPr>
          </a:p>
        </p:txBody>
      </p:sp>
    </p:spTree>
    <p:extLst>
      <p:ext uri="{BB962C8B-B14F-4D97-AF65-F5344CB8AC3E}">
        <p14:creationId xmlns:p14="http://schemas.microsoft.com/office/powerpoint/2010/main" val="3193324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A377-FECA-4A51-8609-73C127FCC95A}"/>
              </a:ext>
            </a:extLst>
          </p:cNvPr>
          <p:cNvSpPr>
            <a:spLocks noGrp="1"/>
          </p:cNvSpPr>
          <p:nvPr>
            <p:ph type="title"/>
          </p:nvPr>
        </p:nvSpPr>
        <p:spPr>
          <a:xfrm>
            <a:off x="838200" y="365125"/>
            <a:ext cx="10515600" cy="672105"/>
          </a:xfrm>
        </p:spPr>
        <p:txBody>
          <a:bodyPr/>
          <a:lstStyle/>
          <a:p>
            <a:r>
              <a:rPr lang="en-US" dirty="0"/>
              <a:t>Lesson 3.9.3: The pass Statement </a:t>
            </a:r>
            <a:r>
              <a:rPr lang="en-US" sz="2400" b="0" dirty="0"/>
              <a:t>(1 of 2)</a:t>
            </a:r>
          </a:p>
        </p:txBody>
      </p:sp>
      <p:sp>
        <p:nvSpPr>
          <p:cNvPr id="3" name="Text Placeholder 2">
            <a:extLst>
              <a:ext uri="{FF2B5EF4-FFF2-40B4-BE49-F238E27FC236}">
                <a16:creationId xmlns:a16="http://schemas.microsoft.com/office/drawing/2014/main" id="{98A607B7-02E1-4F6C-959E-C8B1B619E4BA}"/>
              </a:ext>
            </a:extLst>
          </p:cNvPr>
          <p:cNvSpPr>
            <a:spLocks noGrp="1"/>
          </p:cNvSpPr>
          <p:nvPr>
            <p:ph type="body" sz="quarter" idx="17"/>
          </p:nvPr>
        </p:nvSpPr>
        <p:spPr>
          <a:xfrm>
            <a:off x="743576" y="1638300"/>
            <a:ext cx="10711543" cy="1790700"/>
          </a:xfrm>
        </p:spPr>
        <p:txBody>
          <a:bodyPr>
            <a:normAutofit/>
          </a:bodyPr>
          <a:lstStyle/>
          <a:p>
            <a:pPr>
              <a:buFont typeface="Arial" panose="020B0604020202020204" pitchFamily="34" charset="0"/>
              <a:buChar char="•"/>
            </a:pPr>
            <a:r>
              <a:rPr lang="en-US" dirty="0">
                <a:latin typeface="Arial" panose="020B0604020202020204" pitchFamily="34" charset="0"/>
                <a:cs typeface="Arial" panose="020B0604020202020204" pitchFamily="34" charset="0"/>
              </a:rPr>
              <a:t>Allows you to handle an external trigger condition without affecting the execution of the loop.</a:t>
            </a:r>
          </a:p>
          <a:p>
            <a:pPr>
              <a:buFont typeface="Arial" panose="020B0604020202020204" pitchFamily="34" charset="0"/>
              <a:buChar char="•"/>
            </a:pPr>
            <a:r>
              <a:rPr lang="en-US" dirty="0">
                <a:latin typeface="Arial" panose="020B0604020202020204" pitchFamily="34" charset="0"/>
                <a:cs typeface="Arial" panose="020B0604020202020204" pitchFamily="34" charset="0"/>
              </a:rPr>
              <a:t>Example is shown in Snippet 3.63.</a:t>
            </a:r>
          </a:p>
        </p:txBody>
      </p:sp>
    </p:spTree>
    <p:extLst>
      <p:ext uri="{BB962C8B-B14F-4D97-AF65-F5344CB8AC3E}">
        <p14:creationId xmlns:p14="http://schemas.microsoft.com/office/powerpoint/2010/main" val="3705662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ACC9-1124-4268-8C02-BD6BFB9E067C}"/>
              </a:ext>
            </a:extLst>
          </p:cNvPr>
          <p:cNvSpPr>
            <a:spLocks noGrp="1"/>
          </p:cNvSpPr>
          <p:nvPr>
            <p:ph type="title"/>
          </p:nvPr>
        </p:nvSpPr>
        <p:spPr>
          <a:xfrm>
            <a:off x="838200" y="365125"/>
            <a:ext cx="10515600" cy="740194"/>
          </a:xfrm>
        </p:spPr>
        <p:txBody>
          <a:bodyPr/>
          <a:lstStyle/>
          <a:p>
            <a:r>
              <a:rPr lang="en-US" dirty="0"/>
              <a:t>Lesson 3.9.3: The pass Statement </a:t>
            </a:r>
            <a:r>
              <a:rPr lang="en-US" sz="2400" b="0" dirty="0"/>
              <a:t>(2 of 2)</a:t>
            </a:r>
          </a:p>
        </p:txBody>
      </p:sp>
      <p:pic>
        <p:nvPicPr>
          <p:cNvPr id="8" name="Picture Placeholder 7" descr="Program code. In the code, the words in the variable names are merged. Line 1: hash Loop over all numbers from 1 to 10. Line 2: for number in range, left parenthesis, 1, comma, 11, right parenthesis, colon. Line 3, indented once, hash, If the number is 4, comma, proceed as normal. Line 4, indented once. if number == 4, colon. Line 5, indented twice. pass. Line 6, indented once, hash, Calculate the product of number and 2. Line 7, indented once. product = number, asterisk, 2. Line 8, indented once, hash, Print out the production a friendly way. Line 9, indented once. print, left parenthesis, number, comma, open single quote, asterisk, 2 = open single quote, comma, product, right parenthesis. Line 10: print, left parenthesis, open single quote, Loop completed, close single quote, right parenthesis.">
            <a:extLst>
              <a:ext uri="{FF2B5EF4-FFF2-40B4-BE49-F238E27FC236}">
                <a16:creationId xmlns:a16="http://schemas.microsoft.com/office/drawing/2014/main" id="{1C9263FD-FD32-4745-B2F4-1D7CA65AF9D4}"/>
              </a:ext>
            </a:extLst>
          </p:cNvPr>
          <p:cNvPicPr>
            <a:picLocks noGrp="1" noChangeAspect="1"/>
          </p:cNvPicPr>
          <p:nvPr>
            <p:ph type="pic" sz="quarter" idx="10"/>
          </p:nvPr>
        </p:nvPicPr>
        <p:blipFill>
          <a:blip r:embed="rId2"/>
          <a:stretch>
            <a:fillRect/>
          </a:stretch>
        </p:blipFill>
        <p:spPr>
          <a:xfrm>
            <a:off x="2371878" y="1491924"/>
            <a:ext cx="7444740" cy="3406140"/>
          </a:xfrm>
        </p:spPr>
      </p:pic>
      <p:sp>
        <p:nvSpPr>
          <p:cNvPr id="4" name="Text Placeholder 3">
            <a:extLst>
              <a:ext uri="{FF2B5EF4-FFF2-40B4-BE49-F238E27FC236}">
                <a16:creationId xmlns:a16="http://schemas.microsoft.com/office/drawing/2014/main" id="{1537F7CE-CA29-470B-B7E7-E7ADBF9D6AC0}"/>
              </a:ext>
            </a:extLst>
          </p:cNvPr>
          <p:cNvSpPr>
            <a:spLocks noGrp="1"/>
          </p:cNvSpPr>
          <p:nvPr>
            <p:ph type="body" sz="quarter" idx="11"/>
          </p:nvPr>
        </p:nvSpPr>
        <p:spPr>
          <a:xfrm>
            <a:off x="733118" y="5238442"/>
            <a:ext cx="10722260" cy="438877"/>
          </a:xfrm>
        </p:spPr>
        <p:txBody>
          <a:bodyPr/>
          <a:lstStyle/>
          <a:p>
            <a:pPr algn="ctr"/>
            <a:r>
              <a:rPr lang="en-US" i="1" dirty="0">
                <a:solidFill>
                  <a:srgbClr val="004A78"/>
                </a:solidFill>
              </a:rPr>
              <a:t>Snippet 3.63</a:t>
            </a:r>
            <a:endParaRPr lang="en-US" dirty="0">
              <a:solidFill>
                <a:srgbClr val="004A78"/>
              </a:solidFill>
            </a:endParaRPr>
          </a:p>
        </p:txBody>
      </p:sp>
    </p:spTree>
    <p:extLst>
      <p:ext uri="{BB962C8B-B14F-4D97-AF65-F5344CB8AC3E}">
        <p14:creationId xmlns:p14="http://schemas.microsoft.com/office/powerpoint/2010/main" val="2551616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268BB-5B58-4DBF-AFED-D54C42D0E530}"/>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889D7A93-11A5-41BD-A5E7-171744CC50BE}"/>
              </a:ext>
            </a:extLst>
          </p:cNvPr>
          <p:cNvSpPr>
            <a:spLocks noGrp="1"/>
          </p:cNvSpPr>
          <p:nvPr>
            <p:ph type="body" sz="quarter" idx="17"/>
          </p:nvPr>
        </p:nvSpPr>
        <p:spPr>
          <a:xfrm>
            <a:off x="743576" y="1638300"/>
            <a:ext cx="10711543" cy="4451002"/>
          </a:xfrm>
        </p:spPr>
        <p:txBody>
          <a:bodyPr>
            <a:normAutofit/>
          </a:bodyPr>
          <a:lstStyle/>
          <a:p>
            <a:pPr marL="0" indent="0">
              <a:buNone/>
            </a:pPr>
            <a:r>
              <a:rPr lang="en-US" sz="2200" dirty="0"/>
              <a:t>In this module:</a:t>
            </a:r>
          </a:p>
          <a:p>
            <a:r>
              <a:rPr lang="en-US" sz="2200" dirty="0"/>
              <a:t>We have learned about how programs in Python flow.</a:t>
            </a:r>
          </a:p>
          <a:p>
            <a:r>
              <a:rPr lang="en-US" sz="2200" dirty="0"/>
              <a:t>We also learned how to control and branch the flow of a Python program by using the two main control statements, that is, </a:t>
            </a:r>
            <a:r>
              <a:rPr lang="en-US" sz="2200" dirty="0">
                <a:latin typeface="Courier New" panose="02070309020205020404" pitchFamily="49" charset="0"/>
                <a:cs typeface="Courier New" panose="02070309020205020404" pitchFamily="49" charset="0"/>
              </a:rPr>
              <a:t>if</a:t>
            </a:r>
            <a:r>
              <a:rPr lang="en-US" sz="2200" dirty="0"/>
              <a:t> and </a:t>
            </a:r>
            <a:r>
              <a:rPr lang="en-US" sz="2200" dirty="0">
                <a:latin typeface="Courier New" panose="02070309020205020404" pitchFamily="49" charset="0"/>
                <a:cs typeface="Courier New" panose="02070309020205020404" pitchFamily="49" charset="0"/>
              </a:rPr>
              <a:t>while</a:t>
            </a:r>
            <a:r>
              <a:rPr lang="en-US" sz="2200" dirty="0"/>
              <a:t>.</a:t>
            </a:r>
          </a:p>
          <a:p>
            <a:r>
              <a:rPr lang="en-US" sz="2200" dirty="0"/>
              <a:t>We have also looked at some practical applications of the two control statements and have seen how they differ in implementation and syntax.</a:t>
            </a:r>
          </a:p>
          <a:p>
            <a:r>
              <a:rPr lang="en-US" sz="2200" dirty="0"/>
              <a:t>We have seen the structure of a </a:t>
            </a:r>
            <a:r>
              <a:rPr lang="en-US" sz="2200" dirty="0">
                <a:latin typeface="Courier New" panose="02070309020205020404" pitchFamily="49" charset="0"/>
                <a:cs typeface="Courier New" panose="02070309020205020404" pitchFamily="49" charset="0"/>
              </a:rPr>
              <a:t>for</a:t>
            </a:r>
            <a:r>
              <a:rPr lang="en-US" sz="2200" dirty="0"/>
              <a:t> loop.</a:t>
            </a:r>
          </a:p>
          <a:p>
            <a:r>
              <a:rPr lang="en-US" sz="2200" dirty="0"/>
              <a:t>We have also looked into the </a:t>
            </a:r>
            <a:r>
              <a:rPr lang="en-US" sz="2200" dirty="0">
                <a:latin typeface="Courier New" panose="02070309020205020404" pitchFamily="49" charset="0"/>
                <a:cs typeface="Courier New" panose="02070309020205020404" pitchFamily="49" charset="0"/>
              </a:rPr>
              <a:t>range</a:t>
            </a:r>
            <a:r>
              <a:rPr lang="en-US" sz="2200" dirty="0"/>
              <a:t> function and how it is useful when you need to quickly iterate over a list.</a:t>
            </a:r>
          </a:p>
          <a:p>
            <a:r>
              <a:rPr lang="en-US" sz="2200" dirty="0"/>
              <a:t>We have also covered nesting loops and how to break out of loops prematurely under different conditions and with differing results by using the </a:t>
            </a:r>
            <a:r>
              <a:rPr lang="en-US" sz="2200" dirty="0">
                <a:latin typeface="Courier New" panose="02070309020205020404" pitchFamily="49" charset="0"/>
                <a:cs typeface="Courier New" panose="02070309020205020404" pitchFamily="49" charset="0"/>
              </a:rPr>
              <a:t>break</a:t>
            </a:r>
            <a:r>
              <a:rPr lang="en-US" sz="2200" dirty="0"/>
              <a:t>, </a:t>
            </a:r>
            <a:r>
              <a:rPr lang="en-US" sz="2200" dirty="0">
                <a:latin typeface="Courier New" panose="02070309020205020404" pitchFamily="49" charset="0"/>
                <a:cs typeface="Courier New" panose="02070309020205020404" pitchFamily="49" charset="0"/>
              </a:rPr>
              <a:t>continue</a:t>
            </a:r>
            <a:r>
              <a:rPr lang="en-US" sz="2200" dirty="0"/>
              <a:t>, and </a:t>
            </a:r>
            <a:r>
              <a:rPr lang="en-US" sz="2200" dirty="0">
                <a:latin typeface="Courier New" panose="02070309020205020404" pitchFamily="49" charset="0"/>
                <a:cs typeface="Courier New" panose="02070309020205020404" pitchFamily="49" charset="0"/>
              </a:rPr>
              <a:t>pass</a:t>
            </a:r>
            <a:r>
              <a:rPr lang="en-US" sz="2200" dirty="0"/>
              <a:t> statements.</a:t>
            </a:r>
          </a:p>
        </p:txBody>
      </p:sp>
    </p:spTree>
    <p:extLst>
      <p:ext uri="{BB962C8B-B14F-4D97-AF65-F5344CB8AC3E}">
        <p14:creationId xmlns:p14="http://schemas.microsoft.com/office/powerpoint/2010/main" val="2388512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3.1.1: Program Flow</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2280557"/>
          </a:xfrm>
        </p:spPr>
        <p:txBody>
          <a:bodyPr>
            <a:normAutofit/>
          </a:bodyPr>
          <a:lstStyle/>
          <a:p>
            <a:r>
              <a:rPr lang="en-US" dirty="0"/>
              <a:t>Describes the way in which statements are executed.</a:t>
            </a:r>
          </a:p>
          <a:p>
            <a:r>
              <a:rPr lang="en-US" dirty="0"/>
              <a:t>Python has top-down program flow.</a:t>
            </a:r>
          </a:p>
        </p:txBody>
      </p:sp>
    </p:spTree>
    <p:extLst>
      <p:ext uri="{BB962C8B-B14F-4D97-AF65-F5344CB8AC3E}">
        <p14:creationId xmlns:p14="http://schemas.microsoft.com/office/powerpoint/2010/main" val="3913125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3.1.2: Control Statement</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2983942"/>
          </a:xfrm>
        </p:spPr>
        <p:txBody>
          <a:bodyPr/>
          <a:lstStyle/>
          <a:p>
            <a:r>
              <a:rPr lang="en-US" dirty="0"/>
              <a:t>Control statement is structure that conditionally changes program flow.</a:t>
            </a:r>
          </a:p>
          <a:p>
            <a:r>
              <a:rPr lang="en-US" dirty="0"/>
              <a:t>Two main controls statements in Python:</a:t>
            </a:r>
          </a:p>
          <a:p>
            <a:pPr lvl="1"/>
            <a:r>
              <a:rPr lang="en-US" dirty="0">
                <a:solidFill>
                  <a:srgbClr val="004A78"/>
                </a:solidFill>
                <a:latin typeface="Courier New" panose="02070309020205020404" pitchFamily="49" charset="0"/>
                <a:cs typeface="Courier New" panose="02070309020205020404" pitchFamily="49" charset="0"/>
              </a:rPr>
              <a:t>if</a:t>
            </a:r>
          </a:p>
          <a:p>
            <a:pPr lvl="1"/>
            <a:r>
              <a:rPr lang="en-US" dirty="0">
                <a:solidFill>
                  <a:srgbClr val="004A78"/>
                </a:solidFill>
                <a:latin typeface="Courier New" panose="02070309020205020404" pitchFamily="49" charset="0"/>
                <a:cs typeface="Courier New" panose="02070309020205020404" pitchFamily="49" charset="0"/>
              </a:rPr>
              <a:t>while</a:t>
            </a:r>
          </a:p>
        </p:txBody>
      </p:sp>
    </p:spTree>
    <p:extLst>
      <p:ext uri="{BB962C8B-B14F-4D97-AF65-F5344CB8AC3E}">
        <p14:creationId xmlns:p14="http://schemas.microsoft.com/office/powerpoint/2010/main" val="274220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3.2: The if Statement </a:t>
            </a:r>
            <a:r>
              <a:rPr lang="en-US" sz="2400" b="0" dirty="0"/>
              <a:t>(1 of 2)</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3184909"/>
          </a:xfrm>
        </p:spPr>
        <p:txBody>
          <a:bodyPr/>
          <a:lstStyle/>
          <a:p>
            <a:r>
              <a:rPr lang="en-US" dirty="0"/>
              <a:t>Allows execution of block of code if condition is true, otherwise it can run alternate block in </a:t>
            </a:r>
            <a:r>
              <a:rPr lang="en-US" dirty="0">
                <a:latin typeface="Courier New" panose="02070309020205020404" pitchFamily="49" charset="0"/>
                <a:cs typeface="Courier New" panose="02070309020205020404" pitchFamily="49" charset="0"/>
              </a:rPr>
              <a:t>else</a:t>
            </a:r>
            <a:r>
              <a:rPr lang="en-US" dirty="0"/>
              <a:t> clause.</a:t>
            </a:r>
          </a:p>
          <a:p>
            <a:pPr lvl="1">
              <a:buFont typeface="Arial" panose="020B0604020202020204" pitchFamily="34" charset="0"/>
              <a:buChar char="•"/>
            </a:pPr>
            <a:r>
              <a:rPr lang="en-US" dirty="0">
                <a:solidFill>
                  <a:srgbClr val="004A78"/>
                </a:solidFill>
                <a:latin typeface="Courier New" panose="02070309020205020404" pitchFamily="49" charset="0"/>
                <a:cs typeface="Courier New" panose="02070309020205020404" pitchFamily="49" charset="0"/>
              </a:rPr>
              <a:t>else</a:t>
            </a:r>
            <a:r>
              <a:rPr lang="en-US" dirty="0">
                <a:solidFill>
                  <a:srgbClr val="004A78"/>
                </a:solidFill>
                <a:latin typeface="Arial" panose="020B0604020202020204" pitchFamily="34" charset="0"/>
                <a:cs typeface="Arial" panose="020B0604020202020204" pitchFamily="34" charset="0"/>
              </a:rPr>
              <a:t> clause is optional.</a:t>
            </a:r>
          </a:p>
          <a:p>
            <a:r>
              <a:rPr lang="en-US" dirty="0"/>
              <a:t>Can chain multiple </a:t>
            </a:r>
            <a:r>
              <a:rPr lang="en-US" dirty="0">
                <a:latin typeface="Courier New" panose="02070309020205020404" pitchFamily="49" charset="0"/>
                <a:cs typeface="Courier New" panose="02070309020205020404" pitchFamily="49" charset="0"/>
              </a:rPr>
              <a:t>if</a:t>
            </a:r>
            <a:r>
              <a:rPr lang="en-US" dirty="0"/>
              <a:t> statements together.</a:t>
            </a:r>
          </a:p>
          <a:p>
            <a:r>
              <a:rPr lang="en-US" dirty="0"/>
              <a:t>Syntax is shown in Snippet 3.1.</a:t>
            </a:r>
            <a:endParaRPr lang="en-US" dirty="0">
              <a:solidFill>
                <a:srgbClr val="004A78"/>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8619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ACC9-1124-4268-8C02-BD6BFB9E067C}"/>
              </a:ext>
            </a:extLst>
          </p:cNvPr>
          <p:cNvSpPr>
            <a:spLocks noGrp="1"/>
          </p:cNvSpPr>
          <p:nvPr>
            <p:ph type="title"/>
          </p:nvPr>
        </p:nvSpPr>
        <p:spPr>
          <a:xfrm>
            <a:off x="838200" y="365125"/>
            <a:ext cx="10515600" cy="967286"/>
          </a:xfrm>
        </p:spPr>
        <p:txBody>
          <a:bodyPr/>
          <a:lstStyle/>
          <a:p>
            <a:r>
              <a:rPr lang="en-US" dirty="0"/>
              <a:t>Lesson 3.2: The if Statement </a:t>
            </a:r>
            <a:r>
              <a:rPr lang="en-US" sz="2400" b="0" dirty="0"/>
              <a:t>(2 of 2)</a:t>
            </a:r>
          </a:p>
        </p:txBody>
      </p:sp>
      <p:pic>
        <p:nvPicPr>
          <p:cNvPr id="8" name="Picture Placeholder 7" descr="Program code. In the code, the words in the variable names are merged. Line 1: if condition, colon. Line 2, hash, Run this code if the condition evaluates to True. Line 3: else, colon. Line 4, hash, Run this code if the condition evaluates to False.">
            <a:extLst>
              <a:ext uri="{FF2B5EF4-FFF2-40B4-BE49-F238E27FC236}">
                <a16:creationId xmlns:a16="http://schemas.microsoft.com/office/drawing/2014/main" id="{B28E24B6-B34D-4597-ACEC-76BD2836E3C9}"/>
              </a:ext>
            </a:extLst>
          </p:cNvPr>
          <p:cNvPicPr>
            <a:picLocks noGrp="1" noChangeAspect="1"/>
          </p:cNvPicPr>
          <p:nvPr>
            <p:ph type="pic" sz="quarter" idx="10"/>
          </p:nvPr>
        </p:nvPicPr>
        <p:blipFill>
          <a:blip r:embed="rId2"/>
          <a:stretch>
            <a:fillRect/>
          </a:stretch>
        </p:blipFill>
        <p:spPr>
          <a:xfrm>
            <a:off x="2086128" y="2065020"/>
            <a:ext cx="8016240" cy="1363980"/>
          </a:xfrm>
        </p:spPr>
      </p:pic>
      <p:sp>
        <p:nvSpPr>
          <p:cNvPr id="4" name="Text Placeholder 3">
            <a:extLst>
              <a:ext uri="{FF2B5EF4-FFF2-40B4-BE49-F238E27FC236}">
                <a16:creationId xmlns:a16="http://schemas.microsoft.com/office/drawing/2014/main" id="{1537F7CE-CA29-470B-B7E7-E7ADBF9D6AC0}"/>
              </a:ext>
            </a:extLst>
          </p:cNvPr>
          <p:cNvSpPr>
            <a:spLocks noGrp="1"/>
          </p:cNvSpPr>
          <p:nvPr>
            <p:ph type="body" sz="quarter" idx="11"/>
          </p:nvPr>
        </p:nvSpPr>
        <p:spPr>
          <a:xfrm>
            <a:off x="733118" y="4444625"/>
            <a:ext cx="10722260" cy="640378"/>
          </a:xfrm>
        </p:spPr>
        <p:txBody>
          <a:bodyPr/>
          <a:lstStyle/>
          <a:p>
            <a:pPr algn="ctr"/>
            <a:r>
              <a:rPr lang="en-US" i="1" dirty="0">
                <a:solidFill>
                  <a:srgbClr val="004A78"/>
                </a:solidFill>
              </a:rPr>
              <a:t>Snippet 3.1</a:t>
            </a:r>
            <a:endParaRPr lang="en-US" dirty="0">
              <a:solidFill>
                <a:srgbClr val="004A78"/>
              </a:solidFill>
            </a:endParaRPr>
          </a:p>
        </p:txBody>
      </p:sp>
    </p:spTree>
    <p:extLst>
      <p:ext uri="{BB962C8B-B14F-4D97-AF65-F5344CB8AC3E}">
        <p14:creationId xmlns:p14="http://schemas.microsoft.com/office/powerpoint/2010/main" val="494460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2A7A-0D38-42AC-B29B-EE58AAD54C42}"/>
              </a:ext>
            </a:extLst>
          </p:cNvPr>
          <p:cNvSpPr>
            <a:spLocks noGrp="1"/>
          </p:cNvSpPr>
          <p:nvPr>
            <p:ph type="title"/>
          </p:nvPr>
        </p:nvSpPr>
        <p:spPr/>
        <p:txBody>
          <a:bodyPr/>
          <a:lstStyle/>
          <a:p>
            <a:r>
              <a:rPr lang="en-US" dirty="0"/>
              <a:t>Lesson 3.3: The while Statement </a:t>
            </a:r>
            <a:r>
              <a:rPr lang="en-US" sz="2400" b="0" dirty="0"/>
              <a:t>(1 of 2)</a:t>
            </a:r>
          </a:p>
        </p:txBody>
      </p:sp>
      <p:sp>
        <p:nvSpPr>
          <p:cNvPr id="3" name="Text Placeholder 2">
            <a:extLst>
              <a:ext uri="{FF2B5EF4-FFF2-40B4-BE49-F238E27FC236}">
                <a16:creationId xmlns:a16="http://schemas.microsoft.com/office/drawing/2014/main" id="{CB50B60A-4229-44BD-AF11-2521DC96E32C}"/>
              </a:ext>
            </a:extLst>
          </p:cNvPr>
          <p:cNvSpPr>
            <a:spLocks noGrp="1"/>
          </p:cNvSpPr>
          <p:nvPr>
            <p:ph type="body" sz="quarter" idx="17"/>
          </p:nvPr>
        </p:nvSpPr>
        <p:spPr>
          <a:xfrm>
            <a:off x="743576" y="1638300"/>
            <a:ext cx="10711543" cy="2903555"/>
          </a:xfrm>
        </p:spPr>
        <p:txBody>
          <a:bodyPr/>
          <a:lstStyle/>
          <a:p>
            <a:r>
              <a:rPr lang="en-US" dirty="0"/>
              <a:t>Allows execution of block of code repeatedly, as long as condition is true.</a:t>
            </a:r>
          </a:p>
          <a:p>
            <a:pPr lvl="1"/>
            <a:r>
              <a:rPr lang="en-US" dirty="0">
                <a:solidFill>
                  <a:srgbClr val="004A78"/>
                </a:solidFill>
                <a:latin typeface="Courier New" panose="02070309020205020404" pitchFamily="49" charset="0"/>
                <a:cs typeface="Courier New" panose="02070309020205020404" pitchFamily="49" charset="0"/>
              </a:rPr>
              <a:t>else</a:t>
            </a:r>
            <a:r>
              <a:rPr lang="en-US" dirty="0">
                <a:solidFill>
                  <a:srgbClr val="004A78"/>
                </a:solidFill>
                <a:latin typeface="Arial" panose="020B0604020202020204" pitchFamily="34" charset="0"/>
                <a:cs typeface="Arial" panose="020B0604020202020204" pitchFamily="34" charset="0"/>
              </a:rPr>
              <a:t> clause is optional.</a:t>
            </a:r>
          </a:p>
          <a:p>
            <a:r>
              <a:rPr lang="en-US" dirty="0"/>
              <a:t>Can also have </a:t>
            </a:r>
            <a:r>
              <a:rPr lang="en-US" dirty="0">
                <a:latin typeface="Courier New" panose="02070309020205020404" pitchFamily="49" charset="0"/>
                <a:cs typeface="Courier New" panose="02070309020205020404" pitchFamily="49" charset="0"/>
              </a:rPr>
              <a:t>else</a:t>
            </a:r>
            <a:r>
              <a:rPr lang="en-US" dirty="0"/>
              <a:t> clause.</a:t>
            </a:r>
          </a:p>
          <a:p>
            <a:pPr lvl="1"/>
            <a:r>
              <a:rPr lang="en-US" dirty="0">
                <a:solidFill>
                  <a:srgbClr val="004A78"/>
                </a:solidFill>
                <a:latin typeface="Arial" panose="020B0604020202020204" pitchFamily="34" charset="0"/>
                <a:cs typeface="Arial" panose="020B0604020202020204" pitchFamily="34" charset="0"/>
              </a:rPr>
              <a:t>This will be executed exactly once when condition is no longer true.</a:t>
            </a:r>
          </a:p>
          <a:p>
            <a:r>
              <a:rPr lang="en-US" dirty="0"/>
              <a:t>Syntax is shown in Snippet 3.13.</a:t>
            </a:r>
            <a:endParaRPr lang="en-US" dirty="0">
              <a:solidFill>
                <a:srgbClr val="004A78"/>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64530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ACC9-1124-4268-8C02-BD6BFB9E067C}"/>
              </a:ext>
            </a:extLst>
          </p:cNvPr>
          <p:cNvSpPr>
            <a:spLocks noGrp="1"/>
          </p:cNvSpPr>
          <p:nvPr>
            <p:ph type="title"/>
          </p:nvPr>
        </p:nvSpPr>
        <p:spPr>
          <a:xfrm>
            <a:off x="838200" y="365125"/>
            <a:ext cx="10515600" cy="967286"/>
          </a:xfrm>
        </p:spPr>
        <p:txBody>
          <a:bodyPr/>
          <a:lstStyle/>
          <a:p>
            <a:r>
              <a:rPr lang="en-US" dirty="0"/>
              <a:t>Lesson 3.3: The while Statement </a:t>
            </a:r>
            <a:r>
              <a:rPr lang="en-US" sz="2400" b="0" dirty="0"/>
              <a:t>(2 of 2)</a:t>
            </a:r>
          </a:p>
        </p:txBody>
      </p:sp>
      <p:pic>
        <p:nvPicPr>
          <p:cNvPr id="12" name="Picture Placeholder 11" descr="Program code. In the code, the words in the variable names are merged. Line 1: while condition colon. Line 2, indented once, hash, Run this code while condition is true. Line 3, indented once, hash, Replace the, open quotes, condition, close quotes, above with an actual condition. Line 4, indented once, hash, This code keeps running as long as the condition evaluates to True. Line 5: else colon. Line 6, indented once, hash, Run the code in here once the condition is no longer true. Line 7, indented once, hash, This code only runs one time unlike the code in the while block.">
            <a:extLst>
              <a:ext uri="{FF2B5EF4-FFF2-40B4-BE49-F238E27FC236}">
                <a16:creationId xmlns:a16="http://schemas.microsoft.com/office/drawing/2014/main" id="{0F0CD4F9-0A5C-4820-9E53-CE7540DDB9C4}"/>
              </a:ext>
            </a:extLst>
          </p:cNvPr>
          <p:cNvPicPr>
            <a:picLocks noGrp="1" noChangeAspect="1"/>
          </p:cNvPicPr>
          <p:nvPr>
            <p:ph type="pic" sz="quarter" idx="10"/>
          </p:nvPr>
        </p:nvPicPr>
        <p:blipFill>
          <a:blip r:embed="rId2"/>
          <a:stretch>
            <a:fillRect/>
          </a:stretch>
        </p:blipFill>
        <p:spPr>
          <a:xfrm>
            <a:off x="1167918" y="1931034"/>
            <a:ext cx="9852660" cy="2125980"/>
          </a:xfrm>
        </p:spPr>
      </p:pic>
      <p:sp>
        <p:nvSpPr>
          <p:cNvPr id="4" name="Text Placeholder 3">
            <a:extLst>
              <a:ext uri="{FF2B5EF4-FFF2-40B4-BE49-F238E27FC236}">
                <a16:creationId xmlns:a16="http://schemas.microsoft.com/office/drawing/2014/main" id="{1537F7CE-CA29-470B-B7E7-E7ADBF9D6AC0}"/>
              </a:ext>
            </a:extLst>
          </p:cNvPr>
          <p:cNvSpPr>
            <a:spLocks noGrp="1"/>
          </p:cNvSpPr>
          <p:nvPr>
            <p:ph type="body" sz="quarter" idx="11"/>
          </p:nvPr>
        </p:nvSpPr>
        <p:spPr>
          <a:xfrm>
            <a:off x="733118" y="4631460"/>
            <a:ext cx="10722260" cy="640378"/>
          </a:xfrm>
        </p:spPr>
        <p:txBody>
          <a:bodyPr/>
          <a:lstStyle/>
          <a:p>
            <a:pPr algn="ctr"/>
            <a:r>
              <a:rPr lang="en-US" i="1" dirty="0">
                <a:solidFill>
                  <a:srgbClr val="004A78"/>
                </a:solidFill>
              </a:rPr>
              <a:t>Snippet 3.13</a:t>
            </a:r>
            <a:endParaRPr lang="en-US" dirty="0">
              <a:solidFill>
                <a:srgbClr val="004A78"/>
              </a:solidFill>
            </a:endParaRPr>
          </a:p>
        </p:txBody>
      </p:sp>
    </p:spTree>
    <p:extLst>
      <p:ext uri="{BB962C8B-B14F-4D97-AF65-F5344CB8AC3E}">
        <p14:creationId xmlns:p14="http://schemas.microsoft.com/office/powerpoint/2010/main" val="576181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A377-FECA-4A51-8609-73C127FCC95A}"/>
              </a:ext>
            </a:extLst>
          </p:cNvPr>
          <p:cNvSpPr>
            <a:spLocks noGrp="1"/>
          </p:cNvSpPr>
          <p:nvPr>
            <p:ph type="title"/>
          </p:nvPr>
        </p:nvSpPr>
        <p:spPr/>
        <p:txBody>
          <a:bodyPr/>
          <a:lstStyle/>
          <a:p>
            <a:r>
              <a:rPr lang="en-US" dirty="0"/>
              <a:t>Lesson 3.4: while Versus if</a:t>
            </a:r>
          </a:p>
        </p:txBody>
      </p:sp>
      <p:sp>
        <p:nvSpPr>
          <p:cNvPr id="3" name="Text Placeholder 2">
            <a:extLst>
              <a:ext uri="{FF2B5EF4-FFF2-40B4-BE49-F238E27FC236}">
                <a16:creationId xmlns:a16="http://schemas.microsoft.com/office/drawing/2014/main" id="{98A607B7-02E1-4F6C-959E-C8B1B619E4BA}"/>
              </a:ext>
            </a:extLst>
          </p:cNvPr>
          <p:cNvSpPr>
            <a:spLocks noGrp="1"/>
          </p:cNvSpPr>
          <p:nvPr>
            <p:ph type="body" sz="quarter" idx="17"/>
          </p:nvPr>
        </p:nvSpPr>
        <p:spPr>
          <a:xfrm>
            <a:off x="743576" y="1638300"/>
            <a:ext cx="10711543" cy="3144715"/>
          </a:xfrm>
        </p:spPr>
        <p:txBody>
          <a:bodyPr>
            <a:normAutofit/>
          </a:bodyPr>
          <a:lstStyle/>
          <a:p>
            <a:pPr>
              <a:buFont typeface="Arial" panose="020B0604020202020204" pitchFamily="34" charset="0"/>
              <a:buChar char="•"/>
            </a:pPr>
            <a:r>
              <a:rPr lang="en-US" dirty="0">
                <a:latin typeface="Courier New" panose="02070309020205020404" pitchFamily="49" charset="0"/>
                <a:cs typeface="Courier New" panose="02070309020205020404" pitchFamily="49" charset="0"/>
              </a:rPr>
              <a:t>if </a:t>
            </a:r>
            <a:r>
              <a:rPr lang="en-US" dirty="0">
                <a:latin typeface="Arial" panose="020B0604020202020204" pitchFamily="34" charset="0"/>
                <a:cs typeface="Arial" panose="020B0604020202020204" pitchFamily="34" charset="0"/>
              </a:rPr>
              <a:t>gives opportunity to branch execution of code based on condition.</a:t>
            </a:r>
          </a:p>
          <a:p>
            <a:pPr>
              <a:buFont typeface="Arial" panose="020B0604020202020204" pitchFamily="34" charset="0"/>
              <a:buChar char="•"/>
            </a:pPr>
            <a:r>
              <a:rPr lang="en-US" dirty="0">
                <a:latin typeface="Courier New" panose="02070309020205020404" pitchFamily="49" charset="0"/>
                <a:cs typeface="Courier New" panose="02070309020205020404" pitchFamily="49" charset="0"/>
              </a:rPr>
              <a:t>while</a:t>
            </a:r>
            <a:r>
              <a:rPr lang="en-US" dirty="0">
                <a:latin typeface="Arial" panose="020B0604020202020204" pitchFamily="34" charset="0"/>
                <a:cs typeface="Arial" panose="020B0604020202020204" pitchFamily="34" charset="0"/>
              </a:rPr>
              <a:t> gives opportunity to run block of code multiple times as long as condition is true.</a:t>
            </a:r>
          </a:p>
          <a:p>
            <a:pPr lvl="1">
              <a:buFont typeface="Arial" panose="020B0604020202020204" pitchFamily="34" charset="0"/>
              <a:buChar char="•"/>
            </a:pPr>
            <a:r>
              <a:rPr lang="en-US" dirty="0">
                <a:solidFill>
                  <a:srgbClr val="004A78"/>
                </a:solidFill>
                <a:latin typeface="Arial" panose="020B0604020202020204" pitchFamily="34" charset="0"/>
                <a:cs typeface="Arial" panose="020B0604020202020204" pitchFamily="34" charset="0"/>
              </a:rPr>
              <a:t>Can be considered a loop.</a:t>
            </a:r>
            <a:endParaRPr lang="en-US" dirty="0">
              <a:solidFill>
                <a:srgbClr val="004A78"/>
              </a:solidFill>
            </a:endParaRPr>
          </a:p>
        </p:txBody>
      </p:sp>
    </p:spTree>
    <p:extLst>
      <p:ext uri="{BB962C8B-B14F-4D97-AF65-F5344CB8AC3E}">
        <p14:creationId xmlns:p14="http://schemas.microsoft.com/office/powerpoint/2010/main" val="1099446542"/>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Template_Cengage.POTX  -  Read-Only" id="{E6200615-B87C-4FCE-8FC5-0B67255CF481}" vid="{147ADC87-9678-4E7D-9DBC-D729828897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E7F8E047CD1B4B8080E0C6917854E6" ma:contentTypeVersion="7" ma:contentTypeDescription="Create a new document." ma:contentTypeScope="" ma:versionID="27df2ae6dc0b8c223b8a07cc87f9d657">
  <xsd:schema xmlns:xsd="http://www.w3.org/2001/XMLSchema" xmlns:xs="http://www.w3.org/2001/XMLSchema" xmlns:p="http://schemas.microsoft.com/office/2006/metadata/properties" xmlns:ns2="cb2c73f9-b1ae-4d74-94e3-1ed1189efdaa" xmlns:ns3="aeb4a7c9-bc69-4a98-84ec-5a35baeb84bb" targetNamespace="http://schemas.microsoft.com/office/2006/metadata/properties" ma:root="true" ma:fieldsID="8010f79f02ff6c689f47b29fbf6af0bc" ns2:_="" ns3:_="">
    <xsd:import namespace="cb2c73f9-b1ae-4d74-94e3-1ed1189efdaa"/>
    <xsd:import namespace="aeb4a7c9-bc69-4a98-84ec-5a35baeb84bb"/>
    <xsd:element name="properties">
      <xsd:complexType>
        <xsd:sequence>
          <xsd:element name="documentManagement">
            <xsd:complexType>
              <xsd:all>
                <xsd:element ref="ns2:MediaServiceMetadata" minOccurs="0"/>
                <xsd:element ref="ns2:MediaServiceFastMetadata" minOccurs="0"/>
                <xsd:element ref="ns2:Doc_x0020_Type" minOccurs="0"/>
                <xsd:element ref="ns3:SharedWithUsers" minOccurs="0"/>
                <xsd:element ref="ns3:SharedWithDetails"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2c73f9-b1ae-4d74-94e3-1ed1189efd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_x0020_Type" ma:index="10" nillable="true" ma:displayName="Doc Type" ma:format="Dropdown" ma:internalName="Doc_x0020_Type">
      <xsd:simpleType>
        <xsd:restriction base="dms:Choice">
          <xsd:enumeration value="1-pager Checklist"/>
          <xsd:enumeration value="Checklist"/>
          <xsd:enumeration value="Email template"/>
          <xsd:enumeration value="Example"/>
          <xsd:enumeration value="FAQ"/>
          <xsd:enumeration value="Standards/Guidelines"/>
          <xsd:enumeration value="Instructions/How to"/>
          <xsd:enumeration value="Policy"/>
          <xsd:enumeration value="Presentation"/>
          <xsd:enumeration value="Process"/>
          <xsd:enumeration value="Quick Guide / JobAid"/>
          <xsd:enumeration value="Reference"/>
          <xsd:enumeration value="Template"/>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eb4a7c9-bc69-4a98-84ec-5a35baeb84b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oc_x0020_Type xmlns="cb2c73f9-b1ae-4d74-94e3-1ed1189efdaa">Template</Doc_x0020_Type>
    <SharedWithUsers xmlns="aeb4a7c9-bc69-4a98-84ec-5a35baeb84bb">
      <UserInfo>
        <DisplayName/>
        <AccountId xsi:nil="true"/>
        <AccountType/>
      </UserInfo>
    </SharedWithUsers>
  </documentManagement>
</p:properties>
</file>

<file path=customXml/itemProps1.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2.xml><?xml version="1.0" encoding="utf-8"?>
<ds:datastoreItem xmlns:ds="http://schemas.openxmlformats.org/officeDocument/2006/customXml" ds:itemID="{DE477A34-EE8A-47F8-8EB6-D81353830B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2c73f9-b1ae-4d74-94e3-1ed1189efdaa"/>
    <ds:schemaRef ds:uri="aeb4a7c9-bc69-4a98-84ec-5a35baeb84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9BA192-EF86-48DF-982C-2C526A268392}">
  <ds:schemaRefs>
    <ds:schemaRef ds:uri="http://purl.org/dc/terms/"/>
    <ds:schemaRef ds:uri="http://purl.org/dc/elements/1.1/"/>
    <ds:schemaRef ds:uri="cb2c73f9-b1ae-4d74-94e3-1ed1189efdaa"/>
    <ds:schemaRef ds:uri="http://www.w3.org/XML/1998/namespace"/>
    <ds:schemaRef ds:uri="http://schemas.microsoft.com/office/2006/metadata/propertie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aeb4a7c9-bc69-4a98-84ec-5a35baeb84bb"/>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2324</TotalTime>
  <Words>872</Words>
  <Application>Microsoft Office PowerPoint</Application>
  <PresentationFormat>Widescreen</PresentationFormat>
  <Paragraphs>93</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Helvetica</vt:lpstr>
      <vt:lpstr>Summer Font</vt:lpstr>
      <vt:lpstr>LucidaGrande</vt:lpstr>
      <vt:lpstr>Courier New</vt:lpstr>
      <vt:lpstr>Calibri</vt:lpstr>
      <vt:lpstr>Open Sans</vt:lpstr>
      <vt:lpstr>Arial</vt:lpstr>
      <vt:lpstr>Office Theme</vt:lpstr>
      <vt:lpstr>Control Statements</vt:lpstr>
      <vt:lpstr>Module Objectives</vt:lpstr>
      <vt:lpstr>Lesson 3.1.1: Program Flow</vt:lpstr>
      <vt:lpstr>Lesson 3.1.2: Control Statement</vt:lpstr>
      <vt:lpstr>Lesson 3.2: The if Statement (1 of 2)</vt:lpstr>
      <vt:lpstr>Lesson 3.2: The if Statement (2 of 2)</vt:lpstr>
      <vt:lpstr>Lesson 3.3: The while Statement (1 of 2)</vt:lpstr>
      <vt:lpstr>Lesson 3.3: The while Statement (2 of 2)</vt:lpstr>
      <vt:lpstr>Lesson 3.4: while Versus if</vt:lpstr>
      <vt:lpstr>Lesson 3.5: Loops</vt:lpstr>
      <vt:lpstr>Lesson 3.6: The for Loop (1 of 2)</vt:lpstr>
      <vt:lpstr>Lesson 3.6: The for Loop (2 of 2)</vt:lpstr>
      <vt:lpstr>Lesson 3.6.1: Using else</vt:lpstr>
      <vt:lpstr>Lesson 3.7: The range Function</vt:lpstr>
      <vt:lpstr>Lesson 3.8: Nesting Loops</vt:lpstr>
      <vt:lpstr>Lesson 3.9.1: The break Statement (1 of 2)</vt:lpstr>
      <vt:lpstr>Lesson 3.9.1: The break Statement (2 of 2)</vt:lpstr>
      <vt:lpstr>Lesson 3.9.2: The continue Statement (1 of 3)</vt:lpstr>
      <vt:lpstr>Lesson 3.9.2: The continue Statement (2 of 3)</vt:lpstr>
      <vt:lpstr>Lesson 3.9.2: The continue Statement (3 of 3)</vt:lpstr>
      <vt:lpstr>Lesson 3.9.3: The pass Statement (1 of 2)</vt:lpstr>
      <vt:lpstr>Lesson 3.9.3: The pass Statement (2 of 2)</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 Spoto</dc:creator>
  <cp:lastModifiedBy>D, Mohanapriya</cp:lastModifiedBy>
  <cp:revision>352</cp:revision>
  <cp:lastPrinted>2016-10-03T15:29:39Z</cp:lastPrinted>
  <dcterms:created xsi:type="dcterms:W3CDTF">2019-02-07T14:16:32Z</dcterms:created>
  <dcterms:modified xsi:type="dcterms:W3CDTF">2019-07-23T09:24:59Z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0x0101000FE7F8E047CD1B4B8080E0C6917854E6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ies>
</file>