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3" r:id="rId5"/>
    <p:sldId id="270" r:id="rId6"/>
    <p:sldId id="269" r:id="rId7"/>
    <p:sldId id="305" r:id="rId8"/>
    <p:sldId id="338" r:id="rId9"/>
    <p:sldId id="318" r:id="rId10"/>
    <p:sldId id="319" r:id="rId11"/>
    <p:sldId id="339" r:id="rId12"/>
    <p:sldId id="340" r:id="rId13"/>
    <p:sldId id="342" r:id="rId14"/>
    <p:sldId id="341" r:id="rId15"/>
    <p:sldId id="277" r:id="rId16"/>
    <p:sldId id="320" r:id="rId17"/>
    <p:sldId id="321" r:id="rId18"/>
    <p:sldId id="322" r:id="rId19"/>
    <p:sldId id="303" r:id="rId20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Helvetica" panose="020B0604020202020204" pitchFamily="34" charset="0"/>
      <p:regular r:id="rId27"/>
      <p:bold r:id="rId28"/>
      <p:italic r:id="rId29"/>
      <p:boldItalic r:id="rId30"/>
    </p:embeddedFont>
    <p:embeddedFont>
      <p:font typeface="Open Sans" panose="020B060402020202020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ola, Courtney A" initials="TCA" lastIdx="1" clrIdx="0">
    <p:extLst>
      <p:ext uri="{19B8F6BF-5375-455C-9EA6-DF929625EA0E}">
        <p15:presenceInfo xmlns:p15="http://schemas.microsoft.com/office/powerpoint/2012/main" userId="S-1-5-21-4027829005-1107895287-290554039-156439" providerId="AD"/>
      </p:ext>
    </p:extLst>
  </p:cmAuthor>
  <p:cmAuthor id="2" name="Nicole Spoto" initials="NS" lastIdx="0" clrIdx="1">
    <p:extLst>
      <p:ext uri="{19B8F6BF-5375-455C-9EA6-DF929625EA0E}">
        <p15:presenceInfo xmlns:p15="http://schemas.microsoft.com/office/powerpoint/2012/main" userId="Nicole Spo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78"/>
    <a:srgbClr val="000000"/>
    <a:srgbClr val="006298"/>
    <a:srgbClr val="FF6300"/>
    <a:srgbClr val="E9255F"/>
    <a:srgbClr val="0098D4"/>
    <a:srgbClr val="00B8E7"/>
    <a:srgbClr val="81D0ED"/>
    <a:srgbClr val="F6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3742" autoAdjust="0"/>
  </p:normalViewPr>
  <p:slideViewPr>
    <p:cSldViewPr snapToGrid="0" snapToObjects="1">
      <p:cViewPr varScale="1">
        <p:scale>
          <a:sx n="77" d="100"/>
          <a:sy n="77" d="100"/>
        </p:scale>
        <p:origin x="797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8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A413-85C6-40F2-B867-268CAAA7E377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680D68-05FF-7942-990A-B21BB8E6CE33}" type="datetimeFigureOut">
              <a:rPr lang="en-US"/>
              <a:pPr>
                <a:defRPr/>
              </a:pPr>
              <a:t>7/23/2019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CAE60C-72A0-D14D-8733-C13212F694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1187"/>
            <a:ext cx="105156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67275" y="3619985"/>
            <a:ext cx="2457450" cy="597477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0581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457200" indent="-457200">
              <a:buClr>
                <a:srgbClr val="004A78"/>
              </a:buClr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3426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291600" indent="-291600">
              <a:buClr>
                <a:srgbClr val="004A78"/>
              </a:buClr>
              <a:buFont typeface="Arial" charset="0"/>
              <a:buChar char="•"/>
              <a:defRPr sz="2400">
                <a:solidFill>
                  <a:srgbClr val="000000"/>
                </a:solidFill>
              </a:defRPr>
            </a:lvl1pPr>
            <a:lvl2pPr marL="622800" marR="0" indent="-3204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Arial" charset="0"/>
              <a:buChar char="•"/>
              <a:tabLst/>
              <a:defRPr sz="2200" baseline="0">
                <a:solidFill>
                  <a:srgbClr val="000000"/>
                </a:solidFill>
              </a:defRPr>
            </a:lvl2pPr>
            <a:lvl3pPr marL="1143000" indent="-228600">
              <a:spcBef>
                <a:spcPts val="1000"/>
              </a:spcBef>
              <a:buClr>
                <a:srgbClr val="000000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>
                <a:solidFill>
                  <a:srgbClr val="000000"/>
                </a:solidFill>
              </a:defRPr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2019300"/>
          </a:xfrm>
        </p:spPr>
        <p:txBody>
          <a:bodyPr>
            <a:normAutofit/>
          </a:bodyPr>
          <a:lstStyle>
            <a:lvl1pPr marL="291600" indent="-291600">
              <a:buClr>
                <a:srgbClr val="004A78"/>
              </a:buClr>
              <a:buFont typeface="Arial" charset="0"/>
              <a:buChar char="•"/>
              <a:defRPr sz="2400">
                <a:solidFill>
                  <a:srgbClr val="000000"/>
                </a:solidFill>
              </a:defRPr>
            </a:lvl1pPr>
            <a:lvl2pPr marL="622800" marR="0" indent="-3204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Arial" charset="0"/>
              <a:buChar char="•"/>
              <a:tabLst/>
              <a:defRPr sz="2200" baseline="0">
                <a:solidFill>
                  <a:srgbClr val="000000"/>
                </a:solidFill>
              </a:defRPr>
            </a:lvl2pPr>
            <a:lvl3pPr marL="1143000" indent="-228600">
              <a:spcBef>
                <a:spcPts val="1000"/>
              </a:spcBef>
              <a:buClr>
                <a:srgbClr val="000000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>
                <a:solidFill>
                  <a:srgbClr val="000000"/>
                </a:solidFill>
              </a:defRPr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C83EB-AE5F-4D01-A356-27B723251EA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42950" y="3900488"/>
            <a:ext cx="10706100" cy="690967"/>
          </a:xfrm>
        </p:spPr>
        <p:txBody>
          <a:bodyPr/>
          <a:lstStyle>
            <a:lvl1pPr marL="457200" indent="-457200">
              <a:defRPr lang="en-US" sz="2400" kern="1200" baseline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645300" indent="-342900">
              <a:defRPr lang="en-US" sz="2200" kern="1200" baseline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lang="en-US" sz="2000" kern="1200" baseline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/>
            </a:lvl4pPr>
            <a:lvl5pPr>
              <a:defRPr/>
            </a:lvl5pPr>
          </a:lstStyle>
          <a:p>
            <a:pPr marL="291600" lvl="0" indent="-291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4A78"/>
              </a:buClr>
              <a:buFont typeface="Arial" charset="0"/>
              <a:buChar char="•"/>
            </a:pPr>
            <a:r>
              <a:rPr lang="en-US" dirty="0"/>
              <a:t>First level</a:t>
            </a:r>
          </a:p>
          <a:p>
            <a:pPr marL="622800" marR="0" lvl="1" indent="-3204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Arial" charset="0"/>
              <a:buChar char="•"/>
              <a:tabLst/>
            </a:pPr>
            <a:r>
              <a:rPr lang="en-US" dirty="0"/>
              <a:t>Second level</a:t>
            </a:r>
          </a:p>
          <a:p>
            <a:pPr marL="1143000" lvl="2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A19C23-38E7-4B5A-8E24-6C5A70CBEFC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38188" y="4805363"/>
            <a:ext cx="10710862" cy="113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711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2019868"/>
            <a:ext cx="8128000" cy="338009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274574" y="2193424"/>
            <a:ext cx="9642852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5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3817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910" y="3112899"/>
            <a:ext cx="3297426" cy="618014"/>
          </a:xfrm>
        </p:spPr>
        <p:txBody>
          <a:bodyPr anchor="b">
            <a:no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96910" y="4035474"/>
            <a:ext cx="6402684" cy="672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46063" y="314482"/>
            <a:ext cx="3343275" cy="431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1778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4" y="1290690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3572" y="1737343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3" y="3389727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3572" y="3856204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12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936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5084468" cy="3953578"/>
          </a:xfrm>
        </p:spPr>
        <p:txBody>
          <a:bodyPr>
            <a:normAutofit/>
          </a:bodyPr>
          <a:lstStyle>
            <a:lvl1pPr marL="2286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2pPr>
            <a:lvl3pPr marL="11430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370651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370651" y="2202774"/>
            <a:ext cx="5084468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Tx/>
              <a:buChar char="‒"/>
              <a:defRPr sz="1800">
                <a:solidFill>
                  <a:srgbClr val="000000"/>
                </a:solidFill>
              </a:defRPr>
            </a:lvl2pPr>
            <a:lvl3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4445799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45799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8145953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154717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0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2750053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40228" y="4846655"/>
            <a:ext cx="10711543" cy="8255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7480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11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" y="6356350"/>
            <a:ext cx="157956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268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21" r:id="rId2"/>
    <p:sldLayoutId id="2147483722" r:id="rId3"/>
    <p:sldLayoutId id="2147483714" r:id="rId4"/>
    <p:sldLayoutId id="2147483718" r:id="rId5"/>
    <p:sldLayoutId id="2147483715" r:id="rId6"/>
    <p:sldLayoutId id="2147483716" r:id="rId7"/>
    <p:sldLayoutId id="2147483719" r:id="rId8"/>
    <p:sldLayoutId id="2147483720" r:id="rId9"/>
    <p:sldLayoutId id="2147483723" r:id="rId10"/>
    <p:sldLayoutId id="2147483724" r:id="rId11"/>
    <p:sldLayoutId id="2147483713" r:id="rId12"/>
    <p:sldLayoutId id="2147483725" r:id="rId13"/>
    <p:sldLayoutId id="2147483717" r:id="rId14"/>
  </p:sldLayoutIdLst>
  <p:hf sldNum="0"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None/>
        <a:defRPr sz="28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223CD-34A5-45F2-906F-1B6F8BD795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600" b="1" dirty="0"/>
              <a:t>Module 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B23C69-AE0E-4ABC-ADF2-5CEF372F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Python Fundamentals, 1</a:t>
            </a:r>
            <a:r>
              <a:rPr lang="en-US" baseline="30000" dirty="0"/>
              <a:t>st</a:t>
            </a:r>
            <a:r>
              <a:rPr lang="en-US" dirty="0"/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39084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4.3: Function Arguments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3527087"/>
          </a:xfrm>
        </p:spPr>
        <p:txBody>
          <a:bodyPr/>
          <a:lstStyle/>
          <a:p>
            <a:r>
              <a:rPr lang="en-US" dirty="0"/>
              <a:t>Arguments are actual values or references assigned to parameters at runtime.</a:t>
            </a:r>
          </a:p>
          <a:p>
            <a:r>
              <a:rPr lang="en-US" dirty="0"/>
              <a:t>Python supports several types or arguments: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 arguments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 arguments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arguments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variable number of arguments</a:t>
            </a:r>
          </a:p>
        </p:txBody>
      </p:sp>
    </p:spTree>
    <p:extLst>
      <p:ext uri="{BB962C8B-B14F-4D97-AF65-F5344CB8AC3E}">
        <p14:creationId xmlns:p14="http://schemas.microsoft.com/office/powerpoint/2010/main" val="2957795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4.3.1: Required Arguments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2291674"/>
          </a:xfrm>
        </p:spPr>
        <p:txBody>
          <a:bodyPr>
            <a:normAutofit/>
          </a:bodyPr>
          <a:lstStyle/>
          <a:p>
            <a:r>
              <a:rPr lang="en-US" dirty="0"/>
              <a:t>Have to be present when calling function.</a:t>
            </a:r>
          </a:p>
          <a:p>
            <a:r>
              <a:rPr lang="en-US" dirty="0"/>
              <a:t>Need to be in correct order.</a:t>
            </a:r>
            <a:endParaRPr lang="en-US" dirty="0">
              <a:solidFill>
                <a:srgbClr val="004A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555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4.3.2: Keyword Arguments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27196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Identify arguments by parameter names.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function call: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quotient = division(second=2, first=10)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Ensures arguments are passed to correct parameters, no matter the order.</a:t>
            </a:r>
          </a:p>
        </p:txBody>
      </p:sp>
    </p:spTree>
    <p:extLst>
      <p:ext uri="{BB962C8B-B14F-4D97-AF65-F5344CB8AC3E}">
        <p14:creationId xmlns:p14="http://schemas.microsoft.com/office/powerpoint/2010/main" val="1099446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4.3.3: Default Arguments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251541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Takes default value if no argument is passed during function call.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function definition: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division(first, second=2):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pass an argument to override default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741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4.3.4: Variable Number of Arguments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19706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allows variable number of arguments with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syntax.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function definition: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print_arguments(*args):</a:t>
            </a:r>
            <a:endParaRPr lang="en-US" dirty="0">
              <a:solidFill>
                <a:srgbClr val="004A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use loop to iterate over arguments.</a:t>
            </a:r>
          </a:p>
        </p:txBody>
      </p:sp>
    </p:spTree>
    <p:extLst>
      <p:ext uri="{BB962C8B-B14F-4D97-AF65-F5344CB8AC3E}">
        <p14:creationId xmlns:p14="http://schemas.microsoft.com/office/powerpoint/2010/main" val="1569918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2105"/>
          </a:xfrm>
        </p:spPr>
        <p:txBody>
          <a:bodyPr/>
          <a:lstStyle/>
          <a:p>
            <a:r>
              <a:rPr lang="en-US" dirty="0"/>
              <a:t>Lesson 4.4: Anonymous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329362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Called lambda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Does not need to be named in definition.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Usually throwaway functions.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called in other parts of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Syntax: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lambda argument_list: expression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Usually used in combination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reduce()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674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68BB-5B58-4DBF-AFED-D54C42D0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D7A93-11A5-41BD-A5E7-171744CC50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3682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module:</a:t>
            </a:r>
          </a:p>
          <a:p>
            <a:r>
              <a:rPr lang="en-US" dirty="0"/>
              <a:t>We learned about the various types of functions in Python, as well as their differences, syntax, and use cases.</a:t>
            </a:r>
          </a:p>
          <a:p>
            <a:r>
              <a:rPr lang="en-US" dirty="0"/>
              <a:t>We covered how and where to apply the different types of functions, and how they can be used to help break your programs into smaller subprograms that achieve a specific purpose.</a:t>
            </a:r>
          </a:p>
          <a:p>
            <a:r>
              <a:rPr lang="en-US" dirty="0"/>
              <a:t>We also saw how the use of functions can help reuse functionality in our code and avoid repeating the same blocks of code.</a:t>
            </a:r>
          </a:p>
        </p:txBody>
      </p:sp>
    </p:spTree>
    <p:extLst>
      <p:ext uri="{BB962C8B-B14F-4D97-AF65-F5344CB8AC3E}">
        <p14:creationId xmlns:p14="http://schemas.microsoft.com/office/powerpoint/2010/main" val="238851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75DC-095F-479A-9D1F-74457757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2FA78-5429-49DB-AB0A-B7537270B8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30212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Describe the various function types in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Define global and local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Define a function that takes in a variable number of arguments</a:t>
            </a:r>
          </a:p>
        </p:txBody>
      </p:sp>
    </p:spTree>
    <p:extLst>
      <p:ext uri="{BB962C8B-B14F-4D97-AF65-F5344CB8AC3E}">
        <p14:creationId xmlns:p14="http://schemas.microsoft.com/office/powerpoint/2010/main" val="283572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4.1: Built-In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3381172"/>
          </a:xfrm>
        </p:spPr>
        <p:txBody>
          <a:bodyPr/>
          <a:lstStyle/>
          <a:p>
            <a:r>
              <a:rPr lang="en-US" dirty="0"/>
              <a:t>Can be used anywhere in your code without importation.</a:t>
            </a:r>
          </a:p>
          <a:p>
            <a:r>
              <a:rPr lang="en-US" dirty="0"/>
              <a:t>Python has many.</a:t>
            </a:r>
          </a:p>
          <a:p>
            <a:r>
              <a:rPr lang="en-US" dirty="0"/>
              <a:t>Examples: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input([prompt])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125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4.2: User-Defined Functions </a:t>
            </a:r>
            <a:r>
              <a:rPr lang="en-US" sz="2400" b="0" dirty="0"/>
              <a:t>(1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23111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Functions written by user.</a:t>
            </a:r>
          </a:p>
          <a:p>
            <a:r>
              <a:rPr lang="en-US" dirty="0"/>
              <a:t>Helps organize program into logical fragments.</a:t>
            </a:r>
          </a:p>
          <a:p>
            <a:r>
              <a:rPr lang="en-US" dirty="0"/>
              <a:t>Allows reuse of code.</a:t>
            </a:r>
          </a:p>
          <a:p>
            <a:r>
              <a:rPr lang="en-US" dirty="0"/>
              <a:t>Use following steps to define function:</a:t>
            </a:r>
          </a:p>
          <a:p>
            <a:pPr marL="741600" lvl="1" indent="-4032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keyword followed by function name.</a:t>
            </a:r>
          </a:p>
          <a:p>
            <a:pPr marL="741600" lvl="1" indent="-4032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parameters within parentheses. End definition with colon.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9C8F0-36EB-4363-9E62-EC918462538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49019" y="4105076"/>
            <a:ext cx="10706100" cy="1468875"/>
          </a:xfrm>
        </p:spPr>
        <p:txBody>
          <a:bodyPr/>
          <a:lstStyle/>
          <a:p>
            <a:pPr lvl="2">
              <a:spcBef>
                <a:spcPts val="100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 are information that needs to be passed to function for it to work.</a:t>
            </a:r>
          </a:p>
          <a:p>
            <a:pPr lvl="2">
              <a:spcBef>
                <a:spcPts val="100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</a:p>
          <a:p>
            <a:pPr marL="741600" lvl="1" indent="-403200">
              <a:spcBef>
                <a:spcPts val="1000"/>
              </a:spcBef>
              <a:buClr>
                <a:srgbClr val="C00000"/>
              </a:buClr>
              <a:buFont typeface="+mj-lt"/>
              <a:buAutoNum type="arabicPeriod" startAt="3"/>
            </a:pPr>
            <a:r>
              <a:rPr lang="en-US" sz="20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logic.</a:t>
            </a:r>
          </a:p>
          <a:p>
            <a:pPr marL="741600" lvl="1" indent="-403200">
              <a:spcBef>
                <a:spcPts val="1000"/>
              </a:spcBef>
              <a:buClr>
                <a:srgbClr val="C00000"/>
              </a:buClr>
              <a:buFont typeface="+mj-lt"/>
              <a:buAutoNum type="arabicPeriod" startAt="3"/>
            </a:pPr>
            <a:r>
              <a:rPr lang="en-US" sz="20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2000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keyword to return output. If not used, </a:t>
            </a:r>
            <a:r>
              <a:rPr lang="en-US" sz="2000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0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returned.</a:t>
            </a:r>
            <a:endParaRPr lang="en-US" sz="2000" dirty="0">
              <a:solidFill>
                <a:srgbClr val="004A7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4EEC00-6F2C-44EB-9FF9-0AFBFA98FAA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44257" y="5729898"/>
            <a:ext cx="10710862" cy="359620"/>
          </a:xfrm>
        </p:spPr>
        <p:txBody>
          <a:bodyPr/>
          <a:lstStyle/>
          <a:p>
            <a:pPr marL="291600" indent="-291600">
              <a:lnSpc>
                <a:spcPct val="80000"/>
              </a:lnSpc>
              <a:buClr>
                <a:srgbClr val="004A78"/>
              </a:buClr>
              <a:buFont typeface="Arial" charset="0"/>
              <a:buChar char="•"/>
            </a:pPr>
            <a:r>
              <a:rPr lang="en-US" sz="2200" dirty="0"/>
              <a:t>Syntax is shown in Snippet 4.3.</a:t>
            </a:r>
          </a:p>
        </p:txBody>
      </p:sp>
    </p:spTree>
    <p:extLst>
      <p:ext uri="{BB962C8B-B14F-4D97-AF65-F5344CB8AC3E}">
        <p14:creationId xmlns:p14="http://schemas.microsoft.com/office/powerpoint/2010/main" val="27422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ACC9-1124-4268-8C02-BD6BFB9E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466"/>
          </a:xfrm>
        </p:spPr>
        <p:txBody>
          <a:bodyPr/>
          <a:lstStyle/>
          <a:p>
            <a:r>
              <a:rPr lang="en-US" dirty="0"/>
              <a:t>Lesson 4.2: User-Defined Functions </a:t>
            </a:r>
            <a:r>
              <a:rPr lang="en-US" sz="2400" b="0" dirty="0"/>
              <a:t>(2 of 2)</a:t>
            </a:r>
          </a:p>
        </p:txBody>
      </p:sp>
      <p:pic>
        <p:nvPicPr>
          <p:cNvPr id="7" name="Picture Placeholder 6" descr="Program code. In the code, the words in the variable names are merged. Line 1: D e f, function, underscore, name, left parenthesis, parameter, underscore, one, comma, parameter, underscore, two, comma, parameter, underscore, n, right parenthesis, colon. Line 2: hash Logic goes here. Line 3: return. ">
            <a:extLst>
              <a:ext uri="{FF2B5EF4-FFF2-40B4-BE49-F238E27FC236}">
                <a16:creationId xmlns:a16="http://schemas.microsoft.com/office/drawing/2014/main" id="{31835CEB-EA43-4692-931D-06B2A5D2998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1579398" y="2555770"/>
            <a:ext cx="9029700" cy="108966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7F7CE-CA29-470B-B7E7-E7ADBF9D6A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3118" y="4411589"/>
            <a:ext cx="10722260" cy="640378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004A78"/>
                </a:solidFill>
              </a:rPr>
              <a:t>Snippet 4.3</a:t>
            </a:r>
            <a:endParaRPr lang="en-US" dirty="0">
              <a:solidFill>
                <a:srgbClr val="004A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03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4.2.1: Calling a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2437589"/>
          </a:xfrm>
        </p:spPr>
        <p:txBody>
          <a:bodyPr>
            <a:normAutofit/>
          </a:bodyPr>
          <a:lstStyle/>
          <a:p>
            <a:r>
              <a:rPr lang="en-US" dirty="0"/>
              <a:t>Can call functions at interactive prompt or from within some other part of your code.</a:t>
            </a:r>
          </a:p>
          <a:p>
            <a:r>
              <a:rPr lang="en-US" dirty="0"/>
              <a:t>Names of arguments passed do not need to match parameter names.</a:t>
            </a:r>
          </a:p>
          <a:p>
            <a:r>
              <a:rPr lang="en-US" dirty="0"/>
              <a:t>Number of arguments should match number of parameters.</a:t>
            </a:r>
          </a:p>
        </p:txBody>
      </p:sp>
    </p:spTree>
    <p:extLst>
      <p:ext uri="{BB962C8B-B14F-4D97-AF65-F5344CB8AC3E}">
        <p14:creationId xmlns:p14="http://schemas.microsoft.com/office/powerpoint/2010/main" val="341861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4.2.2: Global and Local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3458994"/>
          </a:xfrm>
        </p:spPr>
        <p:txBody>
          <a:bodyPr/>
          <a:lstStyle/>
          <a:p>
            <a:r>
              <a:rPr lang="en-US" dirty="0"/>
              <a:t>Local variables: variables defined inside body of function.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local scope.</a:t>
            </a:r>
          </a:p>
          <a:p>
            <a:pPr lvl="2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available within function it is defined.</a:t>
            </a:r>
          </a:p>
          <a:p>
            <a:r>
              <a:rPr lang="en-US" dirty="0"/>
              <a:t>Global variables: variables defined outside of function body.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global scope.</a:t>
            </a:r>
          </a:p>
          <a:p>
            <a:pPr lvl="2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both outside and inside of functions.</a:t>
            </a:r>
          </a:p>
        </p:txBody>
      </p:sp>
    </p:spTree>
    <p:extLst>
      <p:ext uri="{BB962C8B-B14F-4D97-AF65-F5344CB8AC3E}">
        <p14:creationId xmlns:p14="http://schemas.microsoft.com/office/powerpoint/2010/main" val="366453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4.2.3: Function Return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2009572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 statement is used to return something to caller of function.</a:t>
            </a:r>
          </a:p>
          <a:p>
            <a:r>
              <a:rPr lang="en-US" dirty="0"/>
              <a:t>Not necessary for functions that do not need to return a value.</a:t>
            </a:r>
          </a:p>
          <a:p>
            <a:r>
              <a:rPr lang="en-US" dirty="0"/>
              <a:t>If not used, function returns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652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4.2.4: Using main()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3604909"/>
          </a:xfrm>
        </p:spPr>
        <p:txBody>
          <a:bodyPr/>
          <a:lstStyle/>
          <a:p>
            <a:r>
              <a:rPr lang="en-US" dirty="0"/>
              <a:t>Python does not require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dirty="0"/>
              <a:t>function, but is a good and logical way to structure program.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__name__ </a:t>
            </a:r>
            <a:r>
              <a:rPr lang="en-US" dirty="0"/>
              <a:t>variable is defined by Python interpreter before execution.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standalone program will automatically be set to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__main__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program is imported into another program, it will be set to other program’s name.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use to determine if program is standalone or import.</a:t>
            </a:r>
          </a:p>
          <a:p>
            <a:pPr lvl="2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knowledge together with use of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allow you to execute or exclude some of program’s code.</a:t>
            </a:r>
          </a:p>
        </p:txBody>
      </p:sp>
    </p:spTree>
    <p:extLst>
      <p:ext uri="{BB962C8B-B14F-4D97-AF65-F5344CB8AC3E}">
        <p14:creationId xmlns:p14="http://schemas.microsoft.com/office/powerpoint/2010/main" val="3450165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cessible_PPT_Template_Cengage.POTX  -  Read-Only" id="{E6200615-B87C-4FCE-8FC5-0B67255CF481}" vid="{147ADC87-9678-4E7D-9DBC-D729828897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_x0020_Type xmlns="cb2c73f9-b1ae-4d74-94e3-1ed1189efdaa">Template</Doc_x0020_Type>
    <SharedWithUsers xmlns="aeb4a7c9-bc69-4a98-84ec-5a35baeb84bb">
      <UserInfo>
        <DisplayName/>
        <AccountId xsi:nil="true"/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E7F8E047CD1B4B8080E0C6917854E6" ma:contentTypeVersion="7" ma:contentTypeDescription="Create a new document." ma:contentTypeScope="" ma:versionID="27df2ae6dc0b8c223b8a07cc87f9d657">
  <xsd:schema xmlns:xsd="http://www.w3.org/2001/XMLSchema" xmlns:xs="http://www.w3.org/2001/XMLSchema" xmlns:p="http://schemas.microsoft.com/office/2006/metadata/properties" xmlns:ns2="cb2c73f9-b1ae-4d74-94e3-1ed1189efdaa" xmlns:ns3="aeb4a7c9-bc69-4a98-84ec-5a35baeb84bb" targetNamespace="http://schemas.microsoft.com/office/2006/metadata/properties" ma:root="true" ma:fieldsID="8010f79f02ff6c689f47b29fbf6af0bc" ns2:_="" ns3:_="">
    <xsd:import namespace="cb2c73f9-b1ae-4d74-94e3-1ed1189efdaa"/>
    <xsd:import namespace="aeb4a7c9-bc69-4a98-84ec-5a35baeb84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Doc_x0020_Type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2c73f9-b1ae-4d74-94e3-1ed1189efd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_x0020_Type" ma:index="10" nillable="true" ma:displayName="Doc Type" ma:format="Dropdown" ma:internalName="Doc_x0020_Type">
      <xsd:simpleType>
        <xsd:restriction base="dms:Choice">
          <xsd:enumeration value="1-pager Checklist"/>
          <xsd:enumeration value="Checklist"/>
          <xsd:enumeration value="Email template"/>
          <xsd:enumeration value="Example"/>
          <xsd:enumeration value="FAQ"/>
          <xsd:enumeration value="Standards/Guidelines"/>
          <xsd:enumeration value="Instructions/How to"/>
          <xsd:enumeration value="Policy"/>
          <xsd:enumeration value="Presentation"/>
          <xsd:enumeration value="Process"/>
          <xsd:enumeration value="Quick Guide / JobAid"/>
          <xsd:enumeration value="Reference"/>
          <xsd:enumeration value="Template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4a7c9-bc69-4a98-84ec-5a35baeb84b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9BA192-EF86-48DF-982C-2C526A268392}">
  <ds:schemaRefs>
    <ds:schemaRef ds:uri="http://schemas.microsoft.com/office/2006/metadata/properties"/>
    <ds:schemaRef ds:uri="http://purl.org/dc/elements/1.1/"/>
    <ds:schemaRef ds:uri="cb2c73f9-b1ae-4d74-94e3-1ed1189efdaa"/>
    <ds:schemaRef ds:uri="http://purl.org/dc/terms/"/>
    <ds:schemaRef ds:uri="http://schemas.openxmlformats.org/package/2006/metadata/core-properties"/>
    <ds:schemaRef ds:uri="http://purl.org/dc/dcmitype/"/>
    <ds:schemaRef ds:uri="aeb4a7c9-bc69-4a98-84ec-5a35baeb84bb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E477A34-EE8A-47F8-8EB6-D81353830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2c73f9-b1ae-4d74-94e3-1ed1189efdaa"/>
    <ds:schemaRef ds:uri="aeb4a7c9-bc69-4a98-84ec-5a35baeb84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Accessible_PPT_Template_Cengage</Template>
  <TotalTime>2711</TotalTime>
  <Words>734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Helvetica</vt:lpstr>
      <vt:lpstr>LucidaGrande</vt:lpstr>
      <vt:lpstr>Summer Font</vt:lpstr>
      <vt:lpstr>Open Sans</vt:lpstr>
      <vt:lpstr>Courier New</vt:lpstr>
      <vt:lpstr>Calibri</vt:lpstr>
      <vt:lpstr>Arial</vt:lpstr>
      <vt:lpstr>Office Theme</vt:lpstr>
      <vt:lpstr>Functions</vt:lpstr>
      <vt:lpstr>Module Objectives</vt:lpstr>
      <vt:lpstr>Lesson 4.1: Built-In Functions</vt:lpstr>
      <vt:lpstr>Lesson 4.2: User-Defined Functions (1 of 2)</vt:lpstr>
      <vt:lpstr>Lesson 4.2: User-Defined Functions (2 of 2)</vt:lpstr>
      <vt:lpstr>Lesson 4.2.1: Calling a Function</vt:lpstr>
      <vt:lpstr>Lesson 4.2.2: Global and Local Variables</vt:lpstr>
      <vt:lpstr>Lesson 4.2.3: Function Return</vt:lpstr>
      <vt:lpstr>Lesson 4.2.4: Using main()</vt:lpstr>
      <vt:lpstr>Lesson 4.3: Function Arguments</vt:lpstr>
      <vt:lpstr>Lesson 4.3.1: Required Arguments</vt:lpstr>
      <vt:lpstr>Lesson 4.3.2: Keyword Arguments</vt:lpstr>
      <vt:lpstr>Lesson 4.3.3: Default Arguments</vt:lpstr>
      <vt:lpstr>Lesson 4.3.4: Variable Number of Arguments</vt:lpstr>
      <vt:lpstr>Lesson 4.4: Anonymous Functions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Spoto</dc:creator>
  <cp:lastModifiedBy>D, Mohanapriya</cp:lastModifiedBy>
  <cp:revision>384</cp:revision>
  <cp:lastPrinted>2016-10-03T15:29:39Z</cp:lastPrinted>
  <dcterms:created xsi:type="dcterms:W3CDTF">2019-02-07T14:16:32Z</dcterms:created>
  <dcterms:modified xsi:type="dcterms:W3CDTF">2019-07-23T09:38:08Z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0x0101000FE7F8E047CD1B4B8080E0C6917854E6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Audience">
    <vt:lpwstr>Content Developer</vt:lpwstr>
  </property>
  <property fmtid="{D5CDD505-2E9C-101B-9397-08002B2CF9AE}" pid="9" name="Department">
    <vt:lpwstr>GPM Training</vt:lpwstr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