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63" r:id="rId5"/>
    <p:sldId id="270" r:id="rId6"/>
    <p:sldId id="343" r:id="rId7"/>
    <p:sldId id="344" r:id="rId8"/>
    <p:sldId id="269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05" r:id="rId20"/>
    <p:sldId id="338" r:id="rId21"/>
    <p:sldId id="318" r:id="rId22"/>
    <p:sldId id="319" r:id="rId23"/>
    <p:sldId id="339" r:id="rId24"/>
    <p:sldId id="355" r:id="rId25"/>
    <p:sldId id="303" r:id="rId26"/>
  </p:sldIdLst>
  <p:sldSz cx="12192000" cy="6858000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Helvetica" panose="020B0604020202020204" pitchFamily="34" charset="0"/>
      <p:regular r:id="rId33"/>
      <p:bold r:id="rId34"/>
      <p:italic r:id="rId35"/>
      <p:boldItalic r:id="rId36"/>
    </p:embeddedFont>
    <p:embeddedFont>
      <p:font typeface="Open Sans" panose="020B0604020202020204" charset="0"/>
      <p:regular r:id="rId37"/>
      <p:bold r:id="rId38"/>
      <p:italic r:id="rId39"/>
      <p:boldItalic r:id="rId40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ola, Courtney A" initials="TCA" lastIdx="1" clrIdx="0">
    <p:extLst>
      <p:ext uri="{19B8F6BF-5375-455C-9EA6-DF929625EA0E}">
        <p15:presenceInfo xmlns:p15="http://schemas.microsoft.com/office/powerpoint/2012/main" userId="S-1-5-21-4027829005-1107895287-290554039-156439" providerId="AD"/>
      </p:ext>
    </p:extLst>
  </p:cmAuthor>
  <p:cmAuthor id="2" name="Nicole Spoto" initials="NS" lastIdx="0" clrIdx="1">
    <p:extLst>
      <p:ext uri="{19B8F6BF-5375-455C-9EA6-DF929625EA0E}">
        <p15:presenceInfo xmlns:p15="http://schemas.microsoft.com/office/powerpoint/2012/main" userId="Nicole Spot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A78"/>
    <a:srgbClr val="000000"/>
    <a:srgbClr val="006298"/>
    <a:srgbClr val="FF6300"/>
    <a:srgbClr val="E9255F"/>
    <a:srgbClr val="0098D4"/>
    <a:srgbClr val="00B8E7"/>
    <a:srgbClr val="81D0ED"/>
    <a:srgbClr val="F6B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5244" autoAdjust="0"/>
  </p:normalViewPr>
  <p:slideViewPr>
    <p:cSldViewPr snapToGrid="0" snapToObjects="1">
      <p:cViewPr varScale="1">
        <p:scale>
          <a:sx n="79" d="100"/>
          <a:sy n="79" d="100"/>
        </p:scale>
        <p:origin x="734" y="62"/>
      </p:cViewPr>
      <p:guideLst>
        <p:guide orient="horz" pos="2160"/>
        <p:guide pos="3840"/>
      </p:guideLst>
    </p:cSldViewPr>
  </p:slideViewPr>
  <p:outlineViewPr>
    <p:cViewPr>
      <p:scale>
        <a:sx n="66" d="100"/>
        <a:sy n="66" d="100"/>
      </p:scale>
      <p:origin x="0" y="-4963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0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1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6.fntdata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1.fntdata"/><Relationship Id="rId41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AA413-85C6-40F2-B867-268CAAA7E377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7803E-66EE-42CE-8DFB-98553954E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210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6680D68-05FF-7942-990A-B21BB8E6CE33}" type="datetimeFigureOut">
              <a:rPr lang="en-US"/>
              <a:pPr>
                <a:defRPr/>
              </a:pPr>
              <a:t>7/23/2019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1CAE60C-72A0-D14D-8733-C13212F694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955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21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19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91187"/>
            <a:ext cx="10515600" cy="6840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867275" y="3619985"/>
            <a:ext cx="2457450" cy="597477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0581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457200" indent="-457200">
              <a:buClr>
                <a:srgbClr val="004A78"/>
              </a:buClr>
              <a:buFont typeface="+mj-lt"/>
              <a:buAutoNum type="arabicPeriod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34264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291600" indent="-291600">
              <a:spcBef>
                <a:spcPts val="1000"/>
              </a:spcBef>
              <a:buClr>
                <a:srgbClr val="004A78"/>
              </a:buClr>
              <a:buFont typeface="Arial" charset="0"/>
              <a:buChar char="•"/>
              <a:defRPr sz="2400">
                <a:solidFill>
                  <a:srgbClr val="000000"/>
                </a:solidFill>
              </a:defRPr>
            </a:lvl1pPr>
            <a:lvl2pPr marL="622800" marR="0" indent="-3204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SzTx/>
              <a:buFont typeface="Arial" charset="0"/>
              <a:buChar char="•"/>
              <a:tabLst/>
              <a:defRPr sz="2200" baseline="0">
                <a:solidFill>
                  <a:srgbClr val="000000"/>
                </a:solidFill>
              </a:defRPr>
            </a:lvl2pPr>
            <a:lvl3pPr marL="1143000" indent="-228600">
              <a:spcBef>
                <a:spcPts val="1000"/>
              </a:spcBef>
              <a:buClr>
                <a:srgbClr val="000000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>
                <a:solidFill>
                  <a:srgbClr val="000000"/>
                </a:solidFill>
              </a:defRPr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1895522" y="2019868"/>
            <a:ext cx="8128000" cy="338009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6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274574" y="2193424"/>
            <a:ext cx="9642852" cy="618014"/>
          </a:xfrm>
        </p:spPr>
        <p:txBody>
          <a:bodyPr anchor="b">
            <a:noAutofit/>
          </a:bodyPr>
          <a:lstStyle>
            <a:lvl1pPr marL="0" indent="0" algn="ctr">
              <a:buNone/>
              <a:defRPr sz="5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Unit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96122"/>
            <a:ext cx="10515600" cy="6721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3817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996910" y="3112899"/>
            <a:ext cx="3297426" cy="618014"/>
          </a:xfrm>
        </p:spPr>
        <p:txBody>
          <a:bodyPr anchor="b">
            <a:noAutofit/>
          </a:bodyPr>
          <a:lstStyle>
            <a:lvl1pPr marL="0" indent="0" algn="l">
              <a:buNone/>
              <a:defRPr sz="3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Chapter 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96910" y="4035474"/>
            <a:ext cx="6402684" cy="67210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46063" y="314482"/>
            <a:ext cx="3343275" cy="431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61778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3732692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4" y="1290690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43572" y="1737343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3" y="3389727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3572" y="3856204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12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7936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5084468" cy="3953578"/>
          </a:xfrm>
        </p:spPr>
        <p:txBody>
          <a:bodyPr>
            <a:normAutofit/>
          </a:bodyPr>
          <a:lstStyle>
            <a:lvl1pPr marL="2286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2pPr>
            <a:lvl3pPr marL="11430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3pPr>
            <a:lvl4pPr marL="16002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4pPr>
            <a:lvl5pPr marL="20574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6370651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370651" y="2202774"/>
            <a:ext cx="5084468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Tx/>
              <a:buChar char="‒"/>
              <a:defRPr sz="1800">
                <a:solidFill>
                  <a:srgbClr val="000000"/>
                </a:solidFill>
              </a:defRPr>
            </a:lvl2pPr>
            <a:lvl3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3pPr>
            <a:lvl4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4pPr>
            <a:lvl5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/>
          </p:nvPr>
        </p:nvSpPr>
        <p:spPr>
          <a:xfrm>
            <a:off x="4445799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45799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3"/>
          </p:nvPr>
        </p:nvSpPr>
        <p:spPr>
          <a:xfrm>
            <a:off x="8145953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154717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0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2750053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40228" y="4846655"/>
            <a:ext cx="10711543" cy="8255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47480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Python Fundamentals,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711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43" y="6356350"/>
            <a:ext cx="157956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268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rgbClr val="006298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21" r:id="rId2"/>
    <p:sldLayoutId id="2147483722" r:id="rId3"/>
    <p:sldLayoutId id="2147483714" r:id="rId4"/>
    <p:sldLayoutId id="2147483718" r:id="rId5"/>
    <p:sldLayoutId id="2147483715" r:id="rId6"/>
    <p:sldLayoutId id="2147483716" r:id="rId7"/>
    <p:sldLayoutId id="2147483719" r:id="rId8"/>
    <p:sldLayoutId id="2147483720" r:id="rId9"/>
    <p:sldLayoutId id="2147483723" r:id="rId10"/>
    <p:sldLayoutId id="2147483724" r:id="rId11"/>
    <p:sldLayoutId id="2147483713" r:id="rId12"/>
    <p:sldLayoutId id="2147483717" r:id="rId13"/>
  </p:sldLayoutIdLst>
  <p:hf sldNum="0" hdr="0" ft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 i="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None/>
        <a:defRPr sz="28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223CD-34A5-45F2-906F-1B6F8BD795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600" b="1" dirty="0"/>
              <a:t>Module 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B23C69-AE0E-4ABC-ADF2-5CEF372F4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Tuples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Python Fundamentals, 1</a:t>
            </a:r>
            <a:r>
              <a:rPr lang="en-US" baseline="30000" dirty="0"/>
              <a:t>st</a:t>
            </a:r>
            <a:r>
              <a:rPr lang="en-US" dirty="0"/>
              <a:t>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390844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5.2.6: list.clear()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1960934"/>
          </a:xfrm>
        </p:spPr>
        <p:txBody>
          <a:bodyPr/>
          <a:lstStyle/>
          <a:p>
            <a:r>
              <a:rPr lang="en-US" dirty="0"/>
              <a:t>Removes all items from list.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Alternate: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 list[:]</a:t>
            </a:r>
          </a:p>
        </p:txBody>
      </p:sp>
    </p:spTree>
    <p:extLst>
      <p:ext uri="{BB962C8B-B14F-4D97-AF65-F5344CB8AC3E}">
        <p14:creationId xmlns:p14="http://schemas.microsoft.com/office/powerpoint/2010/main" val="1427297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5.2.7: list.index(item [, start [, end]])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2243036"/>
          </a:xfrm>
        </p:spPr>
        <p:txBody>
          <a:bodyPr/>
          <a:lstStyle/>
          <a:p>
            <a:r>
              <a:rPr lang="en-US" dirty="0"/>
              <a:t>Returns index of first item in list whose value is item.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optional; searches entire list if not provided.</a:t>
            </a:r>
          </a:p>
        </p:txBody>
      </p:sp>
    </p:spTree>
    <p:extLst>
      <p:ext uri="{BB962C8B-B14F-4D97-AF65-F5344CB8AC3E}">
        <p14:creationId xmlns:p14="http://schemas.microsoft.com/office/powerpoint/2010/main" val="3529105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5.2.8: list.count(item)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2213853"/>
          </a:xfrm>
        </p:spPr>
        <p:txBody>
          <a:bodyPr>
            <a:normAutofit/>
          </a:bodyPr>
          <a:lstStyle/>
          <a:p>
            <a:r>
              <a:rPr lang="en-US" dirty="0"/>
              <a:t>Returns number of times given item occurs in list</a:t>
            </a: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9125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5.2.9: list.sort(key=None, reverse=False)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1"/>
            <a:ext cx="10711543" cy="3274168"/>
          </a:xfrm>
        </p:spPr>
        <p:txBody>
          <a:bodyPr/>
          <a:lstStyle/>
          <a:p>
            <a:r>
              <a:rPr lang="en-US" dirty="0"/>
              <a:t>Sorts list items.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optional.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specifies function to be called on each item prior to comparison.</a:t>
            </a:r>
          </a:p>
          <a:p>
            <a:pPr lvl="2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 if you have list of lists and want to sort on element of </a:t>
            </a:r>
            <a:r>
              <a:rPr lang="en-US" dirty="0" err="1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sublist</a:t>
            </a: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specifies sort order.</a:t>
            </a:r>
          </a:p>
          <a:p>
            <a:pPr lvl="2"/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sorts in ascending.</a:t>
            </a:r>
          </a:p>
          <a:p>
            <a:pPr lvl="2"/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sorts in descending.</a:t>
            </a:r>
          </a:p>
        </p:txBody>
      </p:sp>
    </p:spTree>
    <p:extLst>
      <p:ext uri="{BB962C8B-B14F-4D97-AF65-F5344CB8AC3E}">
        <p14:creationId xmlns:p14="http://schemas.microsoft.com/office/powerpoint/2010/main" val="375217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5.2.10: list.reverse()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2320857"/>
          </a:xfrm>
        </p:spPr>
        <p:txBody>
          <a:bodyPr>
            <a:normAutofit/>
          </a:bodyPr>
          <a:lstStyle/>
          <a:p>
            <a:r>
              <a:rPr lang="en-US" dirty="0"/>
              <a:t>Reverses element in list.</a:t>
            </a:r>
            <a:endParaRPr lang="en-US" dirty="0">
              <a:solidFill>
                <a:srgbClr val="004A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08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5.3: List Comprehensions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3458994"/>
          </a:xfrm>
        </p:spPr>
        <p:txBody>
          <a:bodyPr/>
          <a:lstStyle/>
          <a:p>
            <a:r>
              <a:rPr lang="en-US" dirty="0"/>
              <a:t>Allows you to create list from other </a:t>
            </a:r>
            <a:r>
              <a:rPr lang="en-US" dirty="0" err="1"/>
              <a:t>iterables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 consists of square brackets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containing expression followed by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clause, then zero or more </a:t>
            </a: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clauses.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b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squares = [num**2 for num in range(1, 11)]</a:t>
            </a:r>
            <a:b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squares</a:t>
            </a:r>
            <a:b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4, 9, 16, 25, 36, 49, 64, 81, 100]</a:t>
            </a:r>
          </a:p>
        </p:txBody>
      </p:sp>
    </p:spTree>
    <p:extLst>
      <p:ext uri="{BB962C8B-B14F-4D97-AF65-F5344CB8AC3E}">
        <p14:creationId xmlns:p14="http://schemas.microsoft.com/office/powerpoint/2010/main" val="4250008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5.4: Tuple Syntax </a:t>
            </a:r>
            <a:r>
              <a:rPr lang="en-US" sz="2400" b="0" dirty="0"/>
              <a:t>(1 of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3692457"/>
          </a:xfrm>
        </p:spPr>
        <p:txBody>
          <a:bodyPr/>
          <a:lstStyle/>
          <a:p>
            <a:r>
              <a:rPr lang="en-US" dirty="0"/>
              <a:t>Advantages of tuples over lists: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better suited for use with different (heterogeneous) data types.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used as key for dictionary.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Iterating over tuples is faster.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better for passing around data that you don’t want changed.</a:t>
            </a:r>
          </a:p>
          <a:p>
            <a:r>
              <a:rPr lang="en-US" dirty="0"/>
              <a:t>Consists of individual values separated by commas.</a:t>
            </a:r>
          </a:p>
          <a:p>
            <a:r>
              <a:rPr lang="en-US" dirty="0"/>
              <a:t>Create using parentheses.</a:t>
            </a:r>
            <a:endParaRPr lang="en-US" dirty="0">
              <a:solidFill>
                <a:srgbClr val="004A7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Snippet 5.19 shows syntax.</a:t>
            </a:r>
          </a:p>
        </p:txBody>
      </p:sp>
    </p:spTree>
    <p:extLst>
      <p:ext uri="{BB962C8B-B14F-4D97-AF65-F5344CB8AC3E}">
        <p14:creationId xmlns:p14="http://schemas.microsoft.com/office/powerpoint/2010/main" val="274220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ACC9-1124-4268-8C02-BD6BFB9E0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828"/>
          </a:xfrm>
        </p:spPr>
        <p:txBody>
          <a:bodyPr/>
          <a:lstStyle/>
          <a:p>
            <a:r>
              <a:rPr lang="en-US" dirty="0"/>
              <a:t>Lesson 5.4: Tuple Syntax </a:t>
            </a:r>
            <a:r>
              <a:rPr lang="en-US" sz="2400" b="0" dirty="0"/>
              <a:t>(2 of 2)</a:t>
            </a:r>
          </a:p>
        </p:txBody>
      </p:sp>
      <p:pic>
        <p:nvPicPr>
          <p:cNvPr id="12" name="Picture Placeholder 11" descr="Program code. In the code, the words in the variable names are merged. Line 1: &gt; &gt; &gt; one =, left parenthesis, single, open quotes, thing single, close quotes, right parenthesis. Line 2: &gt; &gt; &gt; one. Line 3: single, open quotes, thing single, close quotes. Line 4: &gt; &gt; &gt; type, left parenthesis, one, right parenthesis. Line 5: &lt; class single, open quotes, s t r single, close quotes, &gt;.">
            <a:extLst>
              <a:ext uri="{FF2B5EF4-FFF2-40B4-BE49-F238E27FC236}">
                <a16:creationId xmlns:a16="http://schemas.microsoft.com/office/drawing/2014/main" id="{5626E871-F0FA-4D73-857D-C8520EB132B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3522498" y="1847029"/>
            <a:ext cx="5143500" cy="176784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7F7CE-CA29-470B-B7E7-E7ADBF9D6A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3118" y="4285129"/>
            <a:ext cx="10722260" cy="640378"/>
          </a:xfrm>
        </p:spPr>
        <p:txBody>
          <a:bodyPr/>
          <a:lstStyle/>
          <a:p>
            <a:pPr algn="ctr"/>
            <a:r>
              <a:rPr lang="en-US" i="1" dirty="0">
                <a:solidFill>
                  <a:srgbClr val="004A78"/>
                </a:solidFill>
              </a:rPr>
              <a:t>Snippet 5.19</a:t>
            </a:r>
            <a:endParaRPr lang="en-US" dirty="0">
              <a:solidFill>
                <a:srgbClr val="004A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036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5.5.1: Indexing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1902568"/>
          </a:xfrm>
        </p:spPr>
        <p:txBody>
          <a:bodyPr>
            <a:normAutofit/>
          </a:bodyPr>
          <a:lstStyle/>
          <a:p>
            <a:r>
              <a:rPr lang="en-US" dirty="0"/>
              <a:t>Can use index operator,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/>
              <a:t>, to access element in tuple.</a:t>
            </a:r>
          </a:p>
          <a:p>
            <a:r>
              <a:rPr lang="en-US" dirty="0"/>
              <a:t>Indices start at zero.</a:t>
            </a:r>
            <a:endParaRPr lang="en-US" dirty="0">
              <a:solidFill>
                <a:srgbClr val="004A7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619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5.5.2: Slicing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Allows you to access subset of tuple.</a:t>
            </a:r>
          </a:p>
          <a:p>
            <a:r>
              <a:rPr lang="en-US" dirty="0"/>
              <a:t>General syntax: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tupleToSlice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[Start index (included):Stop index (excluded):Increment]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 index</a:t>
            </a: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 at which to start slicing. If excluded, zero is default.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element is included in slice.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 index</a:t>
            </a: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 at which to stop slicing.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element is excluded in slice.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Increment</a:t>
            </a: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Determines steps to take. If excluded, one is default.</a:t>
            </a:r>
          </a:p>
        </p:txBody>
      </p:sp>
    </p:spTree>
    <p:extLst>
      <p:ext uri="{BB962C8B-B14F-4D97-AF65-F5344CB8AC3E}">
        <p14:creationId xmlns:p14="http://schemas.microsoft.com/office/powerpoint/2010/main" val="3664530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175DC-095F-479A-9D1F-74457757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2FA78-5429-49DB-AB0A-B7537270B8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296288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and access lists in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Describe the various methods that are available in lists, and use them in your Python programs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and access tuples in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Identify the differences between tuples and lists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 the various built-in methods that are available with tuples</a:t>
            </a:r>
          </a:p>
        </p:txBody>
      </p:sp>
    </p:spTree>
    <p:extLst>
      <p:ext uri="{BB962C8B-B14F-4D97-AF65-F5344CB8AC3E}">
        <p14:creationId xmlns:p14="http://schemas.microsoft.com/office/powerpoint/2010/main" val="2835725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5.6: Tuple Methods </a:t>
            </a:r>
            <a:r>
              <a:rPr lang="en-US" sz="2400" b="0" dirty="0"/>
              <a:t>(1 of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3585453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any(tuple)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to discover whether any element is iterable.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Boolean.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count(item)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number of occurrences of item in tuple.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min(tuple)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smallest element.</a:t>
            </a:r>
          </a:p>
        </p:txBody>
      </p:sp>
    </p:spTree>
    <p:extLst>
      <p:ext uri="{BB962C8B-B14F-4D97-AF65-F5344CB8AC3E}">
        <p14:creationId xmlns:p14="http://schemas.microsoft.com/office/powerpoint/2010/main" val="3646525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5.6: Tuple Methods </a:t>
            </a:r>
            <a:r>
              <a:rPr lang="en-US" sz="2400" b="0" dirty="0"/>
              <a:t>(2 of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3079615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max(tuple)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largest element.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len(tuple)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total number of elements.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for concatenation; used in same way as lists.</a:t>
            </a:r>
          </a:p>
        </p:txBody>
      </p:sp>
    </p:spTree>
    <p:extLst>
      <p:ext uri="{BB962C8B-B14F-4D97-AF65-F5344CB8AC3E}">
        <p14:creationId xmlns:p14="http://schemas.microsoft.com/office/powerpoint/2010/main" val="2012631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268BB-5B58-4DBF-AFED-D54C42D0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D7A93-11A5-41BD-A5E7-171744CC50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48028"/>
            <a:ext cx="10711543" cy="39064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this module:</a:t>
            </a:r>
          </a:p>
          <a:p>
            <a:r>
              <a:rPr lang="en-US" dirty="0"/>
              <a:t>We expanded our knowledge on Python lists.</a:t>
            </a:r>
          </a:p>
          <a:p>
            <a:r>
              <a:rPr lang="en-US" dirty="0"/>
              <a:t>We have looked at the various methods that are available for lists.</a:t>
            </a:r>
          </a:p>
          <a:p>
            <a:r>
              <a:rPr lang="en-US" dirty="0"/>
              <a:t>We have also seen how we can use list comprehensions to make the task of building lists programmatically easier.</a:t>
            </a:r>
          </a:p>
          <a:p>
            <a:r>
              <a:rPr lang="en-US" dirty="0"/>
              <a:t>We covered Python tuples.</a:t>
            </a:r>
          </a:p>
          <a:p>
            <a:r>
              <a:rPr lang="en-US" dirty="0"/>
              <a:t>We looked at the various methods that are available for tuple operations.</a:t>
            </a:r>
          </a:p>
          <a:p>
            <a:r>
              <a:rPr lang="en-US" dirty="0"/>
              <a:t>We have also seen how we can access tuple elements.</a:t>
            </a:r>
          </a:p>
        </p:txBody>
      </p:sp>
    </p:spTree>
    <p:extLst>
      <p:ext uri="{BB962C8B-B14F-4D97-AF65-F5344CB8AC3E}">
        <p14:creationId xmlns:p14="http://schemas.microsoft.com/office/powerpoint/2010/main" val="2388512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200" dirty="0"/>
              <a:t>List: Data structure that holds ordered collections of related data.</a:t>
            </a:r>
          </a:p>
          <a:p>
            <a:pPr lvl="1"/>
            <a:r>
              <a:rPr lang="en-US" sz="20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Known as arrays in other languages.</a:t>
            </a:r>
          </a:p>
          <a:p>
            <a:pPr lvl="1"/>
            <a:r>
              <a:rPr lang="en-US" sz="20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Properties:</a:t>
            </a:r>
          </a:p>
          <a:p>
            <a:pPr lvl="2"/>
            <a:r>
              <a:rPr lang="en-US" sz="18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ordered.</a:t>
            </a:r>
          </a:p>
          <a:p>
            <a:pPr lvl="2"/>
            <a:r>
              <a:rPr lang="en-US" sz="18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 objects of arbitrary types.</a:t>
            </a:r>
          </a:p>
          <a:p>
            <a:pPr lvl="2"/>
            <a:r>
              <a:rPr lang="en-US" sz="18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Elements can be accessed by index.</a:t>
            </a:r>
          </a:p>
          <a:p>
            <a:pPr lvl="2"/>
            <a:r>
              <a:rPr lang="en-US" sz="18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arbitrarily nestable.</a:t>
            </a:r>
          </a:p>
          <a:p>
            <a:pPr lvl="2"/>
            <a:r>
              <a:rPr lang="en-US" sz="18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variable sizes.</a:t>
            </a:r>
          </a:p>
          <a:p>
            <a:pPr lvl="2"/>
            <a:r>
              <a:rPr lang="en-US" sz="18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mutable.</a:t>
            </a:r>
          </a:p>
          <a:p>
            <a:r>
              <a:rPr lang="en-US" sz="2200" dirty="0"/>
              <a:t>Tuple: Holds together multiple related objects.</a:t>
            </a:r>
          </a:p>
          <a:p>
            <a:pPr lvl="1"/>
            <a:r>
              <a:rPr lang="en-US" sz="20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immutable.</a:t>
            </a:r>
            <a:endParaRPr lang="en-US" sz="2000" dirty="0">
              <a:solidFill>
                <a:srgbClr val="004A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188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ACC9-1124-4268-8C02-BD6BFB9E0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378"/>
          </a:xfrm>
        </p:spPr>
        <p:txBody>
          <a:bodyPr/>
          <a:lstStyle/>
          <a:p>
            <a:r>
              <a:rPr lang="en-US" dirty="0"/>
              <a:t>Lesson 5.1: List Syntax</a:t>
            </a:r>
          </a:p>
        </p:txBody>
      </p:sp>
      <p:pic>
        <p:nvPicPr>
          <p:cNvPr id="8" name="Picture Placeholder 7" descr="Program code. In the code, the words in the variable names are merged. Line 1: hash Empty List. Line 2: left bracket right bracket. Line 3: hash List containing numbers. Line 4: left bracket 2, comma, 4, comma, 6, comma, 8, comma, 10 right bracket. Line 5: hash List with mixed types. Line 6: left bracket, open quotes, one, close quotes, comma, 2, comma, open quotes, three, close quotes, comma, left bracket, open quotes, five, close quotes, comma, 6 right bracket, right parenthesis. ">
            <a:extLst>
              <a:ext uri="{FF2B5EF4-FFF2-40B4-BE49-F238E27FC236}">
                <a16:creationId xmlns:a16="http://schemas.microsoft.com/office/drawing/2014/main" id="{C228E205-1C1D-4C33-9B1B-52DA85D0E21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2487930" y="1791177"/>
            <a:ext cx="7216140" cy="273558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7F7CE-CA29-470B-B7E7-E7ADBF9D6A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3118" y="5014705"/>
            <a:ext cx="10722260" cy="461967"/>
          </a:xfrm>
        </p:spPr>
        <p:txBody>
          <a:bodyPr/>
          <a:lstStyle/>
          <a:p>
            <a:pPr algn="ctr"/>
            <a:r>
              <a:rPr lang="en-US" i="1" dirty="0">
                <a:solidFill>
                  <a:srgbClr val="004A78"/>
                </a:solidFill>
              </a:rPr>
              <a:t>Snippet 5.1</a:t>
            </a:r>
            <a:endParaRPr lang="en-US" dirty="0">
              <a:solidFill>
                <a:srgbClr val="004A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786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5.2.1: list.append(item)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2661326"/>
          </a:xfrm>
        </p:spPr>
        <p:txBody>
          <a:bodyPr/>
          <a:lstStyle/>
          <a:p>
            <a:r>
              <a:rPr lang="en-US" dirty="0"/>
              <a:t>Adds single item to end of list.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Doesn’t return new list; modifies original.</a:t>
            </a:r>
          </a:p>
        </p:txBody>
      </p:sp>
    </p:spTree>
    <p:extLst>
      <p:ext uri="{BB962C8B-B14F-4D97-AF65-F5344CB8AC3E}">
        <p14:creationId xmlns:p14="http://schemas.microsoft.com/office/powerpoint/2010/main" val="3913125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5.2.2: list.extend(iterable)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1484279"/>
          </a:xfrm>
        </p:spPr>
        <p:txBody>
          <a:bodyPr/>
          <a:lstStyle/>
          <a:p>
            <a:r>
              <a:rPr lang="en-US" dirty="0"/>
              <a:t>Extends list by appending all items in iterable to end of list.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string is passed, each character is appended to list.</a:t>
            </a:r>
          </a:p>
        </p:txBody>
      </p:sp>
    </p:spTree>
    <p:extLst>
      <p:ext uri="{BB962C8B-B14F-4D97-AF65-F5344CB8AC3E}">
        <p14:creationId xmlns:p14="http://schemas.microsoft.com/office/powerpoint/2010/main" val="3961964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5.2.3: list.insert(index, item)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2369496"/>
          </a:xfrm>
        </p:spPr>
        <p:txBody>
          <a:bodyPr>
            <a:normAutofit/>
          </a:bodyPr>
          <a:lstStyle/>
          <a:p>
            <a:r>
              <a:rPr lang="en-US" dirty="0"/>
              <a:t>Inserts item at given index.</a:t>
            </a:r>
          </a:p>
          <a:p>
            <a:r>
              <a:rPr lang="en-US" dirty="0"/>
              <a:t>Both arguments are required.</a:t>
            </a:r>
          </a:p>
        </p:txBody>
      </p:sp>
    </p:spTree>
    <p:extLst>
      <p:ext uri="{BB962C8B-B14F-4D97-AF65-F5344CB8AC3E}">
        <p14:creationId xmlns:p14="http://schemas.microsoft.com/office/powerpoint/2010/main" val="240835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5.2.4: list.remove(item)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2165215"/>
          </a:xfrm>
        </p:spPr>
        <p:txBody>
          <a:bodyPr>
            <a:normAutofit/>
          </a:bodyPr>
          <a:lstStyle/>
          <a:p>
            <a:r>
              <a:rPr lang="en-US" dirty="0"/>
              <a:t>Removes first item whose value matches the passed argument item.</a:t>
            </a:r>
          </a:p>
        </p:txBody>
      </p:sp>
    </p:spTree>
    <p:extLst>
      <p:ext uri="{BB962C8B-B14F-4D97-AF65-F5344CB8AC3E}">
        <p14:creationId xmlns:p14="http://schemas.microsoft.com/office/powerpoint/2010/main" val="3117146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2A7A-0D38-42AC-B29B-EE58AAD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5.2.5: list.pop([index])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B60A-4229-44BD-AF11-2521DC96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576" y="1638300"/>
            <a:ext cx="10711543" cy="1790700"/>
          </a:xfrm>
        </p:spPr>
        <p:txBody>
          <a:bodyPr/>
          <a:lstStyle/>
          <a:p>
            <a:r>
              <a:rPr lang="en-US" dirty="0"/>
              <a:t>Removes item at given index and returns it.</a:t>
            </a:r>
          </a:p>
          <a:p>
            <a:pPr lvl="1"/>
            <a:r>
              <a:rPr lang="en-US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 argument is optional. If not specified, last item is removed.</a:t>
            </a:r>
          </a:p>
        </p:txBody>
      </p:sp>
    </p:spTree>
    <p:extLst>
      <p:ext uri="{BB962C8B-B14F-4D97-AF65-F5344CB8AC3E}">
        <p14:creationId xmlns:p14="http://schemas.microsoft.com/office/powerpoint/2010/main" val="2664905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ccessible_PPT_Template_Cengage.POTX  -  Read-Only" id="{E6200615-B87C-4FCE-8FC5-0B67255CF481}" vid="{147ADC87-9678-4E7D-9DBC-D729828897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_x0020_Type xmlns="cb2c73f9-b1ae-4d74-94e3-1ed1189efdaa">Template</Doc_x0020_Type>
    <SharedWithUsers xmlns="aeb4a7c9-bc69-4a98-84ec-5a35baeb84bb">
      <UserInfo>
        <DisplayName/>
        <AccountId xsi:nil="true"/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E7F8E047CD1B4B8080E0C6917854E6" ma:contentTypeVersion="7" ma:contentTypeDescription="Create a new document." ma:contentTypeScope="" ma:versionID="27df2ae6dc0b8c223b8a07cc87f9d657">
  <xsd:schema xmlns:xsd="http://www.w3.org/2001/XMLSchema" xmlns:xs="http://www.w3.org/2001/XMLSchema" xmlns:p="http://schemas.microsoft.com/office/2006/metadata/properties" xmlns:ns2="cb2c73f9-b1ae-4d74-94e3-1ed1189efdaa" xmlns:ns3="aeb4a7c9-bc69-4a98-84ec-5a35baeb84bb" targetNamespace="http://schemas.microsoft.com/office/2006/metadata/properties" ma:root="true" ma:fieldsID="8010f79f02ff6c689f47b29fbf6af0bc" ns2:_="" ns3:_="">
    <xsd:import namespace="cb2c73f9-b1ae-4d74-94e3-1ed1189efdaa"/>
    <xsd:import namespace="aeb4a7c9-bc69-4a98-84ec-5a35baeb84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Doc_x0020_Type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2c73f9-b1ae-4d74-94e3-1ed1189efd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_x0020_Type" ma:index="10" nillable="true" ma:displayName="Doc Type" ma:format="Dropdown" ma:internalName="Doc_x0020_Type">
      <xsd:simpleType>
        <xsd:restriction base="dms:Choice">
          <xsd:enumeration value="1-pager Checklist"/>
          <xsd:enumeration value="Checklist"/>
          <xsd:enumeration value="Email template"/>
          <xsd:enumeration value="Example"/>
          <xsd:enumeration value="FAQ"/>
          <xsd:enumeration value="Standards/Guidelines"/>
          <xsd:enumeration value="Instructions/How to"/>
          <xsd:enumeration value="Policy"/>
          <xsd:enumeration value="Presentation"/>
          <xsd:enumeration value="Process"/>
          <xsd:enumeration value="Quick Guide / JobAid"/>
          <xsd:enumeration value="Reference"/>
          <xsd:enumeration value="Template"/>
        </xsd:restriction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b4a7c9-bc69-4a98-84ec-5a35baeb84b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9BA192-EF86-48DF-982C-2C526A268392}">
  <ds:schemaRefs>
    <ds:schemaRef ds:uri="aeb4a7c9-bc69-4a98-84ec-5a35baeb84bb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http://purl.org/dc/terms/"/>
    <ds:schemaRef ds:uri="http://schemas.openxmlformats.org/package/2006/metadata/core-properties"/>
    <ds:schemaRef ds:uri="cb2c73f9-b1ae-4d74-94e3-1ed1189efdaa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DE477A34-EE8A-47F8-8EB6-D81353830B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2c73f9-b1ae-4d74-94e3-1ed1189efdaa"/>
    <ds:schemaRef ds:uri="aeb4a7c9-bc69-4a98-84ec-5a35baeb84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2CFAA7-E308-4DCB-89CD-C84C20E902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Accessible_PPT_Template_Cengage</Template>
  <TotalTime>3934</TotalTime>
  <Words>836</Words>
  <Application>Microsoft Office PowerPoint</Application>
  <PresentationFormat>Widescreen</PresentationFormat>
  <Paragraphs>110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Courier New</vt:lpstr>
      <vt:lpstr>Calibri</vt:lpstr>
      <vt:lpstr>Summer Font</vt:lpstr>
      <vt:lpstr>LucidaGrande</vt:lpstr>
      <vt:lpstr>Open Sans</vt:lpstr>
      <vt:lpstr>Arial</vt:lpstr>
      <vt:lpstr>Helvetica</vt:lpstr>
      <vt:lpstr>Arial</vt:lpstr>
      <vt:lpstr>Office Theme</vt:lpstr>
      <vt:lpstr>Lists and Tuples</vt:lpstr>
      <vt:lpstr>Module Objectives</vt:lpstr>
      <vt:lpstr>Introduction</vt:lpstr>
      <vt:lpstr>Lesson 5.1: List Syntax</vt:lpstr>
      <vt:lpstr>Lesson 5.2.1: list.append(item)</vt:lpstr>
      <vt:lpstr>Lesson 5.2.2: list.extend(iterable)</vt:lpstr>
      <vt:lpstr>Lesson 5.2.3: list.insert(index, item)</vt:lpstr>
      <vt:lpstr>Lesson 5.2.4: list.remove(item)</vt:lpstr>
      <vt:lpstr>Lesson 5.2.5: list.pop([index])</vt:lpstr>
      <vt:lpstr>Lesson 5.2.6: list.clear()</vt:lpstr>
      <vt:lpstr>Lesson 5.2.7: list.index(item [, start [, end]])</vt:lpstr>
      <vt:lpstr>Lesson 5.2.8: list.count(item)</vt:lpstr>
      <vt:lpstr>Lesson 5.2.9: list.sort(key=None, reverse=False)</vt:lpstr>
      <vt:lpstr>Lesson 5.2.10: list.reverse()</vt:lpstr>
      <vt:lpstr>Lesson 5.3: List Comprehensions</vt:lpstr>
      <vt:lpstr>Lesson 5.4: Tuple Syntax (1 of 2)</vt:lpstr>
      <vt:lpstr>Lesson 5.4: Tuple Syntax (2 of 2)</vt:lpstr>
      <vt:lpstr>Lesson 5.5.1: Indexing</vt:lpstr>
      <vt:lpstr>Lesson 5.5.2: Slicing</vt:lpstr>
      <vt:lpstr>Lesson 5.6: Tuple Methods (1 of 2)</vt:lpstr>
      <vt:lpstr>Lesson 5.6: Tuple Methods (2 of 2)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Spoto</dc:creator>
  <cp:lastModifiedBy>D, Mohanapriya</cp:lastModifiedBy>
  <cp:revision>405</cp:revision>
  <cp:lastPrinted>2016-10-03T15:29:39Z</cp:lastPrinted>
  <dcterms:created xsi:type="dcterms:W3CDTF">2019-02-07T14:16:32Z</dcterms:created>
  <dcterms:modified xsi:type="dcterms:W3CDTF">2019-07-23T09:52:10Z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0x0101000FE7F8E047CD1B4B8080E0C6917854E6</vt:lpwstr>
  </property>
  <property fmtid="{D5CDD505-2E9C-101B-9397-08002B2CF9AE}" pid="3" name="Order">
    <vt:r8>112600</vt:r8>
  </property>
  <property fmtid="{D5CDD505-2E9C-101B-9397-08002B2CF9AE}" pid="4" name="Category">
    <vt:lpwstr>Accessibility</vt:lpwstr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Document Type">
    <vt:lpwstr>Template</vt:lpwstr>
  </property>
  <property fmtid="{D5CDD505-2E9C-101B-9397-08002B2CF9AE}" pid="8" name="Audience">
    <vt:lpwstr>Content Developer</vt:lpwstr>
  </property>
  <property fmtid="{D5CDD505-2E9C-101B-9397-08002B2CF9AE}" pid="9" name="Department">
    <vt:lpwstr>GPM Training</vt:lpwstr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