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63" r:id="rId5"/>
    <p:sldId id="270" r:id="rId6"/>
    <p:sldId id="269" r:id="rId7"/>
    <p:sldId id="370" r:id="rId8"/>
    <p:sldId id="371" r:id="rId9"/>
    <p:sldId id="372" r:id="rId10"/>
    <p:sldId id="373" r:id="rId11"/>
    <p:sldId id="374" r:id="rId12"/>
    <p:sldId id="344" r:id="rId13"/>
    <p:sldId id="345" r:id="rId14"/>
    <p:sldId id="356" r:id="rId15"/>
    <p:sldId id="346" r:id="rId16"/>
    <p:sldId id="375" r:id="rId17"/>
    <p:sldId id="358" r:id="rId18"/>
    <p:sldId id="376" r:id="rId19"/>
    <p:sldId id="357" r:id="rId20"/>
    <p:sldId id="377" r:id="rId21"/>
    <p:sldId id="378" r:id="rId22"/>
    <p:sldId id="379" r:id="rId23"/>
    <p:sldId id="380" r:id="rId24"/>
    <p:sldId id="360" r:id="rId25"/>
    <p:sldId id="359" r:id="rId26"/>
    <p:sldId id="381" r:id="rId27"/>
    <p:sldId id="347" r:id="rId28"/>
    <p:sldId id="348" r:id="rId29"/>
    <p:sldId id="349" r:id="rId30"/>
    <p:sldId id="350" r:id="rId31"/>
    <p:sldId id="351" r:id="rId32"/>
    <p:sldId id="303" r:id="rId33"/>
  </p:sldIdLst>
  <p:sldSz cx="12192000" cy="6858000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Helvetica" panose="020B0604020202020204" pitchFamily="34" charset="0"/>
      <p:regular r:id="rId40"/>
      <p:bold r:id="rId41"/>
      <p:italic r:id="rId42"/>
      <p:boldItalic r:id="rId43"/>
    </p:embeddedFont>
    <p:embeddedFont>
      <p:font typeface="Open Sans" panose="020B0604020202020204" charset="0"/>
      <p:regular r:id="rId44"/>
      <p:bold r:id="rId45"/>
      <p:italic r:id="rId46"/>
      <p:boldItalic r:id="rId47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ola, Courtney A" initials="TCA" lastIdx="1" clrIdx="0">
    <p:extLst>
      <p:ext uri="{19B8F6BF-5375-455C-9EA6-DF929625EA0E}">
        <p15:presenceInfo xmlns:p15="http://schemas.microsoft.com/office/powerpoint/2012/main" userId="S-1-5-21-4027829005-1107895287-290554039-156439" providerId="AD"/>
      </p:ext>
    </p:extLst>
  </p:cmAuthor>
  <p:cmAuthor id="2" name="Nicole Spoto" initials="NS" lastIdx="0" clrIdx="1">
    <p:extLst>
      <p:ext uri="{19B8F6BF-5375-455C-9EA6-DF929625EA0E}">
        <p15:presenceInfo xmlns:p15="http://schemas.microsoft.com/office/powerpoint/2012/main" userId="Nicole Spot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78"/>
    <a:srgbClr val="000000"/>
    <a:srgbClr val="006298"/>
    <a:srgbClr val="FF6300"/>
    <a:srgbClr val="E9255F"/>
    <a:srgbClr val="0098D4"/>
    <a:srgbClr val="00B8E7"/>
    <a:srgbClr val="81D0ED"/>
    <a:srgbClr val="F6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4869" autoAdjust="0"/>
  </p:normalViewPr>
  <p:slideViewPr>
    <p:cSldViewPr snapToGrid="0" snapToObjects="1">
      <p:cViewPr varScale="1">
        <p:scale>
          <a:sx n="78" d="100"/>
          <a:sy n="78" d="100"/>
        </p:scale>
        <p:origin x="82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8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0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1.fntdata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9.fntdata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43" Type="http://schemas.openxmlformats.org/officeDocument/2006/relationships/font" Target="fonts/font8.fntdata"/><Relationship Id="rId48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AA413-85C6-40F2-B867-268CAAA7E377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7803E-66EE-42CE-8DFB-98553954E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10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6680D68-05FF-7942-990A-B21BB8E6CE33}" type="datetimeFigureOut">
              <a:rPr lang="en-US"/>
              <a:pPr>
                <a:defRPr/>
              </a:pPr>
              <a:t>7/23/2019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1CAE60C-72A0-D14D-8733-C13212F694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91187"/>
            <a:ext cx="105156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867275" y="3619985"/>
            <a:ext cx="2457450" cy="597477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291600" indent="-291600">
              <a:buClr>
                <a:srgbClr val="004A78"/>
              </a:buClr>
              <a:buFont typeface="Arial" charset="0"/>
              <a:buChar char="•"/>
              <a:defRPr sz="2400">
                <a:solidFill>
                  <a:srgbClr val="000000"/>
                </a:solidFill>
              </a:defRPr>
            </a:lvl1pPr>
            <a:lvl2pPr marL="622800" marR="0" indent="-3204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SzTx/>
              <a:buFont typeface="Arial" charset="0"/>
              <a:buChar char="•"/>
              <a:tabLst/>
              <a:defRPr sz="2200" baseline="0"/>
            </a:lvl2pPr>
            <a:lvl3pPr marL="1143000" indent="-228600">
              <a:spcBef>
                <a:spcPts val="1000"/>
              </a:spcBef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0581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457200" indent="-457200">
              <a:buClr>
                <a:srgbClr val="004A78"/>
              </a:buClr>
              <a:buFont typeface="+mj-lt"/>
              <a:buAutoNum type="arabicPeriod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34264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4A78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1895522" y="2019868"/>
            <a:ext cx="8128000" cy="338009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6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274574" y="2193424"/>
            <a:ext cx="9642852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5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6122"/>
            <a:ext cx="105156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3817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910" y="3112899"/>
            <a:ext cx="3297426" cy="618014"/>
          </a:xfrm>
        </p:spPr>
        <p:txBody>
          <a:bodyPr anchor="b">
            <a:no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Chapter 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96910" y="4035474"/>
            <a:ext cx="6402684" cy="67210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46063" y="314482"/>
            <a:ext cx="3343275" cy="431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61778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3732692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4" y="1290690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43572" y="1737343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3" y="3389727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3572" y="3856204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12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936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5084468" cy="3953578"/>
          </a:xfrm>
        </p:spPr>
        <p:txBody>
          <a:bodyPr>
            <a:normAutofit/>
          </a:bodyPr>
          <a:lstStyle>
            <a:lvl1pPr marL="2286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2pPr>
            <a:lvl3pPr marL="11430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3pPr>
            <a:lvl4pPr marL="16002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4pPr>
            <a:lvl5pPr marL="20574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6370651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370651" y="2202774"/>
            <a:ext cx="5084468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Tx/>
              <a:buChar char="‒"/>
              <a:defRPr sz="1800">
                <a:solidFill>
                  <a:srgbClr val="000000"/>
                </a:solidFill>
              </a:defRPr>
            </a:lvl2pPr>
            <a:lvl3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3pPr>
            <a:lvl4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4pPr>
            <a:lvl5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4445799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45799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8145953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154717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0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2750053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40228" y="4846655"/>
            <a:ext cx="10711543" cy="8255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47480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11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43" y="6356350"/>
            <a:ext cx="157956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268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21" r:id="rId2"/>
    <p:sldLayoutId id="2147483722" r:id="rId3"/>
    <p:sldLayoutId id="2147483714" r:id="rId4"/>
    <p:sldLayoutId id="2147483718" r:id="rId5"/>
    <p:sldLayoutId id="2147483715" r:id="rId6"/>
    <p:sldLayoutId id="2147483716" r:id="rId7"/>
    <p:sldLayoutId id="2147483719" r:id="rId8"/>
    <p:sldLayoutId id="2147483720" r:id="rId9"/>
    <p:sldLayoutId id="2147483723" r:id="rId10"/>
    <p:sldLayoutId id="2147483724" r:id="rId11"/>
    <p:sldLayoutId id="2147483713" r:id="rId12"/>
    <p:sldLayoutId id="2147483717" r:id="rId13"/>
  </p:sldLayoutIdLst>
  <p:hf sldNum="0"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 i="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None/>
        <a:defRPr sz="28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223CD-34A5-45F2-906F-1B6F8BD795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600" b="1" dirty="0"/>
              <a:t>Module 7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B23C69-AE0E-4ABC-ADF2-5CEF372F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Python Fundamentals, 1</a:t>
            </a:r>
            <a:r>
              <a:rPr lang="en-US" baseline="30000" dirty="0"/>
              <a:t>st</a:t>
            </a:r>
            <a:r>
              <a:rPr lang="en-US" dirty="0"/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390844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7.3.1: Defining Methods in a Class </a:t>
            </a:r>
            <a:r>
              <a:rPr lang="en-US" sz="2400" b="0" dirty="0"/>
              <a:t>(1 of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3512198"/>
          </a:xfrm>
        </p:spPr>
        <p:txBody>
          <a:bodyPr>
            <a:normAutofit/>
          </a:bodyPr>
          <a:lstStyle/>
          <a:p>
            <a:r>
              <a:rPr lang="en-US" dirty="0"/>
              <a:t>Define method in class just like you would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</a:t>
            </a:r>
            <a:r>
              <a:rPr lang="en-US" dirty="0"/>
              <a:t>.</a:t>
            </a:r>
          </a:p>
          <a:p>
            <a:r>
              <a:rPr lang="en-US" dirty="0"/>
              <a:t>Can access instance attributes within instance methods.</a:t>
            </a:r>
          </a:p>
          <a:p>
            <a:r>
              <a:rPr lang="en-US" dirty="0"/>
              <a:t>Snippet 7.22 shows example of creating method, accessing instance attributes within method, and calling method.</a:t>
            </a:r>
          </a:p>
        </p:txBody>
      </p:sp>
    </p:spTree>
    <p:extLst>
      <p:ext uri="{BB962C8B-B14F-4D97-AF65-F5344CB8AC3E}">
        <p14:creationId xmlns:p14="http://schemas.microsoft.com/office/powerpoint/2010/main" val="3961964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ACC9-1124-4268-8C02-BD6BFB9E0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6943"/>
          </a:xfrm>
        </p:spPr>
        <p:txBody>
          <a:bodyPr/>
          <a:lstStyle/>
          <a:p>
            <a:r>
              <a:rPr lang="en-US" dirty="0"/>
              <a:t>Lesson 7.3.1: Defining Methods in a Class </a:t>
            </a:r>
            <a:r>
              <a:rPr lang="en-US" sz="2400" b="0" dirty="0"/>
              <a:t>(2 of 2)</a:t>
            </a:r>
          </a:p>
        </p:txBody>
      </p:sp>
      <p:pic>
        <p:nvPicPr>
          <p:cNvPr id="6" name="Picture Placeholder 5" descr="Program code. In the code, the words in the variable names are merged. Line 1: &gt; &gt; &gt; class Person colon. Line 2, midline horizontal ellipsis, d e f, underscore, I n i t, underscore, left parenthesis, self, comma, name, comma, age, comma, height, underscore, in cm, right parenthesis, colon. Line 3, midline horizontal ellipsis, self period name = name. Line 4, midline horizontal ellipsis, self period age = age. Line 5:, midline horizontal ellipsis, self period height, underscore, in, underscore, cm = height, underscore, in, underscore, cm. Line 6:, midline horizontal ellipsis, d e f, speak, left parenthesis, self, right parenthesis, colon. Line 7:, midline horizontal ellipsis, print, left parenthesis, f, open quotes, Hello exclamation point My name is, left brace, self period name, right brace, period I am, left brace, self period age, right brace. Line 8: years old period, close quotes, right parenthesis. Line 9, midline horizontal ellipsis. Line 10: &gt; &gt; &gt; a d a m = Person, left parenthesis, open quotes, Adam, close quotes, comma, 47, comma, 193, right parenthesis. Line 11: &gt; &gt; &gt; love lace = Person, left parenthesis, open quotes, Lovelace, close quotes, comma, 24, comma, 178, right parenthesis. Line 12: &gt; &gt; &gt; lucre = Person, left parenthesis, open quotes, Lucre, close quotes, comma, 13, comma, 154, right parenthesis. Line 13: &gt; &gt; &gt; a d a m period speak, left parenthesis, right parenthesis. Line 14: Hello exclamation point My name is Adam period I am 47 years old period. Line 15: &gt; &gt; &gt; love lace period speak, left parenthesis, right parenthesis. Line 16: Hello exclamation point My name is Lovelace period I am 24 years old period. Line 17: &gt; &gt; &gt; lucre period speak, left parenthesis, right parenthesis. Line 18: Hello exclamation point My name is Lucre period I am 13 years old period. Line 19: &gt; &gt; &gt;.">
            <a:extLst>
              <a:ext uri="{FF2B5EF4-FFF2-40B4-BE49-F238E27FC236}">
                <a16:creationId xmlns:a16="http://schemas.microsoft.com/office/drawing/2014/main" id="{59B630F5-9495-4820-8E69-A7B1BDBF10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127" r="1127"/>
          <a:stretch>
            <a:fillRect/>
          </a:stretch>
        </p:blipFill>
        <p:spPr>
          <a:xfrm>
            <a:off x="2855748" y="1143369"/>
            <a:ext cx="6477000" cy="425926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7F7CE-CA29-470B-B7E7-E7ADBF9D6A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3118" y="5570376"/>
            <a:ext cx="10722260" cy="375556"/>
          </a:xfrm>
        </p:spPr>
        <p:txBody>
          <a:bodyPr/>
          <a:lstStyle/>
          <a:p>
            <a:pPr algn="ctr"/>
            <a:r>
              <a:rPr lang="en-US" i="1" dirty="0">
                <a:solidFill>
                  <a:srgbClr val="004A78"/>
                </a:solidFill>
              </a:rPr>
              <a:t>Snippet 7.22</a:t>
            </a:r>
            <a:endParaRPr lang="en-US" dirty="0">
              <a:solidFill>
                <a:srgbClr val="004A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52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7185"/>
          </a:xfrm>
        </p:spPr>
        <p:txBody>
          <a:bodyPr/>
          <a:lstStyle/>
          <a:p>
            <a:r>
              <a:rPr lang="en-US" dirty="0"/>
              <a:t>Lesson 7.3.2: Passing Arguments to Instance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1450133"/>
          </a:xfrm>
        </p:spPr>
        <p:txBody>
          <a:bodyPr>
            <a:normAutofit/>
          </a:bodyPr>
          <a:lstStyle/>
          <a:p>
            <a:r>
              <a:rPr lang="en-US" dirty="0"/>
              <a:t>Can pass arguments to instance methods, just like normal functions.</a:t>
            </a:r>
          </a:p>
          <a:p>
            <a:r>
              <a:rPr lang="en-US" dirty="0"/>
              <a:t>Can add condition statements to instance methods.</a:t>
            </a:r>
            <a:endParaRPr lang="en-US" dirty="0">
              <a:solidFill>
                <a:srgbClr val="004A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358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499"/>
          </a:xfrm>
        </p:spPr>
        <p:txBody>
          <a:bodyPr/>
          <a:lstStyle/>
          <a:p>
            <a:r>
              <a:rPr lang="en-US" dirty="0"/>
              <a:t>Lesson 7.3.3: Setting Instance Attributes within Instance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2345871"/>
          </a:xfrm>
        </p:spPr>
        <p:txBody>
          <a:bodyPr/>
          <a:lstStyle/>
          <a:p>
            <a:r>
              <a:rPr lang="en-US" dirty="0"/>
              <a:t>Can add instance attributes to instance methods.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Same process as adding attributes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4206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7.4: Class versus Instance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2513822"/>
          </a:xfrm>
        </p:spPr>
        <p:txBody>
          <a:bodyPr>
            <a:normAutofit/>
          </a:bodyPr>
          <a:lstStyle/>
          <a:p>
            <a:r>
              <a:rPr lang="en-US" dirty="0"/>
              <a:t>Instance attributes are bound to specific instance of the class.</a:t>
            </a:r>
            <a:endParaRPr lang="en-US" dirty="0">
              <a:solidFill>
                <a:srgbClr val="004A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595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7.4.1: Class Attributes </a:t>
            </a:r>
            <a:r>
              <a:rPr lang="en-US" sz="2400" b="0" dirty="0"/>
              <a:t>(1 of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3810778"/>
          </a:xfrm>
        </p:spPr>
        <p:txBody>
          <a:bodyPr/>
          <a:lstStyle/>
          <a:p>
            <a:r>
              <a:rPr lang="en-US" dirty="0"/>
              <a:t>Class attributes are bound the class and shared by all instances.</a:t>
            </a:r>
          </a:p>
          <a:p>
            <a:r>
              <a:rPr lang="en-US" dirty="0"/>
              <a:t>Syntax is just like defining variable, only you do it in the class body.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Snippet 7.33 shows example.</a:t>
            </a:r>
          </a:p>
          <a:p>
            <a:r>
              <a:rPr lang="en-US" dirty="0"/>
              <a:t>Access class attribute via class itself.</a:t>
            </a:r>
          </a:p>
          <a:p>
            <a:r>
              <a:rPr lang="en-US" dirty="0"/>
              <a:t>Changing class attribute through class will reflect on all existing instances.</a:t>
            </a:r>
          </a:p>
          <a:p>
            <a:r>
              <a:rPr lang="en-US" dirty="0"/>
              <a:t>Changing class attribute through instance will create instance attribute.</a:t>
            </a:r>
          </a:p>
          <a:p>
            <a:r>
              <a:rPr lang="en-US" dirty="0"/>
              <a:t>Can access and change class attributes in instance methods.</a:t>
            </a:r>
            <a:endParaRPr lang="en-US" dirty="0">
              <a:solidFill>
                <a:srgbClr val="004A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772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ACC9-1124-4268-8C02-BD6BFB9E0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378"/>
          </a:xfrm>
        </p:spPr>
        <p:txBody>
          <a:bodyPr/>
          <a:lstStyle/>
          <a:p>
            <a:r>
              <a:rPr lang="en-US" dirty="0"/>
              <a:t>Lesson 7.4.1: Class Attributes </a:t>
            </a:r>
            <a:r>
              <a:rPr lang="en-US" sz="2400" b="0" dirty="0"/>
              <a:t>(2 of 2)</a:t>
            </a:r>
          </a:p>
        </p:txBody>
      </p:sp>
      <p:pic>
        <p:nvPicPr>
          <p:cNvPr id="6" name="Picture Placeholder 5" descr="Program code. In the code, the words in the variable names are merged. Line 1: class Web Browser colon. Line 2: connected = True d e f, underscore, I n i t, underscore, left parenthesis, self, comma, page, right parenthesis, colon. Line 3: self period history = left bracket page right bracket. Line 4: self period current page = page. Line 5: self period is, underscore, incognito = False. ">
            <a:extLst>
              <a:ext uri="{FF2B5EF4-FFF2-40B4-BE49-F238E27FC236}">
                <a16:creationId xmlns:a16="http://schemas.microsoft.com/office/drawing/2014/main" id="{9571B5CF-B434-4583-8EA9-FBDC303D01F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2445463" y="2038569"/>
            <a:ext cx="7301073" cy="201575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7F7CE-CA29-470B-B7E7-E7ADBF9D6A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3118" y="4949193"/>
            <a:ext cx="10722260" cy="434570"/>
          </a:xfrm>
        </p:spPr>
        <p:txBody>
          <a:bodyPr/>
          <a:lstStyle/>
          <a:p>
            <a:pPr algn="ctr"/>
            <a:r>
              <a:rPr lang="en-US" i="1" dirty="0">
                <a:solidFill>
                  <a:srgbClr val="004A78"/>
                </a:solidFill>
              </a:rPr>
              <a:t>Snippet 7.33</a:t>
            </a:r>
            <a:endParaRPr lang="en-US" dirty="0">
              <a:solidFill>
                <a:srgbClr val="004A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893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7.5.1: Creating Instance Methods </a:t>
            </a:r>
            <a:r>
              <a:rPr lang="en-US" sz="2400" b="0" dirty="0"/>
              <a:t>(1 of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3269602"/>
          </a:xfrm>
        </p:spPr>
        <p:txBody>
          <a:bodyPr/>
          <a:lstStyle/>
          <a:p>
            <a:r>
              <a:rPr lang="en-US" dirty="0"/>
              <a:t>Instance methods must receive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/>
              <a:t> as first argument.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Don’t need to explicitly pass in value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/>
              <a:t>Bound method: One that takes an instance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/>
              <a:t>) as first parameter.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Every instance of class has its own copy of method.</a:t>
            </a:r>
            <a:endParaRPr lang="en-US" dirty="0"/>
          </a:p>
          <a:p>
            <a:r>
              <a:rPr lang="en-US" dirty="0"/>
              <a:t>Snippet 7.49 shows instance method examples.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938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ACC9-1124-4268-8C02-BD6BFB9E0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378"/>
          </a:xfrm>
        </p:spPr>
        <p:txBody>
          <a:bodyPr/>
          <a:lstStyle/>
          <a:p>
            <a:r>
              <a:rPr lang="en-US" dirty="0"/>
              <a:t>Lesson 7.5.1: Creating Instance Methods </a:t>
            </a:r>
            <a:r>
              <a:rPr lang="en-US" sz="2400" b="0" dirty="0"/>
              <a:t>(2 of 2)</a:t>
            </a:r>
          </a:p>
        </p:txBody>
      </p:sp>
      <p:pic>
        <p:nvPicPr>
          <p:cNvPr id="7" name="Picture Placeholder 6" descr="Program code. In the code, the words in the variable names are merged. Line 1: class Web Browser, colon. Line 2: d e f, underscore, i n i t, underscore, left parenthesis, self, comma, page, right parenthesis, colon. Line 3: self period history = left bracket page right bracket. Line 4: self period current, underscore, page = page. Line 5: self period is, underscore, incognito = False. Line 6: d e f, navigate, left parenthesis, self, comma, new, underscore, page, right parenthesis, colon. Line 7: self period current, underscore, page = new page. Line 8: if not self period is, underscore, incognito colon. Line 9: self period history period append, left parenthesis, new, underscore, page, right parenthesis. Line 10: d e f, clear, underscore, history, left parenthesis, self, right parenthesis, colon. Line 11: self period history, left parenthesis, colon hyphen 1 right bracket, right parenthesis, = left bracket right bracket. ">
            <a:extLst>
              <a:ext uri="{FF2B5EF4-FFF2-40B4-BE49-F238E27FC236}">
                <a16:creationId xmlns:a16="http://schemas.microsoft.com/office/drawing/2014/main" id="{36456190-6539-43F4-B889-23DF80614B9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2726555" y="1567056"/>
            <a:ext cx="6738890" cy="314539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7F7CE-CA29-470B-B7E7-E7ADBF9D6A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3118" y="5238442"/>
            <a:ext cx="10722260" cy="640378"/>
          </a:xfrm>
        </p:spPr>
        <p:txBody>
          <a:bodyPr/>
          <a:lstStyle/>
          <a:p>
            <a:pPr algn="ctr"/>
            <a:r>
              <a:rPr lang="en-US" i="1" dirty="0">
                <a:solidFill>
                  <a:srgbClr val="004A78"/>
                </a:solidFill>
              </a:rPr>
              <a:t>Snippet 7.49</a:t>
            </a:r>
            <a:endParaRPr lang="en-US" dirty="0">
              <a:solidFill>
                <a:srgbClr val="004A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276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7.5.2: Class Methods </a:t>
            </a:r>
            <a:r>
              <a:rPr lang="en-US" sz="2400" b="0" dirty="0"/>
              <a:t>(1 of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3325586"/>
          </a:xfrm>
        </p:spPr>
        <p:txBody>
          <a:bodyPr/>
          <a:lstStyle/>
          <a:p>
            <a:r>
              <a:rPr lang="en-US" dirty="0"/>
              <a:t>Class methods are bound to class itself and not instance.</a:t>
            </a:r>
          </a:p>
          <a:p>
            <a:r>
              <a:rPr lang="en-US" dirty="0"/>
              <a:t>Do not have access to instance attributes.</a:t>
            </a:r>
          </a:p>
          <a:p>
            <a:r>
              <a:rPr lang="en-US" dirty="0"/>
              <a:t>Called through class; don’t require creation on instance.</a:t>
            </a:r>
          </a:p>
          <a:p>
            <a:r>
              <a:rPr lang="en-US" dirty="0"/>
              <a:t>First parameter is always class itself.</a:t>
            </a:r>
          </a:p>
          <a:p>
            <a:pPr lvl="1"/>
            <a:r>
              <a:rPr lang="en-US" dirty="0"/>
              <a:t>First argument is reserved.</a:t>
            </a:r>
          </a:p>
          <a:p>
            <a:pPr lvl="1"/>
            <a:r>
              <a:rPr lang="en-US" dirty="0"/>
              <a:t>Convention is to use 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661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75DC-095F-479A-9D1F-74457757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2FA78-5429-49DB-AB0A-B7537270B8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33909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Explain different O</a:t>
            </a:r>
            <a:r>
              <a:rPr lang="en-US" sz="100" dirty="0"/>
              <a:t> </a:t>
            </a:r>
            <a:r>
              <a:rPr lang="en-US" dirty="0" err="1"/>
              <a:t>O</a:t>
            </a:r>
            <a:r>
              <a:rPr lang="en-US" sz="100" dirty="0"/>
              <a:t> </a:t>
            </a:r>
            <a:r>
              <a:rPr lang="en-US" dirty="0"/>
              <a:t>P concepts and the importance of O</a:t>
            </a:r>
            <a:r>
              <a:rPr lang="en-US" sz="100" dirty="0"/>
              <a:t> </a:t>
            </a:r>
            <a:r>
              <a:rPr lang="en-US" dirty="0" err="1"/>
              <a:t>O</a:t>
            </a:r>
            <a:r>
              <a:rPr lang="en-US" sz="100" dirty="0"/>
              <a:t> </a:t>
            </a:r>
            <a:r>
              <a:rPr lang="en-US" dirty="0"/>
              <a:t>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Instantiate a 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Describe how to define instance methods and pass arguments to them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Declare class attributes and class 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Describe how to override 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 multiple inheritance</a:t>
            </a:r>
          </a:p>
        </p:txBody>
      </p:sp>
    </p:spTree>
    <p:extLst>
      <p:ext uri="{BB962C8B-B14F-4D97-AF65-F5344CB8AC3E}">
        <p14:creationId xmlns:p14="http://schemas.microsoft.com/office/powerpoint/2010/main" val="2835725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7.5.2: Class Methods </a:t>
            </a:r>
            <a:r>
              <a:rPr lang="en-US" sz="2400" b="0" dirty="0"/>
              <a:t>(2 of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2980353"/>
          </a:xfrm>
        </p:spPr>
        <p:txBody>
          <a:bodyPr/>
          <a:lstStyle/>
          <a:p>
            <a:r>
              <a:rPr lang="en-US" dirty="0"/>
              <a:t>Common use is for making factory methods.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Factory methods are ones that return objects.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be used to return objects of different types.</a:t>
            </a:r>
          </a:p>
          <a:p>
            <a:r>
              <a:rPr lang="en-US" dirty="0"/>
              <a:t>See Snippet 7.52 for class method example.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 definition starts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1970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ACC9-1124-4268-8C02-BD6BFB9E0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378"/>
          </a:xfrm>
        </p:spPr>
        <p:txBody>
          <a:bodyPr/>
          <a:lstStyle/>
          <a:p>
            <a:r>
              <a:rPr lang="en-US" dirty="0"/>
              <a:t>Lesson 7.5.2: Class Methods </a:t>
            </a:r>
            <a:r>
              <a:rPr lang="en-US" sz="2400" b="0" dirty="0"/>
              <a:t>(3 of 3)</a:t>
            </a:r>
          </a:p>
        </p:txBody>
      </p:sp>
      <p:pic>
        <p:nvPicPr>
          <p:cNvPr id="6" name="Picture Placeholder 5" descr="Program code. In the code, the words in the variable names are merged. Line 1: class Web Browser, colon. Line 2: d e f, underscore, i n i t, underscore, left parenthesis, self, comma, page, right parenthesis, colon. Line 3: self period history = left bracket page right bracket. Line 4: self period current, underscore, page = page. Line 5: self period is, underscore, incognito = False. Line 6: d e f, navigate, left parenthesis, self, comma, new, underscore, page, right parenthesis, colon. Line 7: self period current, underscore, page = new, underscore, page. Line 8: if not self period is, underscore, incognito colon. Line 9: self history period append, left parenthesis, new, underscore, page, right parenthesis. Line 10: d e f, clear, underscore, history, left parenthesis, self, right parenthesis, colon. Line 11: self period history left bracket colon hyphen 1 right bracket = left bracket right bracket. Line 12: at sign class method. Line 13: d e f, with, underscore, incognito, left parenthesis, c l s, comma, page, right parenthesis, colon. Line 14: instance = c l s, left parenthesis, page, right parenthesis. Line 15: instance period is, underscore, incognito = True. Line 16: instance period history = left bracket right bracket. Line 17: return instance. ">
            <a:extLst>
              <a:ext uri="{FF2B5EF4-FFF2-40B4-BE49-F238E27FC236}">
                <a16:creationId xmlns:a16="http://schemas.microsoft.com/office/drawing/2014/main" id="{48190B75-18E8-4857-8D8A-B228B3CC71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3499638" y="1376616"/>
            <a:ext cx="5189220" cy="381762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7F7CE-CA29-470B-B7E7-E7ADBF9D6A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3118" y="5565348"/>
            <a:ext cx="10722260" cy="313471"/>
          </a:xfrm>
        </p:spPr>
        <p:txBody>
          <a:bodyPr/>
          <a:lstStyle/>
          <a:p>
            <a:pPr algn="ctr"/>
            <a:r>
              <a:rPr lang="en-US" i="1" dirty="0">
                <a:solidFill>
                  <a:srgbClr val="004A78"/>
                </a:solidFill>
              </a:rPr>
              <a:t>Snippet 7.52</a:t>
            </a:r>
            <a:endParaRPr lang="en-US" dirty="0">
              <a:solidFill>
                <a:srgbClr val="004A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035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169"/>
          </a:xfrm>
        </p:spPr>
        <p:txBody>
          <a:bodyPr/>
          <a:lstStyle/>
          <a:p>
            <a:r>
              <a:rPr lang="en-US" dirty="0"/>
              <a:t>Lesson 7.5.3: Encapsulation and Information Hiding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200" dirty="0"/>
              <a:t>Encapsulation: Bundling of data with methods that operate on that data.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Used to hide internal state of object.</a:t>
            </a:r>
          </a:p>
          <a:p>
            <a:r>
              <a:rPr lang="en-US" sz="2200" dirty="0"/>
              <a:t>Information hiding: Hiding of internal state of object.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Used to abstract away irrelevant details about class to prevent users from changing them.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Python, accomplished by marking attributes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only used inside class definition and not accessed externally.</a:t>
            </a:r>
          </a:p>
          <a:p>
            <a:pPr lvl="3">
              <a:spcBef>
                <a:spcPts val="1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Prefix attribute name with double underscore.</a:t>
            </a:r>
          </a:p>
          <a:p>
            <a:pPr lvl="3">
              <a:spcBef>
                <a:spcPts val="1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Attribute inaccessible outside of class.</a:t>
            </a:r>
          </a:p>
          <a:p>
            <a:pPr lvl="2"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similar to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but only used in very specific contexts.</a:t>
            </a:r>
          </a:p>
          <a:p>
            <a:pPr lvl="3">
              <a:spcBef>
                <a:spcPts val="1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Prefix attribute name with underscore.</a:t>
            </a:r>
          </a:p>
          <a:p>
            <a:pPr lvl="3">
              <a:spcBef>
                <a:spcPts val="1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Interpreter doesn’t enforce restrictions, this is just marker letting users know not to access outside of class.</a:t>
            </a:r>
          </a:p>
        </p:txBody>
      </p:sp>
    </p:spTree>
    <p:extLst>
      <p:ext uri="{BB962C8B-B14F-4D97-AF65-F5344CB8AC3E}">
        <p14:creationId xmlns:p14="http://schemas.microsoft.com/office/powerpoint/2010/main" val="3740865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7.6: Class Inheritance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Inheritance: Allows for class’s implementation be derived from another class’s implementation.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Subclass/derived/child class inherits all attributes and methods of superclass/base/parent class.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Makes code more reusable.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Makes it easier to extend functionality.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Adds flexibility.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 Python define class as usual but pass the base class as parameter.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Syntax: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Subclass(Superclass):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742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7.6.1: Overriding __init__()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4193333"/>
          </a:xfrm>
        </p:spPr>
        <p:txBody>
          <a:bodyPr/>
          <a:lstStyle/>
          <a:p>
            <a:r>
              <a:rPr lang="en-US" dirty="0"/>
              <a:t>Overriding: Redefining the implementation of a method defined in superclass to add or change subclass’s functionality.</a:t>
            </a:r>
          </a:p>
          <a:p>
            <a:r>
              <a:rPr lang="en-US" dirty="0"/>
              <a:t>Can override __init__ to add attribute to subclass.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method to access inherited methods from parent class that have been overwritten in child.</a:t>
            </a:r>
          </a:p>
        </p:txBody>
      </p:sp>
    </p:spTree>
    <p:extLst>
      <p:ext uri="{BB962C8B-B14F-4D97-AF65-F5344CB8AC3E}">
        <p14:creationId xmlns:p14="http://schemas.microsoft.com/office/powerpoint/2010/main" val="3117146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7.6.2: Commonly Overridden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368948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Dunder or magic methods: Special methods prefixed and suffixed with double underscores.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__del__</a:t>
            </a:r>
          </a:p>
          <a:p>
            <a:r>
              <a:rPr lang="en-US" dirty="0"/>
              <a:t>Commonly overridden to customize class.</a:t>
            </a:r>
          </a:p>
        </p:txBody>
      </p:sp>
    </p:spTree>
    <p:extLst>
      <p:ext uri="{BB962C8B-B14F-4D97-AF65-F5344CB8AC3E}">
        <p14:creationId xmlns:p14="http://schemas.microsoft.com/office/powerpoint/2010/main" val="2664905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7.6.3: The __str__()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2243235"/>
          </a:xfrm>
        </p:spPr>
        <p:txBody>
          <a:bodyPr>
            <a:normAutofit/>
          </a:bodyPr>
          <a:lstStyle/>
          <a:p>
            <a:r>
              <a:rPr lang="en-US" dirty="0"/>
              <a:t>Every object has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 </a:t>
            </a:r>
            <a:r>
              <a:rPr lang="en-US" dirty="0"/>
              <a:t>method by default.</a:t>
            </a:r>
          </a:p>
          <a:p>
            <a:r>
              <a:rPr lang="en-US" dirty="0"/>
              <a:t>Called every time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/>
              <a:t> is called.</a:t>
            </a:r>
          </a:p>
          <a:p>
            <a:r>
              <a:rPr lang="en-US" dirty="0"/>
              <a:t>Override to customize string containing readable representation of object.</a:t>
            </a:r>
          </a:p>
        </p:txBody>
      </p:sp>
    </p:spTree>
    <p:extLst>
      <p:ext uri="{BB962C8B-B14F-4D97-AF65-F5344CB8AC3E}">
        <p14:creationId xmlns:p14="http://schemas.microsoft.com/office/powerpoint/2010/main" val="1427297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7.6.4: The __del__()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2121937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__del__ </a:t>
            </a:r>
            <a:r>
              <a:rPr lang="en-US" dirty="0"/>
              <a:t>is destructor method.</a:t>
            </a:r>
          </a:p>
          <a:p>
            <a:r>
              <a:rPr lang="en-US" dirty="0"/>
              <a:t>Called whenever object gets destroyed.</a:t>
            </a:r>
          </a:p>
          <a:p>
            <a:r>
              <a:rPr lang="en-US" dirty="0"/>
              <a:t>Might want to override to print message to user.</a:t>
            </a:r>
            <a:endParaRPr lang="en-US" dirty="0">
              <a:solidFill>
                <a:srgbClr val="004A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05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7.7: Multiple Inheritance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3521529"/>
          </a:xfrm>
        </p:spPr>
        <p:txBody>
          <a:bodyPr/>
          <a:lstStyle/>
          <a:p>
            <a:r>
              <a:rPr lang="en-US" dirty="0"/>
              <a:t>Allows you to inherit attributes and methods from more than one class.</a:t>
            </a:r>
          </a:p>
          <a:p>
            <a:r>
              <a:rPr lang="en-US" dirty="0"/>
              <a:t>Commonly used for </a:t>
            </a:r>
            <a:r>
              <a:rPr lang="en-US" dirty="0" err="1"/>
              <a:t>mixins</a:t>
            </a:r>
            <a:r>
              <a:rPr lang="en-US" dirty="0"/>
              <a:t>.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Mixins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Classes that have methods/attributes that are meant to be used by other functions.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class has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method that writes to logfile, and when added to your class as mixin gives it that capability.</a:t>
            </a:r>
            <a:r>
              <a:rPr lang="en-US" dirty="0"/>
              <a:t>,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125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68BB-5B58-4DBF-AFED-D54C42D0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D7A93-11A5-41BD-A5E7-171744CC50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299"/>
            <a:ext cx="10711543" cy="4445259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-US" sz="2200" dirty="0"/>
              <a:t>In this module:</a:t>
            </a:r>
          </a:p>
          <a:p>
            <a:pPr>
              <a:spcBef>
                <a:spcPts val="800"/>
              </a:spcBef>
            </a:pPr>
            <a:r>
              <a:rPr lang="en-US" sz="2200" dirty="0"/>
              <a:t>We have begun our journey into O</a:t>
            </a:r>
            <a:r>
              <a:rPr lang="en-US" sz="100" dirty="0"/>
              <a:t> </a:t>
            </a:r>
            <a:r>
              <a:rPr lang="en-US" sz="2200" dirty="0" err="1"/>
              <a:t>O</a:t>
            </a:r>
            <a:r>
              <a:rPr lang="en-US" sz="100" dirty="0"/>
              <a:t> </a:t>
            </a:r>
            <a:r>
              <a:rPr lang="en-US" sz="2200" dirty="0"/>
              <a:t>P.</a:t>
            </a:r>
          </a:p>
          <a:p>
            <a:pPr lvl="1">
              <a:spcBef>
                <a:spcPts val="800"/>
              </a:spcBef>
            </a:pPr>
            <a:r>
              <a:rPr lang="en-US" sz="1900" dirty="0"/>
              <a:t>O</a:t>
            </a:r>
            <a:r>
              <a:rPr lang="en-US" sz="100" dirty="0"/>
              <a:t> </a:t>
            </a:r>
            <a:r>
              <a:rPr lang="en-US" sz="1900" dirty="0" err="1"/>
              <a:t>O</a:t>
            </a:r>
            <a:r>
              <a:rPr lang="en-US" sz="100" dirty="0"/>
              <a:t> </a:t>
            </a:r>
            <a:r>
              <a:rPr lang="en-US" sz="1900" dirty="0"/>
              <a:t>P makes code more reusable; it makes it easier to design software; it makes code easier to test, debug, and maintain; and it adds a form of security to the data in an application.</a:t>
            </a:r>
          </a:p>
          <a:p>
            <a:pPr lvl="1">
              <a:spcBef>
                <a:spcPts val="800"/>
              </a:spcBef>
            </a:pPr>
            <a:r>
              <a:rPr lang="en-US" sz="1900" dirty="0"/>
              <a:t>The behaviors of an object are known as methods, and you can add a method to a class by defining a function inside it.</a:t>
            </a:r>
          </a:p>
          <a:p>
            <a:pPr lvl="2">
              <a:spcBef>
                <a:spcPts val="800"/>
              </a:spcBef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be bound to your objects, this function needs to take in the argument self. We also covered class attributes and class methods in detail.</a:t>
            </a:r>
          </a:p>
          <a:p>
            <a:pPr>
              <a:spcBef>
                <a:spcPts val="800"/>
              </a:spcBef>
            </a:pPr>
            <a:r>
              <a:rPr lang="en-US" sz="2200" dirty="0"/>
              <a:t>We also took a look at encapsulation and the keywords that enable information hiding in Python.</a:t>
            </a:r>
          </a:p>
          <a:p>
            <a:pPr lvl="1">
              <a:spcBef>
                <a:spcPts val="800"/>
              </a:spcBef>
            </a:pPr>
            <a:r>
              <a:rPr lang="en-US" sz="1900" dirty="0"/>
              <a:t>Information hiding is used to abstract away irrelevant details about the class from users.</a:t>
            </a:r>
          </a:p>
          <a:p>
            <a:pPr>
              <a:spcBef>
                <a:spcPts val="800"/>
              </a:spcBef>
            </a:pPr>
            <a:r>
              <a:rPr lang="en-US" sz="2200" dirty="0"/>
              <a:t>We saw how to have a derived class inherit from a single base class, as well as multiple base classes.</a:t>
            </a:r>
          </a:p>
          <a:p>
            <a:pPr>
              <a:spcBef>
                <a:spcPts val="800"/>
              </a:spcBef>
            </a:pPr>
            <a:r>
              <a:rPr lang="en-US" sz="2200" dirty="0"/>
              <a:t>We also saw how to override methods: specifically, 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__init__</a:t>
            </a:r>
            <a:r>
              <a:rPr lang="en-US" sz="2200" dirty="0"/>
              <a:t>,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__str__</a:t>
            </a:r>
            <a:r>
              <a:rPr lang="en-US" sz="2200" dirty="0"/>
              <a:t>, and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__del__</a:t>
            </a:r>
            <a:r>
              <a:rPr lang="en-US" sz="2200" dirty="0"/>
              <a:t> methods.</a:t>
            </a:r>
          </a:p>
        </p:txBody>
      </p:sp>
    </p:spTree>
    <p:extLst>
      <p:ext uri="{BB962C8B-B14F-4D97-AF65-F5344CB8AC3E}">
        <p14:creationId xmlns:p14="http://schemas.microsoft.com/office/powerpoint/2010/main" val="2388512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7.1: A First Look at O</a:t>
            </a:r>
            <a:r>
              <a:rPr lang="en-US" sz="100" dirty="0"/>
              <a:t> </a:t>
            </a:r>
            <a:r>
              <a:rPr lang="en-US" dirty="0" err="1"/>
              <a:t>O</a:t>
            </a:r>
            <a:r>
              <a:rPr lang="en-US" sz="100" dirty="0"/>
              <a:t> </a:t>
            </a:r>
            <a:r>
              <a:rPr lang="en-US" dirty="0"/>
              <a:t>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4267978"/>
          </a:xfrm>
        </p:spPr>
        <p:txBody>
          <a:bodyPr/>
          <a:lstStyle/>
          <a:p>
            <a:r>
              <a:rPr lang="en-US" dirty="0"/>
              <a:t>Object-oriented programming (O</a:t>
            </a:r>
            <a:r>
              <a:rPr lang="en-US" sz="100" dirty="0"/>
              <a:t> </a:t>
            </a:r>
            <a:r>
              <a:rPr lang="en-US" dirty="0" err="1"/>
              <a:t>O</a:t>
            </a:r>
            <a:r>
              <a:rPr lang="en-US" sz="100" dirty="0"/>
              <a:t> </a:t>
            </a:r>
            <a:r>
              <a:rPr lang="en-US" dirty="0"/>
              <a:t>P): Programming paradigm based on concept of objects.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Objects: Capsules of properties and procedures/methods.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Allows us to abstract actual code and think more about attributes of data and operations around data.</a:t>
            </a:r>
          </a:p>
          <a:p>
            <a:r>
              <a:rPr lang="en-US" dirty="0"/>
              <a:t>Advantages: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 reusable.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Easier to design software as you can model it in terms of real-world objects.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Easier to test, debug, and maintain.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is secure due to abstraction and data hiding.</a:t>
            </a:r>
          </a:p>
        </p:txBody>
      </p:sp>
    </p:spTree>
    <p:extLst>
      <p:ext uri="{BB962C8B-B14F-4D97-AF65-F5344CB8AC3E}">
        <p14:creationId xmlns:p14="http://schemas.microsoft.com/office/powerpoint/2010/main" val="3913125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7.2: O</a:t>
            </a:r>
            <a:r>
              <a:rPr lang="en-US" sz="100" dirty="0"/>
              <a:t> </a:t>
            </a:r>
            <a:r>
              <a:rPr lang="en-US" dirty="0" err="1"/>
              <a:t>O</a:t>
            </a:r>
            <a:r>
              <a:rPr lang="en-US" sz="100" dirty="0"/>
              <a:t> </a:t>
            </a:r>
            <a:r>
              <a:rPr lang="en-US" dirty="0"/>
              <a:t>P in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3325586"/>
          </a:xfrm>
        </p:spPr>
        <p:txBody>
          <a:bodyPr/>
          <a:lstStyle/>
          <a:p>
            <a:r>
              <a:rPr lang="en-US" dirty="0"/>
              <a:t>Classes are O</a:t>
            </a:r>
            <a:r>
              <a:rPr lang="en-US" sz="100" dirty="0"/>
              <a:t> </a:t>
            </a:r>
            <a:r>
              <a:rPr lang="en-US" dirty="0" err="1"/>
              <a:t>O</a:t>
            </a:r>
            <a:r>
              <a:rPr lang="en-US" sz="100" dirty="0"/>
              <a:t> </a:t>
            </a:r>
            <a:r>
              <a:rPr lang="en-US" dirty="0"/>
              <a:t>P building-blocks.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Blueprints for objects.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Everything in Python is an object.</a:t>
            </a:r>
          </a:p>
          <a:p>
            <a:r>
              <a:rPr lang="en-US" dirty="0"/>
              <a:t>Running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function on any object will reveal class.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7.2.1: Defining a Class in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3120312"/>
          </a:xfrm>
        </p:spPr>
        <p:txBody>
          <a:bodyPr/>
          <a:lstStyle/>
          <a:p>
            <a:r>
              <a:rPr lang="en-US" dirty="0"/>
              <a:t>Syntax is minimal.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ClassName</a:t>
            </a:r>
          </a:p>
          <a:p>
            <a:r>
              <a:rPr lang="en-US" dirty="0"/>
              <a:t>Running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function shows class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Python,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are synonymous.</a:t>
            </a:r>
          </a:p>
        </p:txBody>
      </p:sp>
    </p:spTree>
    <p:extLst>
      <p:ext uri="{BB962C8B-B14F-4D97-AF65-F5344CB8AC3E}">
        <p14:creationId xmlns:p14="http://schemas.microsoft.com/office/powerpoint/2010/main" val="2937855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7.2.2: Instantiating an Object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2849724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jack = Person()</a:t>
            </a:r>
          </a:p>
          <a:p>
            <a:r>
              <a:rPr lang="en-US" dirty="0"/>
              <a:t>Each new object instantiated points to different objects.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declare a second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Person()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such as,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jill = Person()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jack is jill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will be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366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7.2.3: Adding Attributes to an Object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3745463"/>
          </a:xfrm>
        </p:spPr>
        <p:txBody>
          <a:bodyPr/>
          <a:lstStyle/>
          <a:p>
            <a:r>
              <a:rPr lang="en-US" dirty="0"/>
              <a:t>Can add attributes dynamically.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Type name of object followed by dot (.) and then name of attribute.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jack.name = "Jack Smith"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Try to avoid; this is bad practice.</a:t>
            </a:r>
          </a:p>
          <a:p>
            <a:r>
              <a:rPr lang="en-US" dirty="0"/>
              <a:t>Every object has built-in attributes.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Such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Dictionary that holds all attributes of object.</a:t>
            </a:r>
          </a:p>
        </p:txBody>
      </p:sp>
    </p:spTree>
    <p:extLst>
      <p:ext uri="{BB962C8B-B14F-4D97-AF65-F5344CB8AC3E}">
        <p14:creationId xmlns:p14="http://schemas.microsoft.com/office/powerpoint/2010/main" val="1406896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7.2.4: The __init__ Method </a:t>
            </a:r>
            <a:r>
              <a:rPr lang="en-US" sz="2400" b="0" dirty="0"/>
              <a:t>(1 of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4323961"/>
          </a:xfrm>
        </p:spPr>
        <p:txBody>
          <a:bodyPr/>
          <a:lstStyle/>
          <a:p>
            <a:pPr marL="291600" indent="-291600">
              <a:buClr>
                <a:srgbClr val="004A78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Preferred way to add attributes is by defining them in object’s constructor method.</a:t>
            </a:r>
          </a:p>
          <a:p>
            <a:pPr marL="291600" indent="-291600">
              <a:buClr>
                <a:srgbClr val="004A78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In Python constructor is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__init__</a:t>
            </a:r>
          </a:p>
          <a:p>
            <a:pPr lvl="1" indent="-29160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ClassName</a:t>
            </a:r>
          </a:p>
          <a:p>
            <a:pPr marL="291600" indent="-291600">
              <a:buClr>
                <a:srgbClr val="004A78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hasattr() </a:t>
            </a:r>
            <a:r>
              <a:rPr lang="en-US" sz="2200" dirty="0"/>
              <a:t>function checks whether object has specific attribute or method.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Python,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are synonymous.</a:t>
            </a:r>
          </a:p>
          <a:p>
            <a:pPr marL="291600" indent="-291600">
              <a:buClr>
                <a:srgbClr val="004A78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Define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__init__ </a:t>
            </a:r>
            <a:r>
              <a:rPr lang="en-US" sz="2200" dirty="0"/>
              <a:t>just like function and specify attributes that need to be passed when instantiated object.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Snippet 7.13 shows example.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refers to object we’re in process of creating.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__init__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defines parameters and you instantiate object without passing argument, you get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8614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ACC9-1124-4268-8C02-BD6BFB9E0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5928"/>
          </a:xfrm>
        </p:spPr>
        <p:txBody>
          <a:bodyPr/>
          <a:lstStyle/>
          <a:p>
            <a:r>
              <a:rPr lang="en-US" dirty="0"/>
              <a:t>Lesson 7.2.4: The __init__ Method </a:t>
            </a:r>
            <a:r>
              <a:rPr lang="en-US" sz="2400" b="0" dirty="0"/>
              <a:t>(2 of 2)</a:t>
            </a:r>
          </a:p>
        </p:txBody>
      </p:sp>
      <p:pic>
        <p:nvPicPr>
          <p:cNvPr id="6" name="Picture Placeholder 5" descr="Program code. In the code, the words in the variable names are merged. Line 1: &gt; &gt; &gt; class Person colon. Line 2:, midline horizontal ellipsis, d e f, underscore, I n i t, underscore, left parenthesis, self, comma, name, right parenthesis, colon. Line 3:, midline horizontal ellipsis, self, period name = name. Line 4:, midline horizontal ellipsis. Line 5: &gt; &gt; &gt;. ">
            <a:extLst>
              <a:ext uri="{FF2B5EF4-FFF2-40B4-BE49-F238E27FC236}">
                <a16:creationId xmlns:a16="http://schemas.microsoft.com/office/drawing/2014/main" id="{6E5AD909-1ADD-4C8F-8FF2-799597D9689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2922298" y="2302217"/>
            <a:ext cx="6343899" cy="148845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7F7CE-CA29-470B-B7E7-E7ADBF9D6A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3118" y="4697266"/>
            <a:ext cx="10722260" cy="471893"/>
          </a:xfrm>
        </p:spPr>
        <p:txBody>
          <a:bodyPr/>
          <a:lstStyle/>
          <a:p>
            <a:pPr algn="ctr"/>
            <a:r>
              <a:rPr lang="en-US" i="1" dirty="0">
                <a:solidFill>
                  <a:srgbClr val="004A78"/>
                </a:solidFill>
              </a:rPr>
              <a:t>Snippet 7.13</a:t>
            </a:r>
            <a:endParaRPr lang="en-US" dirty="0">
              <a:solidFill>
                <a:srgbClr val="004A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786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cessible_PPT_Template_Cengage.POTX  -  Read-Only" id="{E6200615-B87C-4FCE-8FC5-0B67255CF481}" vid="{147ADC87-9678-4E7D-9DBC-D729828897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E7F8E047CD1B4B8080E0C6917854E6" ma:contentTypeVersion="7" ma:contentTypeDescription="Create a new document." ma:contentTypeScope="" ma:versionID="27df2ae6dc0b8c223b8a07cc87f9d657">
  <xsd:schema xmlns:xsd="http://www.w3.org/2001/XMLSchema" xmlns:xs="http://www.w3.org/2001/XMLSchema" xmlns:p="http://schemas.microsoft.com/office/2006/metadata/properties" xmlns:ns2="cb2c73f9-b1ae-4d74-94e3-1ed1189efdaa" xmlns:ns3="aeb4a7c9-bc69-4a98-84ec-5a35baeb84bb" targetNamespace="http://schemas.microsoft.com/office/2006/metadata/properties" ma:root="true" ma:fieldsID="8010f79f02ff6c689f47b29fbf6af0bc" ns2:_="" ns3:_="">
    <xsd:import namespace="cb2c73f9-b1ae-4d74-94e3-1ed1189efdaa"/>
    <xsd:import namespace="aeb4a7c9-bc69-4a98-84ec-5a35baeb84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Doc_x0020_Type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2c73f9-b1ae-4d74-94e3-1ed1189efd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_x0020_Type" ma:index="10" nillable="true" ma:displayName="Doc Type" ma:format="Dropdown" ma:internalName="Doc_x0020_Type">
      <xsd:simpleType>
        <xsd:restriction base="dms:Choice">
          <xsd:enumeration value="1-pager Checklist"/>
          <xsd:enumeration value="Checklist"/>
          <xsd:enumeration value="Email template"/>
          <xsd:enumeration value="Example"/>
          <xsd:enumeration value="FAQ"/>
          <xsd:enumeration value="Standards/Guidelines"/>
          <xsd:enumeration value="Instructions/How to"/>
          <xsd:enumeration value="Policy"/>
          <xsd:enumeration value="Presentation"/>
          <xsd:enumeration value="Process"/>
          <xsd:enumeration value="Quick Guide / JobAid"/>
          <xsd:enumeration value="Reference"/>
          <xsd:enumeration value="Template"/>
        </xsd:restriction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b4a7c9-bc69-4a98-84ec-5a35baeb84b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_x0020_Type xmlns="cb2c73f9-b1ae-4d74-94e3-1ed1189efdaa">Template</Doc_x0020_Type>
    <SharedWithUsers xmlns="aeb4a7c9-bc69-4a98-84ec-5a35baeb84bb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E32CFAA7-E308-4DCB-89CD-C84C20E902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477A34-EE8A-47F8-8EB6-D81353830B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2c73f9-b1ae-4d74-94e3-1ed1189efdaa"/>
    <ds:schemaRef ds:uri="aeb4a7c9-bc69-4a98-84ec-5a35baeb84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9BA192-EF86-48DF-982C-2C526A268392}">
  <ds:schemaRefs>
    <ds:schemaRef ds:uri="http://schemas.microsoft.com/office/2006/documentManagement/types"/>
    <ds:schemaRef ds:uri="aeb4a7c9-bc69-4a98-84ec-5a35baeb84bb"/>
    <ds:schemaRef ds:uri="http://purl.org/dc/terms/"/>
    <ds:schemaRef ds:uri="http://schemas.openxmlformats.org/package/2006/metadata/core-properties"/>
    <ds:schemaRef ds:uri="cb2c73f9-b1ae-4d74-94e3-1ed1189efdaa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Accessible_PPT_Template_Cengage</Template>
  <TotalTime>11348</TotalTime>
  <Words>1515</Words>
  <Application>Microsoft Office PowerPoint</Application>
  <PresentationFormat>Widescreen</PresentationFormat>
  <Paragraphs>156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arial</vt:lpstr>
      <vt:lpstr>Helvetica</vt:lpstr>
      <vt:lpstr>Summer Font</vt:lpstr>
      <vt:lpstr>LucidaGrande</vt:lpstr>
      <vt:lpstr>Courier New</vt:lpstr>
      <vt:lpstr>Calibri</vt:lpstr>
      <vt:lpstr>Open Sans</vt:lpstr>
      <vt:lpstr>Office Theme</vt:lpstr>
      <vt:lpstr>Object-Oriented Programming</vt:lpstr>
      <vt:lpstr>Module Objectives</vt:lpstr>
      <vt:lpstr>Lesson 7.1: A First Look at O O P</vt:lpstr>
      <vt:lpstr>Lesson 7.2: O O P in Python</vt:lpstr>
      <vt:lpstr>Lesson 7.2.1: Defining a Class in Python</vt:lpstr>
      <vt:lpstr>Lesson 7.2.2: Instantiating an Object</vt:lpstr>
      <vt:lpstr>Lesson 7.2.3: Adding Attributes to an Object</vt:lpstr>
      <vt:lpstr>Lesson 7.2.4: The __init__ Method (1 of 2)</vt:lpstr>
      <vt:lpstr>Lesson 7.2.4: The __init__ Method (2 of 2)</vt:lpstr>
      <vt:lpstr>Lesson 7.3.1: Defining Methods in a Class (1 of 2)</vt:lpstr>
      <vt:lpstr>Lesson 7.3.1: Defining Methods in a Class (2 of 2)</vt:lpstr>
      <vt:lpstr>Lesson 7.3.2: Passing Arguments to Instance Methods</vt:lpstr>
      <vt:lpstr>Lesson 7.3.3: Setting Instance Attributes within Instance Methods</vt:lpstr>
      <vt:lpstr>Lesson 7.4: Class versus Instance Attributes</vt:lpstr>
      <vt:lpstr>Lesson 7.4.1: Class Attributes (1 of 2)</vt:lpstr>
      <vt:lpstr>Lesson 7.4.1: Class Attributes (2 of 2)</vt:lpstr>
      <vt:lpstr>Lesson 7.5.1: Creating Instance Methods (1 of 2)</vt:lpstr>
      <vt:lpstr>Lesson 7.5.1: Creating Instance Methods (2 of 2)</vt:lpstr>
      <vt:lpstr>Lesson 7.5.2: Class Methods (1 of 3)</vt:lpstr>
      <vt:lpstr>Lesson 7.5.2: Class Methods (2 of 3)</vt:lpstr>
      <vt:lpstr>Lesson 7.5.2: Class Methods (3 of 3)</vt:lpstr>
      <vt:lpstr>Lesson 7.5.3: Encapsulation and Information Hiding </vt:lpstr>
      <vt:lpstr>Lesson 7.6: Class Inheritance</vt:lpstr>
      <vt:lpstr>Lesson 7.6.1: Overriding __init__()</vt:lpstr>
      <vt:lpstr>Lesson 7.6.2: Commonly Overridden Methods</vt:lpstr>
      <vt:lpstr>Lesson 7.6.3: The __str__() Method</vt:lpstr>
      <vt:lpstr>Lesson 7.6.4: The __del__() Method</vt:lpstr>
      <vt:lpstr>Lesson 7.7: Multiple Inheritance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Spoto</dc:creator>
  <cp:lastModifiedBy>D, Mohanapriya</cp:lastModifiedBy>
  <cp:revision>564</cp:revision>
  <cp:lastPrinted>2016-10-03T15:29:39Z</cp:lastPrinted>
  <dcterms:created xsi:type="dcterms:W3CDTF">2019-02-07T14:16:32Z</dcterms:created>
  <dcterms:modified xsi:type="dcterms:W3CDTF">2019-07-23T10:44:35Z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0x0101000FE7F8E047CD1B4B8080E0C6917854E6</vt:lpwstr>
  </property>
  <property fmtid="{D5CDD505-2E9C-101B-9397-08002B2CF9AE}" pid="3" name="Order">
    <vt:r8>112600</vt:r8>
  </property>
  <property fmtid="{D5CDD505-2E9C-101B-9397-08002B2CF9AE}" pid="4" name="Category">
    <vt:lpwstr>Accessibility</vt:lpwstr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Document Type">
    <vt:lpwstr>Template</vt:lpwstr>
  </property>
  <property fmtid="{D5CDD505-2E9C-101B-9397-08002B2CF9AE}" pid="8" name="Audience">
    <vt:lpwstr>Content Developer</vt:lpwstr>
  </property>
  <property fmtid="{D5CDD505-2E9C-101B-9397-08002B2CF9AE}" pid="9" name="Department">
    <vt:lpwstr>GPM Training</vt:lpwstr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