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3" r:id="rId5"/>
    <p:sldId id="270" r:id="rId6"/>
    <p:sldId id="382" r:id="rId7"/>
    <p:sldId id="269" r:id="rId8"/>
    <p:sldId id="370" r:id="rId9"/>
    <p:sldId id="383" r:id="rId10"/>
    <p:sldId id="371" r:id="rId11"/>
    <p:sldId id="384" r:id="rId12"/>
    <p:sldId id="372" r:id="rId13"/>
    <p:sldId id="373" r:id="rId14"/>
    <p:sldId id="385" r:id="rId15"/>
    <p:sldId id="374" r:id="rId16"/>
    <p:sldId id="344" r:id="rId17"/>
    <p:sldId id="386" r:id="rId18"/>
    <p:sldId id="345" r:id="rId19"/>
    <p:sldId id="346" r:id="rId20"/>
    <p:sldId id="375" r:id="rId21"/>
    <p:sldId id="387" r:id="rId22"/>
    <p:sldId id="388" r:id="rId23"/>
    <p:sldId id="389" r:id="rId24"/>
    <p:sldId id="391" r:id="rId25"/>
    <p:sldId id="356" r:id="rId26"/>
    <p:sldId id="390" r:id="rId27"/>
    <p:sldId id="358" r:id="rId28"/>
    <p:sldId id="392" r:id="rId29"/>
    <p:sldId id="376" r:id="rId30"/>
    <p:sldId id="393" r:id="rId31"/>
    <p:sldId id="357" r:id="rId32"/>
    <p:sldId id="377" r:id="rId33"/>
    <p:sldId id="303" r:id="rId34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elvetica" panose="020B0604020202020204" pitchFamily="34" charset="0"/>
      <p:regular r:id="rId41"/>
      <p:bold r:id="rId42"/>
      <p:italic r:id="rId43"/>
      <p:boldItalic r:id="rId44"/>
    </p:embeddedFont>
    <p:embeddedFont>
      <p:font typeface="Open Sans" panose="020B060402020202020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icole Spoto" initials="NS" lastIdx="0" clrIdx="1">
    <p:extLst>
      <p:ext uri="{19B8F6BF-5375-455C-9EA6-DF929625EA0E}">
        <p15:presenceInfo xmlns:p15="http://schemas.microsoft.com/office/powerpoint/2012/main" userId="Nicole Spo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00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4" autoAdjust="0"/>
    <p:restoredTop sz="95244" autoAdjust="0"/>
  </p:normalViewPr>
  <p:slideViewPr>
    <p:cSldViewPr snapToGrid="0" snapToObjects="1">
      <p:cViewPr varScale="1">
        <p:scale>
          <a:sx n="79" d="100"/>
          <a:sy n="79" d="100"/>
        </p:scale>
        <p:origin x="682" y="62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Packages, and File Operations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8.3.2: Standard Python Modules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dir() </a:t>
            </a:r>
            <a:r>
              <a:rPr lang="en-US" dirty="0"/>
              <a:t>function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on imported module to see list of methods.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dir(sys)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help() </a:t>
            </a:r>
            <a:r>
              <a:rPr lang="en-US" dirty="0"/>
              <a:t>function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content of documentation string (docstrings) defined on resource.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help(add)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8.3.2: Standard Python Modules </a:t>
            </a:r>
            <a:r>
              <a:rPr lang="en-US" sz="2400" b="0" dirty="0"/>
              <a:t>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299"/>
            <a:ext cx="10711543" cy="4509581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Common Python modules: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Functions for working with and generating strings.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Mathematical functions.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Assertions to help in writing unit tests.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Access system-specific functionality.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S-specific functionality.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Modules for working with U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Module for working with dates, times, and time zones.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Module for generating pseudo-random numbers.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Module for working with regular expressions.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Optimized tools for more efficient iteration.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Functions that operate on and return other functions.</a:t>
            </a:r>
          </a:p>
        </p:txBody>
      </p:sp>
    </p:spTree>
    <p:extLst>
      <p:ext uri="{BB962C8B-B14F-4D97-AF65-F5344CB8AC3E}">
        <p14:creationId xmlns:p14="http://schemas.microsoft.com/office/powerpoint/2010/main" val="300418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8.3.3: Packages </a:t>
            </a:r>
            <a:r>
              <a:rPr lang="en-US" sz="2400" b="0" dirty="0"/>
              <a:t>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478449"/>
          </a:xfrm>
        </p:spPr>
        <p:txBody>
          <a:bodyPr/>
          <a:lstStyle/>
          <a:p>
            <a:r>
              <a:rPr lang="en-US" dirty="0"/>
              <a:t>Packages: Collections of modules.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contain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root of directory.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need to contain anything.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in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__init__,py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build package and package namespace.</a:t>
            </a:r>
          </a:p>
          <a:p>
            <a:r>
              <a:rPr lang="en-US" dirty="0"/>
              <a:t>Sample package structure shown in Snippet 8.33.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imports shown in Snippet 8.34.</a:t>
            </a:r>
          </a:p>
        </p:txBody>
      </p:sp>
    </p:spTree>
    <p:extLst>
      <p:ext uri="{BB962C8B-B14F-4D97-AF65-F5344CB8AC3E}">
        <p14:creationId xmlns:p14="http://schemas.microsoft.com/office/powerpoint/2010/main" val="333861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8.3.3: Packages </a:t>
            </a:r>
            <a:r>
              <a:rPr lang="en-US" sz="2400" b="0" dirty="0"/>
              <a:t>(2 of 3)</a:t>
            </a:r>
          </a:p>
        </p:txBody>
      </p:sp>
      <p:pic>
        <p:nvPicPr>
          <p:cNvPr id="9" name="Picture Placeholder 8" descr="Program code. In the code, the words in the variable names are merged. Line 1: mytools. Line 2: i n i t, underscore, period p y. Line 3: calculator period p y. Line 4: tokenizer period p y.">
            <a:extLst>
              <a:ext uri="{FF2B5EF4-FFF2-40B4-BE49-F238E27FC236}">
                <a16:creationId xmlns:a16="http://schemas.microsoft.com/office/drawing/2014/main" id="{89F72BB0-AB42-40F2-8466-98520BDA32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r="40689"/>
          <a:stretch/>
        </p:blipFill>
        <p:spPr>
          <a:xfrm>
            <a:off x="4217418" y="1988339"/>
            <a:ext cx="3753659" cy="16836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362953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8.33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8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918"/>
          </a:xfrm>
        </p:spPr>
        <p:txBody>
          <a:bodyPr/>
          <a:lstStyle/>
          <a:p>
            <a:r>
              <a:rPr lang="en-US" dirty="0"/>
              <a:t>Lesson 8.3.3: Packages </a:t>
            </a:r>
            <a:r>
              <a:rPr lang="en-US" sz="2400" b="0" dirty="0"/>
              <a:t>(3 of 3)</a:t>
            </a:r>
          </a:p>
        </p:txBody>
      </p:sp>
      <p:pic>
        <p:nvPicPr>
          <p:cNvPr id="7" name="Picture Placeholder 6" descr="Program code. In the code, the words in the variable names are merged. Line 1: hash import both modules. Line 2: from my tools import calculator, comma, tokenizer. Line 3: hash import one of the modules. Line 4: from my tools import calculator. Line 5: hash import specific resources from a module. Line 6: from my tools period calculator import add, comma, another, underscore, function.">
            <a:extLst>
              <a:ext uri="{FF2B5EF4-FFF2-40B4-BE49-F238E27FC236}">
                <a16:creationId xmlns:a16="http://schemas.microsoft.com/office/drawing/2014/main" id="{7E2997E6-035C-4459-94AE-511A4F8530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130068" y="2136266"/>
            <a:ext cx="5928360" cy="18897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790969"/>
            <a:ext cx="10722260" cy="510605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8.34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3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8.3.4: Absolute 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739147"/>
          </a:xfrm>
        </p:spPr>
        <p:txBody>
          <a:bodyPr>
            <a:normAutofit/>
          </a:bodyPr>
          <a:lstStyle/>
          <a:p>
            <a:r>
              <a:rPr lang="en-US" dirty="0"/>
              <a:t>Import that uses full path from project to module being imported.</a:t>
            </a:r>
          </a:p>
        </p:txBody>
      </p:sp>
    </p:spTree>
    <p:extLst>
      <p:ext uri="{BB962C8B-B14F-4D97-AF65-F5344CB8AC3E}">
        <p14:creationId xmlns:p14="http://schemas.microsoft.com/office/powerpoint/2010/main" val="396196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8.3.5: Relative 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340313"/>
          </a:xfrm>
        </p:spPr>
        <p:txBody>
          <a:bodyPr>
            <a:normAutofit/>
          </a:bodyPr>
          <a:lstStyle/>
          <a:p>
            <a:r>
              <a:rPr lang="en-US" dirty="0"/>
              <a:t>One that uses relative path from current directory to directory where module is located.</a:t>
            </a:r>
          </a:p>
          <a:p>
            <a:r>
              <a:rPr lang="en-US" dirty="0"/>
              <a:t>Always prefer absolute imports where possible.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5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8.5: The File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06988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object is default and easiest way to manipulate files in Python.</a:t>
            </a:r>
          </a:p>
          <a:p>
            <a:r>
              <a:rPr lang="en-US" dirty="0"/>
              <a:t>Two major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object types: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objects: Can read and write byte-like objects.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objects: Can read and write string objects.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is easiest way to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object.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either binary or text object.</a:t>
            </a:r>
          </a:p>
        </p:txBody>
      </p:sp>
    </p:spTree>
    <p:extLst>
      <p:ext uri="{BB962C8B-B14F-4D97-AF65-F5344CB8AC3E}">
        <p14:creationId xmlns:p14="http://schemas.microsoft.com/office/powerpoint/2010/main" val="306420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8.5.1: The File Object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file.read():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Loads entire file into memory.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file.readline():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Reads single line from file into memory.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file.readlines():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Reads all lines of file into list.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file.write():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Writes output to file.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file.seek():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move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position to certain location in file.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6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8.6.1: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49985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Built-in function used to read file.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Takes two arguments: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Read mode.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Write mode.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Append mode.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r+</a:t>
            </a: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Handles both reading and writing.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Reads binary file.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Writes binary file.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rb+</a:t>
            </a: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Combined special mode for binary file objects.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open(name_of_file, mode)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8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5DC-095F-479A-9D1F-7445775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A78-5429-49DB-AB0A-B7537270B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what Python modules are and create your 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what Python packages are and create your 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with the built-in Python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file object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 and write to Python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with structured data in Python files</a:t>
            </a:r>
          </a:p>
        </p:txBody>
      </p:sp>
    </p:spTree>
    <p:extLst>
      <p:ext uri="{BB962C8B-B14F-4D97-AF65-F5344CB8AC3E}">
        <p14:creationId xmlns:p14="http://schemas.microsoft.com/office/powerpoint/2010/main" val="283572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r>
              <a:rPr lang="en-US" dirty="0"/>
              <a:t>Lesson 8.6.2: Creating, Reading, and Writing to Files </a:t>
            </a:r>
            <a:r>
              <a:rPr lang="en-US" sz="2400" b="0" dirty="0"/>
              <a:t>(1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file,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as shown in Snippet 8.40.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write to the file created in Snippet 8.40,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as shown in Snippet 8.41.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returns number of characters written.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close the file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f.close()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close file in order to remove it from memory.</a:t>
            </a:r>
          </a:p>
        </p:txBody>
      </p:sp>
    </p:spTree>
    <p:extLst>
      <p:ext uri="{BB962C8B-B14F-4D97-AF65-F5344CB8AC3E}">
        <p14:creationId xmlns:p14="http://schemas.microsoft.com/office/powerpoint/2010/main" val="263600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654"/>
          </a:xfrm>
        </p:spPr>
        <p:txBody>
          <a:bodyPr/>
          <a:lstStyle/>
          <a:p>
            <a:r>
              <a:rPr lang="en-US" dirty="0"/>
              <a:t>Lesson 8.6.2: Creating, Reading, and Writing to Files </a:t>
            </a:r>
            <a:r>
              <a:rPr lang="en-US" sz="2400" b="0" dirty="0"/>
              <a:t>(2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75082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add more content to file, open in append mode.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f.open('myfile.txt', 'a')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read file, open in read mode.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f.open('myfile.txt', 'r’)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open, read file using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 err="1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533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6"/>
          </a:xfrm>
        </p:spPr>
        <p:txBody>
          <a:bodyPr/>
          <a:lstStyle/>
          <a:p>
            <a:r>
              <a:rPr lang="en-US" dirty="0"/>
              <a:t>Lesson 8.6.2: Creating, Reading, and Writing to Files </a:t>
            </a:r>
            <a:r>
              <a:rPr lang="en-US" sz="2400" b="0" dirty="0"/>
              <a:t>(3 of 4)</a:t>
            </a:r>
          </a:p>
        </p:txBody>
      </p:sp>
      <p:pic>
        <p:nvPicPr>
          <p:cNvPr id="10" name="Picture Placeholder 9" descr="Program code. In the code, the words in the variable names are merged. Line 1: &gt; &gt; &gt; f = open, right parenthesis, left parenthesis, open single quotes, my file period, t x t, close single quotes, comma, open single quotes, w, close single quotes, right parenthesis. ">
            <a:extLst>
              <a:ext uri="{FF2B5EF4-FFF2-40B4-BE49-F238E27FC236}">
                <a16:creationId xmlns:a16="http://schemas.microsoft.com/office/drawing/2014/main" id="{649685A4-75E7-463F-83E9-D6AC9ECDA27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r="28831"/>
          <a:stretch/>
        </p:blipFill>
        <p:spPr>
          <a:xfrm>
            <a:off x="3080068" y="2896176"/>
            <a:ext cx="6028359" cy="8456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7" y="4517614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8.40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6"/>
          </a:xfrm>
        </p:spPr>
        <p:txBody>
          <a:bodyPr/>
          <a:lstStyle/>
          <a:p>
            <a:r>
              <a:rPr lang="en-US" dirty="0"/>
              <a:t>Lesson 8.6.2: Creating, Reading, and Writing to Files </a:t>
            </a:r>
            <a:r>
              <a:rPr lang="en-US" sz="2400" b="0" dirty="0"/>
              <a:t>(4 of 4)</a:t>
            </a:r>
          </a:p>
        </p:txBody>
      </p:sp>
      <p:pic>
        <p:nvPicPr>
          <p:cNvPr id="5" name="Picture Placeholder 4" descr="Program code. In the code, the words in the variable names are merged. Line 1: &gt; &gt; &gt; f period write, left parenthesis, open quotes, hello, comma, world back slash n, close quotes, right parenthesis. Line 2: 13.">
            <a:extLst>
              <a:ext uri="{FF2B5EF4-FFF2-40B4-BE49-F238E27FC236}">
                <a16:creationId xmlns:a16="http://schemas.microsoft.com/office/drawing/2014/main" id="{23154441-D119-454D-BFEC-96E61F0120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r="34001"/>
          <a:stretch/>
        </p:blipFill>
        <p:spPr>
          <a:xfrm>
            <a:off x="3040847" y="2723498"/>
            <a:ext cx="6106801" cy="11909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7" y="4537069"/>
            <a:ext cx="10722260" cy="511586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8.41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7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8.6.3: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/>
              <a:t> Context Manager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Automatically frees resources so you don’t have to remember to close files.</a:t>
            </a:r>
          </a:p>
          <a:p>
            <a:r>
              <a:rPr lang="en-US" dirty="0"/>
              <a:t>Snippet 8.55 shows an example of using context manager to read specified file, print content, and exit while automatically closing file.</a:t>
            </a:r>
          </a:p>
        </p:txBody>
      </p:sp>
    </p:spTree>
    <p:extLst>
      <p:ext uri="{BB962C8B-B14F-4D97-AF65-F5344CB8AC3E}">
        <p14:creationId xmlns:p14="http://schemas.microsoft.com/office/powerpoint/2010/main" val="368359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8.6.3: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/>
              <a:t> Context Manager </a:t>
            </a:r>
            <a:r>
              <a:rPr lang="en-US" sz="2400" b="0" dirty="0"/>
              <a:t>(2 of 2)</a:t>
            </a:r>
          </a:p>
        </p:txBody>
      </p:sp>
      <p:pic>
        <p:nvPicPr>
          <p:cNvPr id="7" name="Picture Placeholder 6" descr="Program code. In the code, the words in the variable names are merged. Line 1: with open, left parenthesis, open quotes, my file, period, t x t, close quotes, comma, open quotes, r plus, close quotes, right parenthesis, as f colon. Line 2: indented once. content = f period read, left parenthesis, right parenthesis. Line 3: indented once. print, left parenthesis, content, right parenthesis.">
            <a:extLst>
              <a:ext uri="{FF2B5EF4-FFF2-40B4-BE49-F238E27FC236}">
                <a16:creationId xmlns:a16="http://schemas.microsoft.com/office/drawing/2014/main" id="{331A2F1F-2BDC-4EF8-8467-53E82D7A7C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r="22995"/>
          <a:stretch/>
        </p:blipFill>
        <p:spPr>
          <a:xfrm>
            <a:off x="3268097" y="2172416"/>
            <a:ext cx="5652302" cy="15404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254967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8.55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8.7: Handling Structured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V file: File with comma-separated values.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easily read into spreadsheet application.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readable and easy to parse.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Smaller, compact, and faster to work with.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generate and have standard format.</a:t>
            </a:r>
          </a:p>
          <a:p>
            <a:r>
              <a:rPr lang="en-US" dirty="0"/>
              <a:t>J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O</a:t>
            </a:r>
            <a:r>
              <a:rPr lang="en-US" sz="100" dirty="0"/>
              <a:t> </a:t>
            </a:r>
            <a:r>
              <a:rPr lang="en-US" dirty="0"/>
              <a:t>N: File with key/value pairs.</a:t>
            </a:r>
          </a:p>
          <a:p>
            <a:r>
              <a:rPr lang="en-US" dirty="0"/>
              <a:t>Other formats: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227177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8.7.1: Working with C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V Data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Python includes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module.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read tabular data: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v.reader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reader and writer objects.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v.reader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(file_ob)</a:t>
            </a:r>
          </a:p>
          <a:p>
            <a:pPr lvl="3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each row as a list of strings.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v.writer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(file_ob)</a:t>
            </a:r>
          </a:p>
          <a:p>
            <a:pPr lvl="3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Snippet 8.73 for example.</a:t>
            </a:r>
          </a:p>
        </p:txBody>
      </p:sp>
    </p:spTree>
    <p:extLst>
      <p:ext uri="{BB962C8B-B14F-4D97-AF65-F5344CB8AC3E}">
        <p14:creationId xmlns:p14="http://schemas.microsoft.com/office/powerpoint/2010/main" val="3798229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8.7.1: Working with C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V Data </a:t>
            </a:r>
            <a:r>
              <a:rPr lang="en-US" sz="2400" b="0" dirty="0"/>
              <a:t>(2 of 2)</a:t>
            </a:r>
          </a:p>
        </p:txBody>
      </p:sp>
      <p:pic>
        <p:nvPicPr>
          <p:cNvPr id="10" name="Picture Placeholder 9" descr="Program code. In the code, the words in the variable names are merged. Line 1: import csv. Line 2: with open, left parenthesis, open single quotes, example period csv, close single quotes, comma, open single quotes, w, close single quotes, right parenthesis, as f colon. Line 3: example data, underscore, writer = csv period writer, left parenthesis, f, right parenthesis. Line 4: example data writer period write row, left parenthesis, left bracket, open single quotes, name, close single quotes, comma, open single quotes, age, close single quotes, right bracket, right parenthesis. Line 5: example data, underscore, writer period write row, left parenthesis, left bracket, open single quotes, Steven, close single quotes, comma, 25 right bracket, right parenthesis.">
            <a:extLst>
              <a:ext uri="{FF2B5EF4-FFF2-40B4-BE49-F238E27FC236}">
                <a16:creationId xmlns:a16="http://schemas.microsoft.com/office/drawing/2014/main" id="{4D6B090A-FA34-4B34-9516-97F53C5F90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659963" y="2148722"/>
            <a:ext cx="6868570" cy="19074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872447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8.73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9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8.7.2: Working with J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O</a:t>
            </a:r>
            <a:r>
              <a:rPr lang="en-US" sz="100" dirty="0"/>
              <a:t> </a:t>
            </a:r>
            <a:r>
              <a:rPr lang="en-US" dirty="0"/>
              <a:t>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673002"/>
          </a:xfrm>
        </p:spPr>
        <p:txBody>
          <a:bodyPr/>
          <a:lstStyle/>
          <a:p>
            <a:r>
              <a:rPr lang="en-US" dirty="0"/>
              <a:t>J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O</a:t>
            </a:r>
            <a:r>
              <a:rPr lang="en-US" sz="100" dirty="0"/>
              <a:t> </a:t>
            </a:r>
            <a:r>
              <a:rPr lang="en-US" dirty="0"/>
              <a:t>N: JavaScript Object Notation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for exchanging data in human-readable way.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json.dumps()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J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encoding.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converting dictionaries into J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objects.</a:t>
            </a:r>
            <a:endParaRPr lang="en-US" dirty="0">
              <a:solidFill>
                <a:srgbClr val="004A78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json.loads()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J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decoding.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721640"/>
          </a:xfrm>
        </p:spPr>
        <p:txBody>
          <a:bodyPr/>
          <a:lstStyle/>
          <a:p>
            <a:r>
              <a:rPr lang="en-US" dirty="0"/>
              <a:t>Module: Any file in Python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.py </a:t>
            </a:r>
            <a:r>
              <a:rPr lang="en-US" dirty="0"/>
              <a:t>extension.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contain any valid Python code.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be directory containing Python files.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practice to include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inside directory.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imported elsewhere to use resource defined in module.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Package: Collection of modules.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46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BB-5B58-4DBF-AFED-D54C42D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7A93-11A5-41BD-A5E7-171744CC5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module:</a:t>
            </a:r>
          </a:p>
          <a:p>
            <a:r>
              <a:rPr lang="en-US" dirty="0"/>
              <a:t>We described what Python modules are and created our own.</a:t>
            </a:r>
          </a:p>
          <a:p>
            <a:r>
              <a:rPr lang="en-US" dirty="0"/>
              <a:t>We described what Python packages are and created our own.</a:t>
            </a:r>
          </a:p>
          <a:p>
            <a:r>
              <a:rPr lang="en-US" dirty="0"/>
              <a:t>We described file object in Python.</a:t>
            </a:r>
          </a:p>
          <a:p>
            <a:r>
              <a:rPr lang="en-US" dirty="0"/>
              <a:t>We practiced reading and writing to Python files.</a:t>
            </a:r>
          </a:p>
          <a:p>
            <a:r>
              <a:rPr lang="en-US" dirty="0"/>
              <a:t>We were introduced to working with structured data in Python files.</a:t>
            </a:r>
          </a:p>
        </p:txBody>
      </p:sp>
    </p:spTree>
    <p:extLst>
      <p:ext uri="{BB962C8B-B14F-4D97-AF65-F5344CB8AC3E}">
        <p14:creationId xmlns:p14="http://schemas.microsoft.com/office/powerpoint/2010/main" val="238851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8.1: Defining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855879"/>
          </a:xfrm>
        </p:spPr>
        <p:txBody>
          <a:bodyPr/>
          <a:lstStyle/>
          <a:p>
            <a:r>
              <a:rPr lang="en-US" dirty="0"/>
              <a:t>Modules can contain any valid Python code.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definitions, functions, classes, methods, etc.</a:t>
            </a:r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8.1.1: Creating Modules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299"/>
            <a:ext cx="10711543" cy="4548491"/>
          </a:xfrm>
        </p:spPr>
        <p:txBody>
          <a:bodyPr/>
          <a:lstStyle/>
          <a:p>
            <a:r>
              <a:rPr lang="en-US" dirty="0"/>
              <a:t>Save file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module_name.py</a:t>
            </a:r>
            <a:r>
              <a:rPr lang="en-US" dirty="0"/>
              <a:t>.</a:t>
            </a:r>
          </a:p>
          <a:p>
            <a:r>
              <a:rPr lang="en-US" dirty="0"/>
              <a:t>Module naming conventions include: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snake_case.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descriptive names.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use underscores to improve readability.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Importing modules: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is executed exactly once, even if you have another statement in code importing exact module elsewhere.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 import, Python compiles module’s code, executes code, and then populates module’s namespace with resource names defined in module.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imported resources accessible in scope in which they were imported.</a:t>
            </a:r>
          </a:p>
        </p:txBody>
      </p:sp>
    </p:spTree>
    <p:extLst>
      <p:ext uri="{BB962C8B-B14F-4D97-AF65-F5344CB8AC3E}">
        <p14:creationId xmlns:p14="http://schemas.microsoft.com/office/powerpoint/2010/main" val="243048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8.1.1: Creating Modules </a:t>
            </a:r>
            <a:r>
              <a:rPr lang="en-US" sz="2400" b="0" dirty="0"/>
              <a:t>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546543"/>
          </a:xfrm>
        </p:spPr>
        <p:txBody>
          <a:bodyPr/>
          <a:lstStyle/>
          <a:p>
            <a:r>
              <a:rPr lang="en-US" dirty="0"/>
              <a:t>Best practices for code within module: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Naming variables, functions, methods, modules: </a:t>
            </a:r>
            <a:r>
              <a:rPr lang="en-US" dirty="0" err="1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lowercase_with_underscores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Naming classes: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CapitalizeFirstLetters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using names like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etc., unless meaning can be derived from context.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comments sparingly.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test.</a:t>
            </a:r>
          </a:p>
        </p:txBody>
      </p:sp>
    </p:spTree>
    <p:extLst>
      <p:ext uri="{BB962C8B-B14F-4D97-AF65-F5344CB8AC3E}">
        <p14:creationId xmlns:p14="http://schemas.microsoft.com/office/powerpoint/2010/main" val="90912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8.2: Imports and Import Statements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515601" cy="4394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import keyword.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module_name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imports whole module.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dot (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notation to access resource.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assuming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was imported: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calculator.add(8, 9)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from..import </a:t>
            </a:r>
            <a:r>
              <a:rPr lang="en-US" dirty="0"/>
              <a:t>syntax.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module_name import resource_name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calculator import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place of resource name.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Tells Python to import everything in module.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5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8.2: Imports and Import Statements </a:t>
            </a:r>
            <a:r>
              <a:rPr lang="en-US" sz="2400" b="0" dirty="0"/>
              <a:t>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233309"/>
          </a:xfrm>
        </p:spPr>
        <p:txBody>
          <a:bodyPr/>
          <a:lstStyle/>
          <a:p>
            <a:r>
              <a:rPr lang="en-US" dirty="0"/>
              <a:t>With either method,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/>
              <a:t> keyword to create alias.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calculator as calc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calculator import add as a</a:t>
            </a:r>
          </a:p>
        </p:txBody>
      </p:sp>
    </p:spTree>
    <p:extLst>
      <p:ext uri="{BB962C8B-B14F-4D97-AF65-F5344CB8AC3E}">
        <p14:creationId xmlns:p14="http://schemas.microsoft.com/office/powerpoint/2010/main" val="73292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8.3.1: The Module Search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379223"/>
          </a:xfrm>
        </p:spPr>
        <p:txBody>
          <a:bodyPr>
            <a:normAutofit/>
          </a:bodyPr>
          <a:lstStyle/>
          <a:p>
            <a:r>
              <a:rPr lang="en-US" dirty="0"/>
              <a:t>When module is imported Python checks whether there is built-in module with specified name.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none found, interpreter will look for file with module name in directories given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sys.path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7df2ae6dc0b8c223b8a07cc87f9d657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8010f79f02ff6c689f47b29fbf6af0bc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Policy"/>
          <xsd:enumeration value="Presentation"/>
          <xsd:enumeration value="Process"/>
          <xsd:enumeration value="Quick Guide / JobAid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>Template</Doc_x0020_Type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77A34-EE8A-47F8-8EB6-D8135383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cb2c73f9-b1ae-4d74-94e3-1ed1189efdaa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aeb4a7c9-bc69-4a98-84ec-5a35baeb84bb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13770</TotalTime>
  <Words>1541</Words>
  <Application>Microsoft Office PowerPoint</Application>
  <PresentationFormat>Widescreen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</vt:lpstr>
      <vt:lpstr>Helvetica</vt:lpstr>
      <vt:lpstr>Summer Font</vt:lpstr>
      <vt:lpstr>LucidaGrande</vt:lpstr>
      <vt:lpstr>Open Sans</vt:lpstr>
      <vt:lpstr>Courier New</vt:lpstr>
      <vt:lpstr>Calibri</vt:lpstr>
      <vt:lpstr>Office Theme</vt:lpstr>
      <vt:lpstr>Modules, Packages, and File Operations</vt:lpstr>
      <vt:lpstr>Module Objectives</vt:lpstr>
      <vt:lpstr>Introduction</vt:lpstr>
      <vt:lpstr>Lesson 8.1: Defining Modules</vt:lpstr>
      <vt:lpstr>Lesson 8.1.1: Creating Modules (1 of 2)</vt:lpstr>
      <vt:lpstr>Lesson 8.1.1: Creating Modules (2 of 2)</vt:lpstr>
      <vt:lpstr>Lesson 8.2: Imports and Import Statements (1 of 2)</vt:lpstr>
      <vt:lpstr>Lesson 8.2: Imports and Import Statements (2 of 2)</vt:lpstr>
      <vt:lpstr>Lesson 8.3.1: The Module Search Path</vt:lpstr>
      <vt:lpstr>Lesson 8.3.2: Standard Python Modules (1 of 2)</vt:lpstr>
      <vt:lpstr>Lesson 8.3.2: Standard Python Modules (2 of 2)</vt:lpstr>
      <vt:lpstr>Lesson 8.3.3: Packages (1 of 3)</vt:lpstr>
      <vt:lpstr>Lesson 8.3.3: Packages (2 of 3)</vt:lpstr>
      <vt:lpstr>Lesson 8.3.3: Packages (3 of 3)</vt:lpstr>
      <vt:lpstr>Lesson 8.3.4: Absolute Imports</vt:lpstr>
      <vt:lpstr>Lesson 8.3.5: Relative Imports</vt:lpstr>
      <vt:lpstr>Lesson 8.5: The File Object</vt:lpstr>
      <vt:lpstr>Lesson 8.5.1: The File Object Methods</vt:lpstr>
      <vt:lpstr>Lesson 8.6.1: The open() Function</vt:lpstr>
      <vt:lpstr>Lesson 8.6.2: Creating, Reading, and Writing to Files (1 of 4)</vt:lpstr>
      <vt:lpstr>Lesson 8.6.2: Creating, Reading, and Writing to Files (2 of 4)</vt:lpstr>
      <vt:lpstr>Lesson 8.6.2: Creating, Reading, and Writing to Files (3 of 4)</vt:lpstr>
      <vt:lpstr>Lesson 8.6.2: Creating, Reading, and Writing to Files (4 of 4)</vt:lpstr>
      <vt:lpstr>Lesson 8.6.3: The with Context Manager (1 of 2)</vt:lpstr>
      <vt:lpstr>Lesson 8.6.3: The with Context Manager (2 of 2)</vt:lpstr>
      <vt:lpstr>Lesson 8.7: Handling Structured Data</vt:lpstr>
      <vt:lpstr>Lesson 8.7.1: Working with C S V Data (1 of 2)</vt:lpstr>
      <vt:lpstr>Lesson 8.7.1: Working with C S V Data (2 of 2)</vt:lpstr>
      <vt:lpstr>Lesson 8.7.2: Working with J S O N Data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D, Mohanapriya</cp:lastModifiedBy>
  <cp:revision>636</cp:revision>
  <cp:lastPrinted>2016-10-03T15:29:39Z</cp:lastPrinted>
  <dcterms:created xsi:type="dcterms:W3CDTF">2019-02-07T14:16:32Z</dcterms:created>
  <dcterms:modified xsi:type="dcterms:W3CDTF">2019-07-23T10:52:13Z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