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3" r:id="rId5"/>
    <p:sldId id="270" r:id="rId6"/>
    <p:sldId id="382" r:id="rId7"/>
    <p:sldId id="269" r:id="rId8"/>
    <p:sldId id="394" r:id="rId9"/>
    <p:sldId id="370" r:id="rId10"/>
    <p:sldId id="383" r:id="rId11"/>
    <p:sldId id="371" r:id="rId12"/>
    <p:sldId id="384" r:id="rId13"/>
    <p:sldId id="372" r:id="rId14"/>
    <p:sldId id="395" r:id="rId15"/>
    <p:sldId id="373" r:id="rId16"/>
    <p:sldId id="396" r:id="rId17"/>
    <p:sldId id="397" r:id="rId18"/>
    <p:sldId id="398" r:id="rId19"/>
    <p:sldId id="385" r:id="rId20"/>
    <p:sldId id="374" r:id="rId21"/>
    <p:sldId id="344" r:id="rId22"/>
    <p:sldId id="399" r:id="rId23"/>
    <p:sldId id="386" r:id="rId24"/>
    <p:sldId id="345" r:id="rId25"/>
    <p:sldId id="346" r:id="rId26"/>
    <p:sldId id="375" r:id="rId27"/>
    <p:sldId id="400" r:id="rId28"/>
    <p:sldId id="303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elvetica" panose="020B0604020202020204" pitchFamily="34" charset="0"/>
      <p:regular r:id="rId36"/>
      <p:bold r:id="rId37"/>
      <p:italic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5244" autoAdjust="0"/>
  </p:normalViewPr>
  <p:slideViewPr>
    <p:cSldViewPr snapToGrid="0" snapToObjects="1">
      <p:cViewPr varScale="1">
        <p:scale>
          <a:sx n="79" d="100"/>
          <a:sy n="79" d="100"/>
        </p:scale>
        <p:origin x="691" y="62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208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9.2.4: TypeError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Occurs when attempting to do operation on value or object of wrong type.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 9.19 shows example of adding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occurs when passing wrong arguments.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9.2.4: TypeError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&gt; &gt; &gt; 8 plus, open quotes, String, close quotes. Line 2: Trace back, left parenthesis, most recent call last, right parenthesis, colon. Line 3: indented once. File, open quotes, &lt; s t d i n &gt;, close quotes, comma, line 1, comma, in &lt; module &gt;. Line 4: Type Error colon can only concatenate s t r, left parenthesis, not &quot;I n t&quot;, right parenthesis, to str.">
            <a:extLst>
              <a:ext uri="{FF2B5EF4-FFF2-40B4-BE49-F238E27FC236}">
                <a16:creationId xmlns:a16="http://schemas.microsoft.com/office/drawing/2014/main" id="{F5C21D08-1D21-42D1-B9F2-66AB1637B7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577618" y="2243911"/>
            <a:ext cx="7033260" cy="15011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864366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9.19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0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9.2.5: </a:t>
            </a:r>
            <a:r>
              <a:rPr lang="en-US" dirty="0" err="1"/>
              <a:t>AttributeError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when assigning or referencing an attribute fails.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will occur when attempting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doesn’t have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140689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9.2.6: </a:t>
            </a:r>
            <a:r>
              <a:rPr lang="en-US" dirty="0" err="1"/>
              <a:t>IndexError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trying to access index that doesn’t exist.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9.2.7: </a:t>
            </a:r>
            <a:r>
              <a:rPr lang="en-US" dirty="0" err="1"/>
              <a:t>NameError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when specified name cannot be found locally or globally.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happens when name or variable is not defined.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5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9.2.8: </a:t>
            </a:r>
            <a:r>
              <a:rPr lang="en-US" dirty="0" err="1"/>
              <a:t>FileNotFoundError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when file you are attempting to read or write is not found.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1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9.3: Handling Errors and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17269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Practice defensive programming to mitigate errors.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improve software and source code in terms of: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quality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 (more comprehensible)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(behave more predictably)</a:t>
            </a:r>
          </a:p>
        </p:txBody>
      </p:sp>
    </p:spTree>
    <p:extLst>
      <p:ext uri="{BB962C8B-B14F-4D97-AF65-F5344CB8AC3E}">
        <p14:creationId xmlns:p14="http://schemas.microsoft.com/office/powerpoint/2010/main" val="30041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1542" cy="672105"/>
          </a:xfrm>
        </p:spPr>
        <p:txBody>
          <a:bodyPr/>
          <a:lstStyle/>
          <a:p>
            <a:r>
              <a:rPr lang="en-US" sz="3200" dirty="0"/>
              <a:t>Lesson 9.3.1: Implementing the try…except Block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way to handle errors.</a:t>
            </a:r>
          </a:p>
          <a:p>
            <a:r>
              <a:rPr lang="en-US" dirty="0"/>
              <a:t>If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 throws error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block,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block executes.</a:t>
            </a:r>
          </a:p>
          <a:p>
            <a:r>
              <a:rPr lang="en-US" dirty="0"/>
              <a:t>Can handle multiple exceptions, including generic exception.</a:t>
            </a:r>
          </a:p>
          <a:p>
            <a:r>
              <a:rPr lang="en-US" dirty="0"/>
              <a:t>See Snippet 9.36 for example.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1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2260" cy="736311"/>
          </a:xfrm>
        </p:spPr>
        <p:txBody>
          <a:bodyPr/>
          <a:lstStyle/>
          <a:p>
            <a:r>
              <a:rPr lang="en-US" sz="3200" dirty="0"/>
              <a:t>Lesson 9.3.1: Implementing the try…except Block </a:t>
            </a:r>
            <a:r>
              <a:rPr lang="en-US" sz="2400" b="0" dirty="0"/>
              <a:t>(2 of 2)</a:t>
            </a:r>
          </a:p>
        </p:txBody>
      </p:sp>
      <p:pic>
        <p:nvPicPr>
          <p:cNvPr id="13" name="Picture Placeholder 12" descr="Program code. In the code, the words in the variable names are merged. Line 1: try colon. Line 2: indented once. with open, left parenthesis, open single quote, input period, t x t, close single quote, comma, open single quote, r, close single quote, right parenthesis, as my input file colon. Line 3: indented twice. for line in my input file colon. Line 4: indented 3 times. print, left parenthesis, line, right parenthesis. Line 5: except File Not Found Error colon. Line 6: indented once. print, left parenthesis, open quotes, Whoops exclamation point File does not exist period, close quotes, right parenthesis. Line 7: except Value Error colon. Line 8: indented once. print, left parenthesis, open quotes, A value error occurred, close quotes, right parenthesis. Line 9: except Exception colon. Line 10: indented once. print, left parenthesis, open quotes, Something unforeseen happened, close quotes, right parenthesis. Line 11: print, left parenthesis, open quotes, Execution will continue to here period, close quotes, right parenthesis.">
            <a:extLst>
              <a:ext uri="{FF2B5EF4-FFF2-40B4-BE49-F238E27FC236}">
                <a16:creationId xmlns:a16="http://schemas.microsoft.com/office/drawing/2014/main" id="{BAB511DF-A26F-4B33-B898-A4540EAE2B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229128" y="1501140"/>
            <a:ext cx="5730240" cy="2941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041013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9.36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/>
          <a:lstStyle/>
          <a:p>
            <a:r>
              <a:rPr lang="en-US" dirty="0"/>
              <a:t>Lesson 9.3.2: Implementing the try…except…else Block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6754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Modification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 is always executed if no error occurs.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Snippet 9.43 for example of use.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what errors and exceptions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errors and exceptions when they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and use your own 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9.3.2: Implementing the try…except…else Block </a:t>
            </a:r>
            <a:r>
              <a:rPr lang="en-US" sz="2400" b="0" dirty="0"/>
              <a:t>(2 of 2)</a:t>
            </a:r>
          </a:p>
        </p:txBody>
      </p:sp>
      <p:pic>
        <p:nvPicPr>
          <p:cNvPr id="10" name="Picture Placeholder 9" descr="Program code. In the code, the words in the variable names are merged. Line 1: try colon. Line 2: indented once. with open, left parenthesis, open single quotes, input period, t x t, close single quotes, comma, open single quotes, r, close single quotes, right parenthesis, as my input file colon. Line 3: indented twice. for line in my input file colon. Line 4: indented 3 times. print, left parenthesis, line, right parenthesis. Line 5: except File Not Pound Error colon. Line 6: indented once. print, left parenthesis, open quotes, whoops exclamation point File does not exist period, close quotes, right parenthesis. Line 7: except Value Error colon. Line 8: indented once. print, left parenthesis, open quotes, A value error occurred, close quotes, right parenthesis. Line 9: except Exception colon. Line 10: indented once. print, left parenthesis, open quotes, Something unforeseen happened, close quotes, right parenthesis. Line 11: else colon. Line 12: indented once. print, left parenthesis, open quotes, No error because file exists, close quotes, right parenthesis. Line 13: print, left parenthesis, open quotes, Execution will continue to here period, close quotes, right parenthesis.">
            <a:extLst>
              <a:ext uri="{FF2B5EF4-FFF2-40B4-BE49-F238E27FC236}">
                <a16:creationId xmlns:a16="http://schemas.microsoft.com/office/drawing/2014/main" id="{C24EEE25-722B-4C27-8799-6401B9EB33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255798" y="1559496"/>
            <a:ext cx="5676900" cy="34518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238442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9.43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3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9.3.3: Implementing the finally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6878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keyword defines code block that must execute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block exits, irrespective of whether any exception occurred.</a:t>
            </a:r>
          </a:p>
          <a:p>
            <a:r>
              <a:rPr lang="en-US" dirty="0"/>
              <a:t>Usually the last block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block.</a:t>
            </a:r>
          </a:p>
          <a:p>
            <a:r>
              <a:rPr lang="en-US" dirty="0"/>
              <a:t>Useful in cases where clean-up logic needs to execute.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releasing system resources.</a:t>
            </a:r>
          </a:p>
        </p:txBody>
      </p:sp>
    </p:spTree>
    <p:extLst>
      <p:ext uri="{BB962C8B-B14F-4D97-AF65-F5344CB8AC3E}">
        <p14:creationId xmlns:p14="http://schemas.microsoft.com/office/powerpoint/2010/main" val="396196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9.4: Custom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allows you to add custom errors by extending base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40835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566"/>
          </a:xfrm>
        </p:spPr>
        <p:txBody>
          <a:bodyPr/>
          <a:lstStyle/>
          <a:p>
            <a:r>
              <a:rPr lang="en-US" dirty="0"/>
              <a:t>Lesson 9.4.1: Implementing Your Own Exception Class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Exception names should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contain few attributes that will help user get more information about what error occurred.</a:t>
            </a:r>
          </a:p>
          <a:p>
            <a:r>
              <a:rPr lang="en-US" dirty="0"/>
              <a:t>Snippet 9.54 shows example of how to create error.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0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9.4.1: Implementing Your Own Exception Class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class Recipe Not Valid Error, left parenthesis, Exception, right parenthesis, colon. Line 2: indented once. D e f, underscore, I n i t, underscore, left parenthesis, self, right parenthesis, colon. Line 3: indented twice. self period message =, open quotes, Your recipe is not valid, close quotes. Line 4: try colon. Line 5: indented once. raise Recipe Not valid Error. Line 6: except Recipe Not Valid Error as e colon. Line 7: indented once. print, left parenthesis, e period message, right parenthesis.">
            <a:extLst>
              <a:ext uri="{FF2B5EF4-FFF2-40B4-BE49-F238E27FC236}">
                <a16:creationId xmlns:a16="http://schemas.microsoft.com/office/drawing/2014/main" id="{916C8215-1B3F-45B6-A6F7-591C707680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622785" y="1968256"/>
            <a:ext cx="6942925" cy="24435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916321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9.54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talked about errors and exceptions, what they are, and how to avoid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looked at a few built-in errors and the scenarios that would cause them to be raised.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then moved on to handling them 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try…except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also covered how to implement our own custom exceptions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base class.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9.1: Errors and Exceptions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Exceptions: Errors that occur when program is running.</a:t>
            </a:r>
          </a:p>
          <a:p>
            <a:r>
              <a:rPr lang="en-US" dirty="0"/>
              <a:t>Syntax errors: Errors that occur before program execution happens.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9.1.1: How to Raise Exceptions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/>
              <a:t> keyword.</a:t>
            </a:r>
          </a:p>
          <a:p>
            <a:r>
              <a:rPr lang="en-US" dirty="0"/>
              <a:t>May want to raise exception when something occurs that you want to inform users of.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incorrect input.</a:t>
            </a:r>
          </a:p>
          <a:p>
            <a:r>
              <a:rPr lang="en-US" dirty="0"/>
              <a:t>Snippet 9.1 shows function that raises error.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9.1.1: How to Raise Exceptions </a:t>
            </a:r>
            <a:r>
              <a:rPr lang="en-US" sz="2400" b="0" dirty="0"/>
              <a:t>(2 of 2)</a:t>
            </a:r>
          </a:p>
        </p:txBody>
      </p:sp>
      <p:pic>
        <p:nvPicPr>
          <p:cNvPr id="6" name="Picture Placeholder 5" descr="Program code. In the code, the words in the variable names are merged. Line 1: d e f, raise, underscore, an, underscore, error, left parenthesis, error, right parenthesis, colon. Line 2: raise error. Line 3: empty. Line 4: raise, underscore, an, underscore, error, left parenthesis, Value Error, right parenthesis.">
            <a:extLst>
              <a:ext uri="{FF2B5EF4-FFF2-40B4-BE49-F238E27FC236}">
                <a16:creationId xmlns:a16="http://schemas.microsoft.com/office/drawing/2014/main" id="{06A33A2A-00CE-4F27-99FF-270B42A019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32788"/>
          <a:stretch/>
        </p:blipFill>
        <p:spPr>
          <a:xfrm>
            <a:off x="3913193" y="2226701"/>
            <a:ext cx="4362109" cy="13693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272086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9.1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9.2: Built-In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Python ships with built-in exceptions.</a:t>
            </a:r>
          </a:p>
          <a:p>
            <a:r>
              <a:rPr lang="en-US" dirty="0"/>
              <a:t>Divided into: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classes.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classes.</a:t>
            </a:r>
          </a:p>
        </p:txBody>
      </p:sp>
    </p:spTree>
    <p:extLst>
      <p:ext uri="{BB962C8B-B14F-4D97-AF65-F5344CB8AC3E}">
        <p14:creationId xmlns:p14="http://schemas.microsoft.com/office/powerpoint/2010/main" val="24304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9.2.1: SyntaxError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071255"/>
          </a:xfrm>
        </p:spPr>
        <p:txBody>
          <a:bodyPr>
            <a:normAutofit/>
          </a:bodyPr>
          <a:lstStyle/>
          <a:p>
            <a:r>
              <a:rPr lang="en-US" dirty="0"/>
              <a:t>Very common.</a:t>
            </a:r>
          </a:p>
          <a:p>
            <a:r>
              <a:rPr lang="en-US" dirty="0"/>
              <a:t>Occurs when Python interpreter unable to parse line of code.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9.2.2: ImportError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045527"/>
          </a:xfrm>
        </p:spPr>
        <p:txBody>
          <a:bodyPr>
            <a:normAutofit/>
          </a:bodyPr>
          <a:lstStyle/>
          <a:p>
            <a:r>
              <a:rPr lang="en-US" dirty="0"/>
              <a:t>Occurs when import cannot be resolved.</a:t>
            </a:r>
          </a:p>
          <a:p>
            <a:r>
              <a:rPr lang="en-US" dirty="0"/>
              <a:t>Example: Importing a non-existent module raises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subclass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5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9.2.3: KeyError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Occurs when trying to access dictionary key that isn’t found.</a:t>
            </a:r>
          </a:p>
          <a:p>
            <a:r>
              <a:rPr lang="en-US" dirty="0"/>
              <a:t>Simple way to mitigate is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custom value if key doesn’t exist.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2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aeb4a7c9-bc69-4a98-84ec-5a35baeb84bb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b2c73f9-b1ae-4d74-94e3-1ed1189efd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15197</TotalTime>
  <Words>773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</vt:lpstr>
      <vt:lpstr>Helvetica</vt:lpstr>
      <vt:lpstr>Summer Font</vt:lpstr>
      <vt:lpstr>LucidaGrande</vt:lpstr>
      <vt:lpstr>Courier New</vt:lpstr>
      <vt:lpstr>Calibri</vt:lpstr>
      <vt:lpstr>Open Sans</vt:lpstr>
      <vt:lpstr>Office Theme</vt:lpstr>
      <vt:lpstr>Error Handling</vt:lpstr>
      <vt:lpstr>Module Objectives</vt:lpstr>
      <vt:lpstr>Lesson 9.1: Errors and Exceptions in Python</vt:lpstr>
      <vt:lpstr>Lesson 9.1.1: How to Raise Exceptions (1 of 2)</vt:lpstr>
      <vt:lpstr>Lesson 9.1.1: How to Raise Exceptions (2 of 2)</vt:lpstr>
      <vt:lpstr>Lesson 9.2: Built-In Exceptions</vt:lpstr>
      <vt:lpstr>Lesson 9.2.1: SyntaxError</vt:lpstr>
      <vt:lpstr>Lesson 9.2.2: ImportError</vt:lpstr>
      <vt:lpstr>Lesson 9.2.3: KeyError</vt:lpstr>
      <vt:lpstr>Lesson 9.2.4: TypeError (1 of 2)</vt:lpstr>
      <vt:lpstr>Lesson 9.2.4: TypeError (2 of 2)</vt:lpstr>
      <vt:lpstr>Lesson 9.2.5: AttributeError</vt:lpstr>
      <vt:lpstr>Lesson 9.2.6: IndexError</vt:lpstr>
      <vt:lpstr>Lesson 9.2.7: NameError</vt:lpstr>
      <vt:lpstr>Lesson 9.2.8: FileNotFoundError</vt:lpstr>
      <vt:lpstr>Lesson 9.3: Handling Errors and Exceptions</vt:lpstr>
      <vt:lpstr>Lesson 9.3.1: Implementing the try…except Block (1 of 2)</vt:lpstr>
      <vt:lpstr>Lesson 9.3.1: Implementing the try…except Block (2 of 2)</vt:lpstr>
      <vt:lpstr>Lesson 9.3.2: Implementing the try…except…else Block (1 of 2)</vt:lpstr>
      <vt:lpstr>Lesson 9.3.2: Implementing the try…except…else Block (2 of 2)</vt:lpstr>
      <vt:lpstr>Lesson 9.3.3: Implementing the finally Keyword</vt:lpstr>
      <vt:lpstr>Lesson 9.4: Custom Exceptions</vt:lpstr>
      <vt:lpstr>Lesson 9.4.1: Implementing Your Own Exception Class (1 of 2)</vt:lpstr>
      <vt:lpstr>Lesson 9.4.1: Implementing Your Own Exception Class (2 of 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662</cp:revision>
  <cp:lastPrinted>2016-10-03T15:29:39Z</cp:lastPrinted>
  <dcterms:created xsi:type="dcterms:W3CDTF">2019-02-07T14:16:32Z</dcterms:created>
  <dcterms:modified xsi:type="dcterms:W3CDTF">2019-07-23T10:56:52Z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