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1"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69629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82756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025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19177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0208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640934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829539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2568548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63400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52582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41151273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1F71E-637E-4FFF-801B-FEB3DB7A8DCB}" type="datetimeFigureOut">
              <a:rPr lang="en-US" smtClean="0"/>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5851563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1F71E-637E-4FFF-801B-FEB3DB7A8DCB}" type="datetimeFigureOut">
              <a:rPr lang="en-US" smtClean="0"/>
              <a:t>6/14/2017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34010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1F71E-637E-4FFF-801B-FEB3DB7A8DCB}" type="datetimeFigureOut">
              <a:rPr lang="en-US" smtClean="0"/>
              <a:t>6/14/2017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8091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2446576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82242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1F71E-637E-4FFF-801B-FEB3DB7A8DCB}" type="datetimeFigureOut">
              <a:rPr lang="en-US" smtClean="0"/>
              <a:t>6/14/2017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586826-7BCB-4736-9D19-BD4D40F2AABF}" type="slidenum">
              <a:rPr lang="en-US" smtClean="0"/>
              <a:t>‹Nr.›</a:t>
            </a:fld>
            <a:endParaRPr lang="en-US"/>
          </a:p>
        </p:txBody>
      </p:sp>
    </p:spTree>
    <p:extLst>
      <p:ext uri="{BB962C8B-B14F-4D97-AF65-F5344CB8AC3E}">
        <p14:creationId xmlns:p14="http://schemas.microsoft.com/office/powerpoint/2010/main" val="30581711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9149"/>
            <a:ext cx="9144000" cy="1509713"/>
          </a:xfrm>
        </p:spPr>
        <p:txBody>
          <a:bodyPr/>
          <a:lstStyle/>
          <a:p>
            <a:pPr algn="ctr"/>
            <a:r>
              <a:rPr lang="en-US" dirty="0"/>
              <a:t>X10</a:t>
            </a:r>
          </a:p>
        </p:txBody>
      </p:sp>
      <p:sp>
        <p:nvSpPr>
          <p:cNvPr id="3" name="Subtitle 2"/>
          <p:cNvSpPr>
            <a:spLocks noGrp="1"/>
          </p:cNvSpPr>
          <p:nvPr>
            <p:ph type="subTitle" idx="1"/>
          </p:nvPr>
        </p:nvSpPr>
        <p:spPr>
          <a:xfrm>
            <a:off x="2212532" y="4058583"/>
            <a:ext cx="7766936" cy="1096899"/>
          </a:xfrm>
        </p:spPr>
        <p:txBody>
          <a:bodyPr/>
          <a:lstStyle/>
          <a:p>
            <a:pPr algn="ctr"/>
            <a:r>
              <a:rPr lang="en-US" dirty="0"/>
              <a:t>Sam, Chris</a:t>
            </a:r>
          </a:p>
        </p:txBody>
      </p:sp>
    </p:spTree>
    <p:extLst>
      <p:ext uri="{BB962C8B-B14F-4D97-AF65-F5344CB8AC3E}">
        <p14:creationId xmlns:p14="http://schemas.microsoft.com/office/powerpoint/2010/main" val="384016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X10? </a:t>
            </a:r>
          </a:p>
        </p:txBody>
      </p:sp>
      <p:sp>
        <p:nvSpPr>
          <p:cNvPr id="3" name="Content Placeholder 2"/>
          <p:cNvSpPr>
            <a:spLocks noGrp="1"/>
          </p:cNvSpPr>
          <p:nvPr>
            <p:ph idx="1"/>
          </p:nvPr>
        </p:nvSpPr>
        <p:spPr>
          <a:xfrm>
            <a:off x="838200" y="1825625"/>
            <a:ext cx="7410450" cy="4351338"/>
          </a:xfrm>
        </p:spPr>
        <p:txBody>
          <a:bodyPr/>
          <a:lstStyle/>
          <a:p>
            <a:r>
              <a:rPr lang="en-US" dirty="0"/>
              <a:t>X10 is a communication protocol for electronic devices used for home automation. </a:t>
            </a:r>
          </a:p>
          <a:p>
            <a:r>
              <a:rPr lang="en-US" dirty="0"/>
              <a:t>it uses power line wiring for signaling and control</a:t>
            </a:r>
          </a:p>
          <a:p>
            <a:r>
              <a:rPr lang="en-US" dirty="0"/>
              <a:t>short radio frequency bursts hold the digital information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984" y="4001294"/>
            <a:ext cx="2026666" cy="20690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621" y="3425942"/>
            <a:ext cx="4235719" cy="2812126"/>
          </a:xfrm>
          <a:prstGeom prst="rect">
            <a:avLst/>
          </a:prstGeom>
        </p:spPr>
      </p:pic>
    </p:spTree>
    <p:extLst>
      <p:ext uri="{BB962C8B-B14F-4D97-AF65-F5344CB8AC3E}">
        <p14:creationId xmlns:p14="http://schemas.microsoft.com/office/powerpoint/2010/main" val="43714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Power line carrier control</a:t>
            </a:r>
          </a:p>
        </p:txBody>
      </p:sp>
      <p:sp>
        <p:nvSpPr>
          <p:cNvPr id="3" name="Inhaltsplatzhalter 2"/>
          <p:cNvSpPr>
            <a:spLocks noGrp="1"/>
          </p:cNvSpPr>
          <p:nvPr>
            <p:ph idx="1"/>
          </p:nvPr>
        </p:nvSpPr>
        <p:spPr/>
        <p:txBody>
          <a:bodyPr>
            <a:normAutofit lnSpcReduction="10000"/>
          </a:bodyPr>
          <a:lstStyle/>
          <a:p>
            <a:r>
              <a:rPr lang="en-US" dirty="0"/>
              <a:t>the digital data is send on the electrical wiring of the household devices and light wiring</a:t>
            </a:r>
          </a:p>
          <a:p>
            <a:r>
              <a:rPr lang="en-US" dirty="0"/>
              <a:t> the data is encoded on a 120 kHz carrier frequency, transmitted as short bursts</a:t>
            </a:r>
          </a:p>
          <a:p>
            <a:r>
              <a:rPr lang="en-US" dirty="0"/>
              <a:t> data consists of an address and a command</a:t>
            </a:r>
          </a:p>
          <a:p>
            <a:r>
              <a:rPr lang="en-US" dirty="0"/>
              <a:t> data is sent from controller to the device</a:t>
            </a:r>
          </a:p>
          <a:p>
            <a:r>
              <a:rPr lang="en-US" dirty="0"/>
              <a:t> advanced devices can receive/request with a more advanced status</a:t>
            </a:r>
          </a:p>
          <a:p>
            <a:pPr lvl="1"/>
            <a:r>
              <a:rPr lang="en-US" dirty="0"/>
              <a:t>status may be: on/off, dimming level, temperature or other sensing reading.</a:t>
            </a:r>
          </a:p>
          <a:p>
            <a:r>
              <a:rPr lang="en-US" dirty="0"/>
              <a:t>up to like 3 rooms</a:t>
            </a:r>
          </a:p>
          <a:p>
            <a:r>
              <a:rPr lang="en-US" dirty="0"/>
              <a:t>if two X10 signals are transmitted at the same </a:t>
            </a:r>
            <a:r>
              <a:rPr lang="en-US" dirty="0">
                <a:sym typeface="Wingdings" panose="05000000000000000000" pitchFamily="2" charset="2"/>
              </a:rPr>
              <a:t> collision</a:t>
            </a:r>
          </a:p>
          <a:p>
            <a:pPr lvl="1"/>
            <a:r>
              <a:rPr lang="en-US" dirty="0">
                <a:sym typeface="Wingdings" panose="05000000000000000000" pitchFamily="2" charset="2"/>
              </a:rPr>
              <a:t>better devices can avoid those collisions</a:t>
            </a:r>
            <a:endParaRPr lang="en-US" dirty="0"/>
          </a:p>
        </p:txBody>
      </p:sp>
    </p:spTree>
    <p:extLst>
      <p:ext uri="{BB962C8B-B14F-4D97-AF65-F5344CB8AC3E}">
        <p14:creationId xmlns:p14="http://schemas.microsoft.com/office/powerpoint/2010/main" val="222250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Protocol</a:t>
            </a:r>
          </a:p>
        </p:txBody>
      </p:sp>
      <p:sp>
        <p:nvSpPr>
          <p:cNvPr id="3" name="Inhaltsplatzhalter 2"/>
          <p:cNvSpPr>
            <a:spLocks noGrp="1"/>
          </p:cNvSpPr>
          <p:nvPr>
            <p:ph idx="1"/>
          </p:nvPr>
        </p:nvSpPr>
        <p:spPr/>
        <p:txBody>
          <a:bodyPr>
            <a:normAutofit fontScale="85000" lnSpcReduction="20000"/>
          </a:bodyPr>
          <a:lstStyle/>
          <a:p>
            <a:r>
              <a:rPr lang="en-US" dirty="0"/>
              <a:t>The transmitted X10 packages consists:</a:t>
            </a:r>
          </a:p>
          <a:p>
            <a:pPr lvl="1"/>
            <a:r>
              <a:rPr lang="en-US" dirty="0"/>
              <a:t> 4bit house code followed by 1-4bit unit codes followed by 4bit command</a:t>
            </a:r>
          </a:p>
          <a:p>
            <a:r>
              <a:rPr lang="en-US" dirty="0"/>
              <a:t>for more convenient system configuration:</a:t>
            </a:r>
          </a:p>
          <a:p>
            <a:pPr lvl="1"/>
            <a:r>
              <a:rPr lang="en-US" dirty="0"/>
              <a:t>house code is selected as a letter from A - P</a:t>
            </a:r>
          </a:p>
          <a:p>
            <a:pPr lvl="1"/>
            <a:r>
              <a:rPr lang="en-US" dirty="0"/>
              <a:t>unit code is a number from 1 - 16</a:t>
            </a:r>
          </a:p>
          <a:p>
            <a:r>
              <a:rPr lang="en-US" dirty="0"/>
              <a:t>each device is configured to respond to one of the 256 possible addressed (16 x 16)</a:t>
            </a:r>
          </a:p>
          <a:p>
            <a:r>
              <a:rPr lang="en-US" dirty="0"/>
              <a:t>the device reacts to commands specifically addressed to it, or to a broadcast</a:t>
            </a:r>
          </a:p>
          <a:p>
            <a:r>
              <a:rPr lang="en-US" dirty="0"/>
              <a:t>transmitted message example:</a:t>
            </a:r>
          </a:p>
          <a:p>
            <a:pPr lvl="1"/>
            <a:r>
              <a:rPr lang="en-US" dirty="0"/>
              <a:t>"select A3" followed by "turn on", which means:</a:t>
            </a:r>
          </a:p>
          <a:p>
            <a:pPr lvl="1"/>
            <a:r>
              <a:rPr lang="en-US" dirty="0"/>
              <a:t>	unit "A3" should turn on its device</a:t>
            </a:r>
          </a:p>
          <a:p>
            <a:r>
              <a:rPr lang="en-US" dirty="0"/>
              <a:t>One-way devices: only receive commands and do not ACK their status</a:t>
            </a:r>
          </a:p>
          <a:p>
            <a:r>
              <a:rPr lang="en-US" dirty="0"/>
              <a:t>Two-way devices: ACK their status to the network. More expensive</a:t>
            </a:r>
          </a:p>
        </p:txBody>
      </p:sp>
    </p:spTree>
    <p:extLst>
      <p:ext uri="{BB962C8B-B14F-4D97-AF65-F5344CB8AC3E}">
        <p14:creationId xmlns:p14="http://schemas.microsoft.com/office/powerpoint/2010/main" val="116802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t>Hardware support: 1- Device Modules</a:t>
            </a:r>
          </a:p>
        </p:txBody>
      </p:sp>
      <p:sp>
        <p:nvSpPr>
          <p:cNvPr id="3" name="Content Placeholder 2"/>
          <p:cNvSpPr>
            <a:spLocks noGrp="1"/>
          </p:cNvSpPr>
          <p:nvPr>
            <p:ph idx="1"/>
          </p:nvPr>
        </p:nvSpPr>
        <p:spPr>
          <a:xfrm>
            <a:off x="838200" y="1314450"/>
            <a:ext cx="10515600" cy="5238750"/>
          </a:xfrm>
        </p:spPr>
        <p:txBody>
          <a:bodyPr>
            <a:normAutofit/>
          </a:bodyPr>
          <a:lstStyle/>
          <a:p>
            <a:r>
              <a:rPr lang="en-US" dirty="0"/>
              <a:t>Depending on the load that is to be controlled, different modules must be used. </a:t>
            </a:r>
          </a:p>
          <a:p>
            <a:pPr lvl="1"/>
            <a:r>
              <a:rPr lang="en-US" dirty="0"/>
              <a:t>Incandescent lamp : </a:t>
            </a:r>
            <a:r>
              <a:rPr lang="en-US" dirty="0" err="1"/>
              <a:t>Triac</a:t>
            </a:r>
            <a:r>
              <a:rPr lang="en-US" dirty="0"/>
              <a:t>-based lamp module or wall switch </a:t>
            </a:r>
          </a:p>
          <a:p>
            <a:pPr lvl="1"/>
            <a:r>
              <a:rPr lang="en-US" dirty="0"/>
              <a:t>Fluorescent lamps: appliance module</a:t>
            </a:r>
          </a:p>
          <a:p>
            <a:pPr lvl="1"/>
            <a:r>
              <a:rPr lang="en-US" dirty="0"/>
              <a:t>High – intensity discharge lamps: appliance module</a:t>
            </a:r>
          </a:p>
          <a:p>
            <a:r>
              <a:rPr lang="en-US" dirty="0"/>
              <a:t>switch modules offer a feature called </a:t>
            </a:r>
            <a:r>
              <a:rPr lang="en-US" i="1" dirty="0"/>
              <a:t>local dimming</a:t>
            </a:r>
            <a:r>
              <a:rPr lang="en-US" dirty="0"/>
              <a:t>.  on/off control with no possibility of locally dimming the controlled lamp. However, appliance module is an automatic mode. For instance, if the module is switched off, operating the power switch on the lamp or appliance will cause the module to turn on</a:t>
            </a:r>
          </a:p>
          <a:p>
            <a:r>
              <a:rPr lang="en-US" dirty="0"/>
              <a:t>There are sensor modules that sense and report temperature, light, infra-red, motion, or contact openings and closures. Device modules include thermostats, audible alarms and controllers for low voltage switches.</a:t>
            </a:r>
          </a:p>
        </p:txBody>
      </p:sp>
    </p:spTree>
    <p:extLst>
      <p:ext uri="{BB962C8B-B14F-4D97-AF65-F5344CB8AC3E}">
        <p14:creationId xmlns:p14="http://schemas.microsoft.com/office/powerpoint/2010/main" val="132214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Controllers:</a:t>
            </a:r>
          </a:p>
        </p:txBody>
      </p:sp>
      <p:sp>
        <p:nvSpPr>
          <p:cNvPr id="3" name="Content Placeholder 2"/>
          <p:cNvSpPr>
            <a:spLocks noGrp="1"/>
          </p:cNvSpPr>
          <p:nvPr>
            <p:ph idx="1"/>
          </p:nvPr>
        </p:nvSpPr>
        <p:spPr/>
        <p:txBody>
          <a:bodyPr/>
          <a:lstStyle/>
          <a:p>
            <a:r>
              <a:rPr lang="en-US" dirty="0"/>
              <a:t>X10 controllers range from extremely simple to very sophisticated.</a:t>
            </a:r>
          </a:p>
          <a:p>
            <a:r>
              <a:rPr lang="en-US" dirty="0"/>
              <a:t>The simplest controllers are:</a:t>
            </a:r>
          </a:p>
          <a:p>
            <a:pPr lvl="1"/>
            <a:r>
              <a:rPr lang="en-US" dirty="0"/>
              <a:t>Unit 1 on/off</a:t>
            </a:r>
          </a:p>
          <a:p>
            <a:pPr lvl="1"/>
            <a:r>
              <a:rPr lang="en-US" dirty="0"/>
              <a:t>Unit 2 on/off</a:t>
            </a:r>
          </a:p>
          <a:p>
            <a:pPr lvl="1"/>
            <a:r>
              <a:rPr lang="en-US" dirty="0"/>
              <a:t>Unit 3 on/off</a:t>
            </a:r>
          </a:p>
          <a:p>
            <a:pPr lvl="1"/>
            <a:r>
              <a:rPr lang="en-US" dirty="0"/>
              <a:t>Unit 4 on/off</a:t>
            </a:r>
          </a:p>
          <a:p>
            <a:pPr lvl="1"/>
            <a:r>
              <a:rPr lang="en-US" dirty="0"/>
              <a:t>Brighten/dim (last selected unit)</a:t>
            </a:r>
          </a:p>
          <a:p>
            <a:pPr lvl="1"/>
            <a:r>
              <a:rPr lang="en-US" dirty="0"/>
              <a:t>All lights on/all units off</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030" y="2893351"/>
            <a:ext cx="4743450" cy="3378200"/>
          </a:xfrm>
          <a:prstGeom prst="rect">
            <a:avLst/>
          </a:prstGeom>
        </p:spPr>
      </p:pic>
    </p:spTree>
    <p:extLst>
      <p:ext uri="{BB962C8B-B14F-4D97-AF65-F5344CB8AC3E}">
        <p14:creationId xmlns:p14="http://schemas.microsoft.com/office/powerpoint/2010/main" val="53861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home alarm system control panel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2160588"/>
            <a:ext cx="5175249" cy="3881437"/>
          </a:xfrm>
        </p:spPr>
      </p:pic>
    </p:spTree>
    <p:extLst>
      <p:ext uri="{BB962C8B-B14F-4D97-AF65-F5344CB8AC3E}">
        <p14:creationId xmlns:p14="http://schemas.microsoft.com/office/powerpoint/2010/main" val="264599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Bridges:</a:t>
            </a:r>
          </a:p>
        </p:txBody>
      </p:sp>
      <p:sp>
        <p:nvSpPr>
          <p:cNvPr id="3" name="Content Placeholder 2"/>
          <p:cNvSpPr>
            <a:spLocks noGrp="1"/>
          </p:cNvSpPr>
          <p:nvPr>
            <p:ph idx="1"/>
          </p:nvPr>
        </p:nvSpPr>
        <p:spPr>
          <a:xfrm>
            <a:off x="838200" y="1825625"/>
            <a:ext cx="7766539" cy="4351338"/>
          </a:xfrm>
        </p:spPr>
        <p:txBody>
          <a:bodyPr/>
          <a:lstStyle/>
          <a:p>
            <a:r>
              <a:rPr lang="en-US" dirty="0" err="1"/>
              <a:t>ioBridge</a:t>
            </a:r>
            <a:r>
              <a:rPr lang="en-US" dirty="0"/>
              <a:t> can be used to translate the X10 protocol to a web service API via the X10 PSC04 Powerline Interface Module.</a:t>
            </a:r>
          </a:p>
          <a:p>
            <a:r>
              <a:rPr lang="en-US" dirty="0"/>
              <a:t>The </a:t>
            </a:r>
            <a:r>
              <a:rPr lang="en-US" dirty="0" err="1"/>
              <a:t>magDomus</a:t>
            </a:r>
            <a:r>
              <a:rPr lang="en-US" dirty="0"/>
              <a:t> home controller from </a:t>
            </a:r>
            <a:r>
              <a:rPr lang="en-US" dirty="0" err="1"/>
              <a:t>magnocomp</a:t>
            </a:r>
            <a:r>
              <a:rPr lang="en-US" dirty="0"/>
              <a:t> allows interconnection and inter-operation between most home automation technologies.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362" y="3813956"/>
            <a:ext cx="3006969" cy="2609557"/>
          </a:xfrm>
          <a:prstGeom prst="rect">
            <a:avLst/>
          </a:prstGeom>
        </p:spPr>
      </p:pic>
    </p:spTree>
    <p:extLst>
      <p:ext uri="{BB962C8B-B14F-4D97-AF65-F5344CB8AC3E}">
        <p14:creationId xmlns:p14="http://schemas.microsoft.com/office/powerpoint/2010/main" val="36746985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372</Words>
  <Application>Microsoft Office PowerPoint</Application>
  <PresentationFormat>Breitbild</PresentationFormat>
  <Paragraphs>49</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Trebuchet MS</vt:lpstr>
      <vt:lpstr>Wingdings</vt:lpstr>
      <vt:lpstr>Wingdings 3</vt:lpstr>
      <vt:lpstr>Facet</vt:lpstr>
      <vt:lpstr>X10</vt:lpstr>
      <vt:lpstr>What is X10? </vt:lpstr>
      <vt:lpstr>Power line carrier control</vt:lpstr>
      <vt:lpstr>Protocol</vt:lpstr>
      <vt:lpstr>Hardware support: 1- Device Modules</vt:lpstr>
      <vt:lpstr>2- Controllers:</vt:lpstr>
      <vt:lpstr>Wireless home alarm system control panel</vt:lpstr>
      <vt:lpstr>3- Bridges: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X10</dc:title>
  <dc:creator>Osamah Al-Ghammari</dc:creator>
  <cp:lastModifiedBy>christian altenhofer</cp:lastModifiedBy>
  <cp:revision>8</cp:revision>
  <dcterms:created xsi:type="dcterms:W3CDTF">2017-06-14T09:10:30Z</dcterms:created>
  <dcterms:modified xsi:type="dcterms:W3CDTF">2017-06-14T11:03:01Z</dcterms:modified>
</cp:coreProperties>
</file>