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8" r:id="rId2"/>
    <p:sldId id="311" r:id="rId3"/>
    <p:sldId id="312" r:id="rId4"/>
    <p:sldId id="274" r:id="rId5"/>
    <p:sldId id="313" r:id="rId6"/>
    <p:sldId id="316" r:id="rId7"/>
    <p:sldId id="314" r:id="rId8"/>
    <p:sldId id="315" r:id="rId9"/>
    <p:sldId id="318" r:id="rId10"/>
    <p:sldId id="317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E0718-9C90-488B-B883-F8E3DFCDB2C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AAEF-06B7-40F5-A4BA-4A5F434D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6d26471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6d26471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04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6d2647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56d2647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647448be2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647448be2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40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 slide 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15600" y="1652080"/>
            <a:ext cx="8118800" cy="2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5600" y="4020467"/>
            <a:ext cx="811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" name="Google Shape;16;p2"/>
          <p:cNvGrpSpPr/>
          <p:nvPr/>
        </p:nvGrpSpPr>
        <p:grpSpPr>
          <a:xfrm>
            <a:off x="415635" y="457213"/>
            <a:ext cx="3413900" cy="694539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11223613" y="457189"/>
            <a:ext cx="550400" cy="7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9333" y="-9333"/>
            <a:ext cx="12192000" cy="3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92800" cy="687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1908533" y="0"/>
            <a:ext cx="292800" cy="687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9333" y="6397500"/>
            <a:ext cx="12192000" cy="4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8534333" y="3200500"/>
            <a:ext cx="3657656" cy="3657493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8863289" y="4868023"/>
            <a:ext cx="3676955" cy="73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333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333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219701" y="5659533"/>
            <a:ext cx="558196" cy="558096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9151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98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3744000" cy="11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415600" y="1612400"/>
            <a:ext cx="3744000" cy="4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546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8722400" cy="5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042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Thanks and conta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780911" y="641889"/>
            <a:ext cx="926509" cy="753131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10329185" y="4583527"/>
            <a:ext cx="1217225" cy="989445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00000" cy="2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64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0934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15600" y="906600"/>
            <a:ext cx="5332000" cy="30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56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415600" y="3933800"/>
            <a:ext cx="5332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6586000" y="457200"/>
            <a:ext cx="4559200" cy="55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35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15600" y="6217600"/>
            <a:ext cx="9442800" cy="6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05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hasCustomPrompt="1"/>
          </p:nvPr>
        </p:nvSpPr>
        <p:spPr>
          <a:xfrm>
            <a:off x="415600" y="11977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15600" y="39258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126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 hasCustomPrompt="1"/>
          </p:nvPr>
        </p:nvSpPr>
        <p:spPr>
          <a:xfrm>
            <a:off x="415600" y="1197733"/>
            <a:ext cx="322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15600" y="3925867"/>
            <a:ext cx="3222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2" hasCustomPrompt="1"/>
          </p:nvPr>
        </p:nvSpPr>
        <p:spPr>
          <a:xfrm>
            <a:off x="8554400" y="1197733"/>
            <a:ext cx="322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8554400" y="3925867"/>
            <a:ext cx="3222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 idx="4" hasCustomPrompt="1"/>
          </p:nvPr>
        </p:nvSpPr>
        <p:spPr>
          <a:xfrm>
            <a:off x="4485000" y="1197733"/>
            <a:ext cx="322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5"/>
          </p:nvPr>
        </p:nvSpPr>
        <p:spPr>
          <a:xfrm>
            <a:off x="4485000" y="3925867"/>
            <a:ext cx="3222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3125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226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415633" y="1658112"/>
            <a:ext cx="8118800" cy="2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415633" y="4026499"/>
            <a:ext cx="811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Google Shape;31;p3"/>
          <p:cNvSpPr/>
          <p:nvPr/>
        </p:nvSpPr>
        <p:spPr>
          <a:xfrm>
            <a:off x="0" y="1658112"/>
            <a:ext cx="170800" cy="34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>
            <a:off x="8534333" y="3200500"/>
            <a:ext cx="3657656" cy="3657493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8863289" y="4868023"/>
            <a:ext cx="3676955" cy="73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333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333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1219701" y="5659533"/>
            <a:ext cx="558196" cy="558096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11223613" y="457189"/>
            <a:ext cx="550400" cy="7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" name="Google Shape;36;p3"/>
          <p:cNvGrpSpPr/>
          <p:nvPr/>
        </p:nvGrpSpPr>
        <p:grpSpPr>
          <a:xfrm>
            <a:off x="415635" y="457213"/>
            <a:ext cx="3414000" cy="6944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59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 header 1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1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9333" y="6217600"/>
            <a:ext cx="12192000" cy="6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5"/>
          <p:cNvSpPr/>
          <p:nvPr/>
        </p:nvSpPr>
        <p:spPr>
          <a:xfrm>
            <a:off x="9333" y="-9333"/>
            <a:ext cx="12192000" cy="4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415600" cy="687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11785733" y="0"/>
            <a:ext cx="415600" cy="687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415600" y="286512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607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1_Section header 2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9333" y="6217633"/>
            <a:ext cx="12192000" cy="65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6"/>
          <p:cNvSpPr/>
          <p:nvPr/>
        </p:nvSpPr>
        <p:spPr>
          <a:xfrm>
            <a:off x="9333" y="-9333"/>
            <a:ext cx="12192000" cy="46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415600" cy="687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6"/>
          <p:cNvSpPr/>
          <p:nvPr/>
        </p:nvSpPr>
        <p:spPr>
          <a:xfrm>
            <a:off x="11785733" y="0"/>
            <a:ext cx="415600" cy="687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83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9333" y="6217633"/>
            <a:ext cx="12192000" cy="6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333" y="-9333"/>
            <a:ext cx="12192000" cy="4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415600" cy="68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>
            <a:off x="11785733" y="0"/>
            <a:ext cx="415600" cy="68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62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9333" y="6217633"/>
            <a:ext cx="12192000" cy="6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9"/>
          <p:cNvSpPr/>
          <p:nvPr/>
        </p:nvSpPr>
        <p:spPr>
          <a:xfrm>
            <a:off x="9333" y="-9333"/>
            <a:ext cx="12192000" cy="4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415600" cy="687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9"/>
          <p:cNvSpPr/>
          <p:nvPr/>
        </p:nvSpPr>
        <p:spPr>
          <a:xfrm>
            <a:off x="11785733" y="0"/>
            <a:ext cx="415600" cy="687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319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415600" y="1341133"/>
            <a:ext cx="53332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6443200" y="1341133"/>
            <a:ext cx="53332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15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15600" y="1341133"/>
            <a:ext cx="35728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8203600" y="1341133"/>
            <a:ext cx="35728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3"/>
          </p:nvPr>
        </p:nvSpPr>
        <p:spPr>
          <a:xfrm>
            <a:off x="4309600" y="1341133"/>
            <a:ext cx="3572800" cy="487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63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6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220800"/>
            <a:ext cx="11360800" cy="4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1067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" name="Google Shape;9;p1"/>
          <p:cNvGrpSpPr/>
          <p:nvPr/>
        </p:nvGrpSpPr>
        <p:grpSpPr>
          <a:xfrm>
            <a:off x="11278464" y="457488"/>
            <a:ext cx="508299" cy="768136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20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939143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mmaralghouli100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bike-sharing-demand/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623880" y="4363643"/>
            <a:ext cx="81188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indent="0"/>
            <a:r>
              <a:rPr lang="en-US" dirty="0"/>
              <a:t>Understanding rental patterns to optimize bike-sharing services.</a:t>
            </a:r>
            <a:endParaRPr dirty="0"/>
          </a:p>
        </p:txBody>
      </p:sp>
      <p:sp>
        <p:nvSpPr>
          <p:cNvPr id="405" name="Google Shape;405;p37"/>
          <p:cNvSpPr txBox="1"/>
          <p:nvPr/>
        </p:nvSpPr>
        <p:spPr>
          <a:xfrm>
            <a:off x="415600" y="5465833"/>
            <a:ext cx="3938400" cy="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  <a:buSzPts val="865"/>
            </a:pPr>
            <a:r>
              <a:rPr lang="en-US" sz="1333" b="1" kern="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Ammar </a:t>
            </a:r>
            <a:r>
              <a:rPr lang="en-US" sz="1333" b="1" kern="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Al-Ghouli</a:t>
            </a:r>
            <a:endParaRPr sz="1333" b="1" kern="0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defTabSz="1219170">
              <a:buClr>
                <a:srgbClr val="000000"/>
              </a:buClr>
              <a:buSzPts val="865"/>
            </a:pPr>
            <a:r>
              <a:rPr lang="en" sz="1333" b="1" kern="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Contact: </a:t>
            </a:r>
            <a:r>
              <a:rPr lang="en" sz="1333" b="1" kern="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  <a:hlinkClick r:id="rId3"/>
              </a:rPr>
              <a:t>ammaralghouli100@gmail.com</a:t>
            </a:r>
            <a:endParaRPr lang="en" sz="1333" b="1" kern="0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defTabSz="1219170">
              <a:buClr>
                <a:srgbClr val="000000"/>
              </a:buClr>
              <a:buSzPts val="865"/>
            </a:pPr>
            <a:r>
              <a:rPr lang="en-US" sz="1333" b="1" kern="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Date:12-2024</a:t>
            </a:r>
            <a:endParaRPr sz="1333" b="1" kern="0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026" name="Picture 2" descr="Bikes">
            <a:extLst>
              <a:ext uri="{FF2B5EF4-FFF2-40B4-BE49-F238E27FC236}">
                <a16:creationId xmlns:a16="http://schemas.microsoft.com/office/drawing/2014/main" id="{9453D5F9-2E89-753F-F8AF-DC200120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87" y="3222878"/>
            <a:ext cx="57150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832160" y="1059274"/>
            <a:ext cx="8118800" cy="236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400" dirty="0"/>
              <a:t>Data Analysis of Bike Rentals Across Time and Conditions</a:t>
            </a:r>
            <a:endParaRPr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F5BA6D-365C-E5AF-CCC6-9BA15B53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28258"/>
            <a:ext cx="2615973" cy="19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5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81C81-ACEC-19FD-3698-6CBB82EF69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7F655-497D-D425-CE0A-0D8B28A96F40}"/>
              </a:ext>
            </a:extLst>
          </p:cNvPr>
          <p:cNvSpPr txBox="1"/>
          <p:nvPr/>
        </p:nvSpPr>
        <p:spPr>
          <a:xfrm>
            <a:off x="415633" y="2560320"/>
            <a:ext cx="8372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 more bikes during commuting hours and mid-day weekends.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 maintenance schedules to match low-usage times (e.g., rainy or winter days).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marketing during low-demand periods (e.g., Winter promotions).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predictive analytics to forecast demand under specific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dynamic bike redistribution based on demand patterns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Arial" panose="020B0604020202020204" pitchFamily="34" charset="0"/>
              </a:rPr>
              <a:t>Collect Data for last 10 Years to get more point of view about the actual Pattern especially with the development of E-scooters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2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660" name="Google Shape;660;p62"/>
          <p:cNvSpPr txBox="1">
            <a:spLocks noGrp="1"/>
          </p:cNvSpPr>
          <p:nvPr>
            <p:ph type="body" idx="4294967295"/>
          </p:nvPr>
        </p:nvSpPr>
        <p:spPr>
          <a:xfrm>
            <a:off x="2698678" y="3449300"/>
            <a:ext cx="7120521" cy="19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>
              <a:buNone/>
            </a:pPr>
            <a:r>
              <a:rPr lang="en" sz="1867" b="1" dirty="0"/>
              <a:t>Contact</a:t>
            </a:r>
            <a:endParaRPr sz="1867" b="1" dirty="0"/>
          </a:p>
          <a:p>
            <a:pPr marL="0" indent="0">
              <a:spcBef>
                <a:spcPts val="1333"/>
              </a:spcBef>
              <a:buNone/>
            </a:pPr>
            <a:r>
              <a:rPr lang="en" sz="1867" dirty="0"/>
              <a:t>Ammar Al-Ghouli</a:t>
            </a:r>
            <a:br>
              <a:rPr lang="en" sz="1867" dirty="0"/>
            </a:br>
            <a:r>
              <a:rPr lang="en-US" sz="1867" dirty="0"/>
              <a:t>Information System Engineer</a:t>
            </a:r>
            <a:endParaRPr sz="1867" dirty="0"/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sz="1867" u="sng" dirty="0">
                <a:solidFill>
                  <a:schemeClr val="hlink"/>
                </a:solidFill>
              </a:rPr>
              <a:t>ammaralghouli100</a:t>
            </a:r>
            <a:r>
              <a:rPr lang="en" sz="1867" u="sng" dirty="0">
                <a:solidFill>
                  <a:schemeClr val="hlink"/>
                </a:solidFill>
              </a:rPr>
              <a:t>@gmail.com</a:t>
            </a:r>
            <a:endParaRPr sz="1867" dirty="0"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415600" y="457200"/>
            <a:ext cx="10800000" cy="279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Thanks a lot!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03727-9186-5FA7-4096-E209F788B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r="1278"/>
          <a:stretch/>
        </p:blipFill>
        <p:spPr>
          <a:xfrm>
            <a:off x="917192" y="2995200"/>
            <a:ext cx="1781486" cy="24982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DFBB-AE72-AFC0-336B-8D145883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3" y="1658112"/>
            <a:ext cx="8118800" cy="495808"/>
          </a:xfrm>
        </p:spPr>
        <p:txBody>
          <a:bodyPr>
            <a:no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5C0B-A233-0785-72F3-E62D0ED2E8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793654-C226-0930-0C72-26BF89A186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5633" y="2383713"/>
            <a:ext cx="98219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Fluctuations in demand during the day and across conditions.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better resource allocation (bike availability, maintenance).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rentals during unfavorable conditions (holidays, weather).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times and conditions have the highest demand?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can we optimize fleet management to maximize usage and customer satisfaction?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2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1E07-BEAB-9D7B-EE49-FA4C20C4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3" y="1678432"/>
            <a:ext cx="8118800" cy="465328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/>
              <a:t>Overview of the Data Analyzed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BBA0F-4699-2836-8C5A-94CDB7682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84838E-07F1-352B-37E4-F2DCE5FDAA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2913" y="2143760"/>
            <a:ext cx="96018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Source </a:t>
            </a:r>
            <a:r>
              <a:rPr lang="en-US" sz="18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Bike Sharing Demand </a:t>
            </a:r>
            <a:r>
              <a:rPr lang="en-US" sz="1800" dirty="0" err="1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Kaggel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bike rental counts categorized by: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dimensions: Hour, day, month, season.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Conditions: Working day, holiday, weather.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analyzed: Rental counts under different conditions.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Aid: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a clean table or a small bar chart showing a sample of the data (e.g., rental counts per hour or season).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9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>
            <a:spLocks noGrp="1"/>
          </p:cNvSpPr>
          <p:nvPr>
            <p:ph type="sldNum" idx="12"/>
          </p:nvPr>
        </p:nvSpPr>
        <p:spPr>
          <a:xfrm>
            <a:off x="11288817" y="6350229"/>
            <a:ext cx="4876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414A6-6801-5A54-E8B5-13B3F28E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DE0F6-E334-65A0-158B-276675B7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C0C0-8BAE-D9D9-D896-C5499C2E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DA659-6010-937B-3AE3-F4625BD565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994A6-DA58-BFA8-2EB8-7EF90104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1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8ED3-4405-FF6B-0C26-9E775991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F3672-91B9-1A33-56BF-4FC41FE90E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1C5D0-AB76-E2FF-BDC3-B0AB0822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7ABA-9343-1E92-744A-E07B1F1B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and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C14B69-F196-CC03-32DC-4A32A776D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73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2317-5EEC-6D2D-32F3-8175E5116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13" y="1261872"/>
            <a:ext cx="6452527" cy="51612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Key Insights and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B0B7B-FEAB-D78E-D7CF-7CB6BF5D01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0A692D-B4A9-50AE-3952-2390222E3C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2543" y="1778000"/>
            <a:ext cx="8433777" cy="565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i="0" dirty="0">
                <a:solidFill>
                  <a:srgbClr val="141414"/>
                </a:solidFill>
                <a:effectLst/>
                <a:latin typeface="Hauss"/>
              </a:rPr>
              <a:t>From this we can see the following insights:</a:t>
            </a:r>
          </a:p>
          <a:p>
            <a:pPr marL="939800" lvl="1" indent="-34290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41414"/>
                </a:solidFill>
                <a:effectLst/>
                <a:latin typeface="Hauss"/>
              </a:rPr>
              <a:t>Bike demand is more in morning and evening hours on working days \ non-holidays \ weekdays</a:t>
            </a:r>
          </a:p>
          <a:p>
            <a:pPr marL="939800" lvl="1" indent="-34290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41414"/>
                </a:solidFill>
                <a:effectLst/>
                <a:latin typeface="Hauss"/>
              </a:rPr>
              <a:t>Bike demand is more in the afternoon hours on holidays \ weekends</a:t>
            </a:r>
          </a:p>
          <a:p>
            <a:pPr marL="939800" lvl="1" indent="-34290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41414"/>
                </a:solidFill>
                <a:effectLst/>
                <a:latin typeface="Hauss"/>
              </a:rPr>
              <a:t>Bike demand is the most on clear weather days and least on snowy days</a:t>
            </a:r>
          </a:p>
          <a:p>
            <a:pPr marL="939800" lvl="1" indent="-34290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41414"/>
                </a:solidFill>
                <a:effectLst/>
                <a:latin typeface="Hauss"/>
              </a:rPr>
              <a:t>Bike demand is most in Summer and least in Spring season</a:t>
            </a:r>
          </a:p>
          <a:p>
            <a:pPr marL="939800" lvl="1" indent="-34290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141414"/>
                </a:solidFill>
                <a:latin typeface="Hauss"/>
              </a:rPr>
              <a:t>Median Bike demand is more in the summer and fall</a:t>
            </a:r>
          </a:p>
          <a:p>
            <a:pPr marL="939800" lvl="1" indent="-34290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141414"/>
                </a:solidFill>
                <a:latin typeface="Hauss"/>
              </a:rPr>
              <a:t>Median Bike demand is more on clear weather days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41414"/>
              </a:solidFill>
              <a:effectLst/>
              <a:latin typeface="Hauss"/>
            </a:endParaRPr>
          </a:p>
        </p:txBody>
      </p:sp>
    </p:spTree>
    <p:extLst>
      <p:ext uri="{BB962C8B-B14F-4D97-AF65-F5344CB8AC3E}">
        <p14:creationId xmlns:p14="http://schemas.microsoft.com/office/powerpoint/2010/main" val="31184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08F4-2C21-11B9-DFB3-90431D5E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66E25-E7EA-80F5-54EA-3EF181827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3081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371</Words>
  <Application>Microsoft Office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Assistant</vt:lpstr>
      <vt:lpstr>Calibri</vt:lpstr>
      <vt:lpstr>Hauss</vt:lpstr>
      <vt:lpstr>Wingdings</vt:lpstr>
      <vt:lpstr>Simple Light</vt:lpstr>
      <vt:lpstr>Data Analysis of Bike Rentals Across Time and Conditions</vt:lpstr>
      <vt:lpstr>Problem Statement</vt:lpstr>
      <vt:lpstr>Overview of the Data Analyzed</vt:lpstr>
      <vt:lpstr>PowerPoint Presentation</vt:lpstr>
      <vt:lpstr>PowerPoint Presentation</vt:lpstr>
      <vt:lpstr>PowerPoint Presentation</vt:lpstr>
      <vt:lpstr>Key Insights and Findings</vt:lpstr>
      <vt:lpstr>Key Insights and Findings</vt:lpstr>
      <vt:lpstr>Recommendations and Next Steps</vt:lpstr>
      <vt:lpstr>PowerPoint Presentation</vt:lpstr>
      <vt:lpstr>Thanks a lot!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Ammar Hamood AL-Ghouli</dc:creator>
  <cp:lastModifiedBy>Ammar Hamood AL-Ghouli</cp:lastModifiedBy>
  <cp:revision>4</cp:revision>
  <dcterms:created xsi:type="dcterms:W3CDTF">2024-06-09T18:17:31Z</dcterms:created>
  <dcterms:modified xsi:type="dcterms:W3CDTF">2024-12-01T17:18:01Z</dcterms:modified>
</cp:coreProperties>
</file>