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0" r:id="rId13"/>
    <p:sldId id="271" r:id="rId14"/>
    <p:sldId id="275" r:id="rId15"/>
    <p:sldId id="276" r:id="rId16"/>
    <p:sldId id="277" r:id="rId17"/>
    <p:sldId id="279" r:id="rId18"/>
    <p:sldId id="280" r:id="rId19"/>
    <p:sldId id="282" r:id="rId20"/>
    <p:sldId id="283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F5B197-CCD8-4FE2-A7DE-E5B427B19C99}">
          <p14:sldIdLst>
            <p14:sldId id="256"/>
            <p14:sldId id="284"/>
            <p14:sldId id="257"/>
          </p14:sldIdLst>
        </p14:section>
        <p14:section name="Descrittive" id="{9C3B7421-A4A7-4AAF-8D5F-80E71D83E2A4}">
          <p14:sldIdLst>
            <p14:sldId id="258"/>
            <p14:sldId id="259"/>
            <p14:sldId id="260"/>
            <p14:sldId id="261"/>
          </p14:sldIdLst>
        </p14:section>
        <p14:section name="Non parametriche" id="{54DB201B-18D2-4FD1-9CDA-3FDC68748164}">
          <p14:sldIdLst>
            <p14:sldId id="262"/>
            <p14:sldId id="266"/>
            <p14:sldId id="267"/>
            <p14:sldId id="268"/>
            <p14:sldId id="270"/>
            <p14:sldId id="271"/>
            <p14:sldId id="275"/>
            <p14:sldId id="276"/>
            <p14:sldId id="277"/>
          </p14:sldIdLst>
        </p14:section>
        <p14:section name="Modelli di Cox" id="{35B3E83D-6F2A-4BBD-A43E-85D2D6B56862}">
          <p14:sldIdLst>
            <p14:sldId id="279"/>
            <p14:sldId id="280"/>
            <p14:sldId id="282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112" autoAdjust="0"/>
  </p:normalViewPr>
  <p:slideViewPr>
    <p:cSldViewPr snapToGrid="0">
      <p:cViewPr>
        <p:scale>
          <a:sx n="66" d="100"/>
          <a:sy n="66" d="100"/>
        </p:scale>
        <p:origin x="1930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B769-5A28-446B-BCC4-FA0AD2C4FFEB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1C96-A9D3-4B92-95F8-5669AF865DB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44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203 casi considerati,</a:t>
            </a:r>
            <a:r>
              <a:rPr lang="it-IT" baseline="0" dirty="0"/>
              <a:t> per 154 mesi (circa 13 anni). 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92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LODDS sono compatibili (le nostre a destra).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Dallo studio condotto da N. C. Arslan, S. Sokmen vediamo che le curve di sopravvienza per LNR sono compatibili (le nostre a destra). </a:t>
            </a:r>
            <a:endParaRPr lang="it-IT" dirty="0"/>
          </a:p>
          <a:p>
            <a:r>
              <a:rPr lang="it-IT" dirty="0"/>
              <a:t>Da questo</a:t>
            </a:r>
            <a:r>
              <a:rPr lang="it-IT" baseline="0" dirty="0"/>
              <a:t> possiamo dire che l’analisi da noi condotta conferma lo studio precedentemente citato.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Queste sono le curve della</a:t>
            </a:r>
            <a:r>
              <a:rPr lang="it-IT" baseline="0" dirty="0"/>
              <a:t> sopravvivenza per il </a:t>
            </a:r>
            <a:r>
              <a:rPr lang="it-IT" baseline="0" dirty="0" err="1"/>
              <a:t>disease</a:t>
            </a:r>
            <a:r>
              <a:rPr lang="it-IT" baseline="0" dirty="0"/>
              <a:t> free. Anche in questo caso notiamo che la classe LNR 2 e la classe LODDS 2 sono significativamente differenti rispetto ai restanti.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621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Abbiamo</a:t>
            </a:r>
            <a:r>
              <a:rPr lang="it-IT" baseline="0" dirty="0"/>
              <a:t> modo di credere che l’ipotesi dei rischi proporzionali non sia rispettata. Pertanto il modello di </a:t>
            </a:r>
            <a:r>
              <a:rPr lang="it-IT" baseline="0" dirty="0" err="1"/>
              <a:t>Cox</a:t>
            </a:r>
            <a:r>
              <a:rPr lang="it-IT" baseline="0" dirty="0"/>
              <a:t> che stiamo per proporre probabilmente è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70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Come già visto, il coefficiente riferito alla classe 1 di LNR non è significativo al 99%.</a:t>
            </a:r>
            <a:r>
              <a:rPr lang="it-IT" baseline="0" dirty="0"/>
              <a:t> </a:t>
            </a:r>
            <a:r>
              <a:rPr lang="it-IT" b="1" dirty="0"/>
              <a:t>Il coefficiente relativo alla classe 2, invece, risulta essere significativo oltre il 99%. </a:t>
            </a:r>
            <a:r>
              <a:rPr lang="it-IT" dirty="0"/>
              <a:t>L'</a:t>
            </a:r>
            <a:r>
              <a:rPr lang="it-IT" dirty="0" err="1"/>
              <a:t>hazard</a:t>
            </a:r>
            <a:r>
              <a:rPr lang="it-IT" dirty="0"/>
              <a:t> ratio risulta essere, infatti, di 3.055</a:t>
            </a:r>
            <a:r>
              <a:rPr lang="it-IT" baseline="0" dirty="0"/>
              <a:t> </a:t>
            </a:r>
            <a:r>
              <a:rPr lang="it-IT" dirty="0"/>
              <a:t>con valori che oscillano tra 1.89 e 4.9 con intervalli di confidenza del 95%</a:t>
            </a:r>
            <a:br>
              <a:rPr lang="it-IT" dirty="0"/>
            </a:b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Situazione analoga per LODDS. La prima classe non risulta significativa pe </a:t>
            </a:r>
            <a:r>
              <a:rPr lang="it-IT" dirty="0" err="1"/>
              <a:t>run</a:t>
            </a:r>
            <a:r>
              <a:rPr lang="it-IT" dirty="0"/>
              <a:t> intervallo di confidenza del 95%. </a:t>
            </a:r>
            <a:r>
              <a:rPr lang="it-IT" b="1" dirty="0"/>
              <a:t>La classe 2, invece, è significativa,</a:t>
            </a:r>
            <a:r>
              <a:rPr lang="it-IT" dirty="0"/>
              <a:t> con un HR di 3.8, con intervalli di confidenza al 95% che oscillano da 2.257 a 6.396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93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modello soffre chiaramente di </a:t>
            </a:r>
            <a:r>
              <a:rPr lang="it-IT" dirty="0" err="1"/>
              <a:t>overfitting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8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Tenendo conto anche dell’età il modello è notevolmente migliorato. </a:t>
            </a:r>
            <a:br>
              <a:rPr lang="it-IT" dirty="0"/>
            </a:br>
            <a:r>
              <a:rPr lang="it-IT" dirty="0"/>
              <a:t>Adesso LNR risulta significativo.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il coefficiente riferito alla classe 1 di LNR è significativo al 99%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il coefficiente riferito alla classe 2 di LNR è significativo per oltre il 99% </a:t>
            </a:r>
            <a:r>
              <a:rPr lang="it-IT" b="1" dirty="0"/>
              <a:t>Tuttavia</a:t>
            </a:r>
            <a:r>
              <a:rPr lang="it-IT" b="1" baseline="0" dirty="0"/>
              <a:t> si guardi agli intervalli di confidenza.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Inoltre, tramite </a:t>
            </a:r>
            <a:r>
              <a:rPr lang="it-IT" dirty="0" err="1"/>
              <a:t>stepward</a:t>
            </a:r>
            <a:r>
              <a:rPr lang="it-IT" dirty="0"/>
              <a:t> procedure, siamo riusciti a trovare un ulteriore fattore di rischio: ASA 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i="0" dirty="0"/>
              <a:t>Si noti che per ASA, la variabile base è ASA 2. Di fatto è stato riscontrato un errore di inserimento sugli ASA.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i="0" dirty="0"/>
              <a:t>Le persone in classe ASA 4, pertanto, tendono a morire 9.6 volte più velocemente rispetto a quelli in classe ASA 2.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baseline="0" dirty="0"/>
              <a:t> sessi sono ben ripartiti. Con 1 abbiamo gli uomini, con 2 le donne.</a:t>
            </a:r>
          </a:p>
          <a:p>
            <a:r>
              <a:rPr lang="it-IT" u="none" dirty="0"/>
              <a:t>Come vediamo</a:t>
            </a:r>
            <a:r>
              <a:rPr lang="it-IT" u="none" baseline="0" dirty="0"/>
              <a:t> dall’istogramma le età si distribuiscono tendendo alle classi più anziane. </a:t>
            </a:r>
          </a:p>
          <a:p>
            <a:r>
              <a:rPr lang="it-IT" u="none" baseline="0" dirty="0"/>
              <a:t>La media delle età è di 73 anni, mentre la mediana di 76.  Tramite il test di </a:t>
            </a:r>
            <a:r>
              <a:rPr lang="it-IT" u="none" baseline="0" dirty="0" err="1"/>
              <a:t>Shapiro</a:t>
            </a:r>
            <a:r>
              <a:rPr lang="it-IT" u="none" baseline="0" dirty="0"/>
              <a:t> </a:t>
            </a:r>
            <a:r>
              <a:rPr lang="it-IT" u="none" baseline="0" dirty="0" err="1"/>
              <a:t>Willks</a:t>
            </a:r>
            <a:r>
              <a:rPr lang="it-IT" u="none" baseline="0" dirty="0"/>
              <a:t> viene rifiutata l’ipotesi di normalità con intervalli di confidenza del 99%.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92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Più</a:t>
            </a:r>
            <a:r>
              <a:rPr lang="it-IT" baseline="0" dirty="0"/>
              <a:t> della metà della popolazione oggetto di studio è deceduta prima della fine dello studio.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Sono definiti come deceduti tutti coloro che presentavano una data di morte.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63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Linfonode</a:t>
            </a:r>
            <a:r>
              <a:rPr lang="it-IT" baseline="0" dirty="0" err="1"/>
              <a:t>s</a:t>
            </a:r>
            <a:r>
              <a:rPr lang="it-IT" baseline="0" dirty="0"/>
              <a:t> Ratio e Log-</a:t>
            </a:r>
            <a:r>
              <a:rPr lang="it-IT" baseline="0" dirty="0" err="1"/>
              <a:t>Odds</a:t>
            </a:r>
            <a:r>
              <a:rPr lang="it-IT" baseline="0" dirty="0"/>
              <a:t> </a:t>
            </a:r>
            <a:r>
              <a:rPr lang="it-IT" baseline="0" dirty="0" err="1"/>
              <a:t>Linfonodes</a:t>
            </a:r>
            <a:endParaRPr lang="it-IT" baseline="0" dirty="0"/>
          </a:p>
          <a:p>
            <a:r>
              <a:rPr lang="it-IT" dirty="0"/>
              <a:t>Ogni </a:t>
            </a:r>
            <a:r>
              <a:rPr lang="it-IT" dirty="0" err="1"/>
              <a:t>varibile</a:t>
            </a:r>
            <a:r>
              <a:rPr lang="it-IT" baseline="0" dirty="0"/>
              <a:t> presentava tre modalità. La correlazione tra le due </a:t>
            </a:r>
            <a:r>
              <a:rPr lang="it-IT" baseline="0" dirty="0" err="1"/>
              <a:t>varibili</a:t>
            </a:r>
            <a:r>
              <a:rPr lang="it-IT" baseline="0" dirty="0"/>
              <a:t> risulta essere di 0.88</a:t>
            </a:r>
          </a:p>
          <a:p>
            <a:r>
              <a:rPr lang="it-IT" baseline="0" dirty="0"/>
              <a:t>Questo perché LODDS è una trasformazione lineare di LNR. </a:t>
            </a:r>
          </a:p>
          <a:p>
            <a:r>
              <a:rPr lang="it-IT" baseline="0" dirty="0"/>
              <a:t>Secondo il </a:t>
            </a:r>
            <a:r>
              <a:rPr lang="it-IT" baseline="0" dirty="0" err="1"/>
              <a:t>paper</a:t>
            </a:r>
            <a:r>
              <a:rPr lang="it-IT" baseline="0" dirty="0"/>
              <a:t>: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53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generale.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54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Questa</a:t>
            </a:r>
            <a:r>
              <a:rPr lang="it-IT" baseline="0" dirty="0"/>
              <a:t> è la funzione di </a:t>
            </a:r>
            <a:r>
              <a:rPr lang="it-IT" baseline="0" dirty="0" err="1"/>
              <a:t>sopravvienza</a:t>
            </a:r>
            <a:r>
              <a:rPr lang="it-IT" baseline="0" dirty="0"/>
              <a:t> per quanto riguarda il </a:t>
            </a:r>
            <a:r>
              <a:rPr lang="it-IT" baseline="0" dirty="0" err="1"/>
              <a:t>disease</a:t>
            </a:r>
            <a:r>
              <a:rPr lang="it-IT" baseline="0" dirty="0"/>
              <a:t>-free. Ci accorgiamo che sul </a:t>
            </a:r>
            <a:r>
              <a:rPr lang="it-IT" baseline="0" dirty="0" err="1"/>
              <a:t>disease</a:t>
            </a:r>
            <a:r>
              <a:rPr lang="it-IT" baseline="0" dirty="0"/>
              <a:t> free la gran parte dei pazienti contrae una ricaduta. </a:t>
            </a:r>
            <a:br>
              <a:rPr lang="it-IT" baseline="0" dirty="0"/>
            </a:br>
            <a:r>
              <a:rPr lang="it-IT" baseline="0" dirty="0"/>
              <a:t>Inoltre il numero dei censurati è molto minore in questo caso.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56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05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Questa è</a:t>
            </a:r>
            <a:r>
              <a:rPr lang="it-IT" baseline="0" dirty="0"/>
              <a:t> la curva di </a:t>
            </a:r>
            <a:r>
              <a:rPr lang="it-IT" baseline="0" dirty="0" err="1"/>
              <a:t>sopravvienza</a:t>
            </a:r>
            <a:r>
              <a:rPr lang="it-IT" baseline="0" dirty="0"/>
              <a:t> per LNR come </a:t>
            </a:r>
            <a:r>
              <a:rPr lang="it-IT" baseline="0" dirty="0" err="1"/>
              <a:t>covariata</a:t>
            </a:r>
            <a:r>
              <a:rPr lang="it-IT" baseline="0" dirty="0"/>
              <a:t>. </a:t>
            </a:r>
            <a:br>
              <a:rPr lang="it-IT" baseline="0" dirty="0"/>
            </a:br>
            <a:r>
              <a:rPr lang="it-IT" baseline="0" dirty="0"/>
              <a:t>Da questo è possibile notare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Lo si vede chiaramente dagli intervalli di confidenza. Lo si nota anche dal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che analizzeremo successivamente.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Log </a:t>
            </a:r>
            <a:r>
              <a:rPr lang="it-IT" dirty="0" err="1"/>
              <a:t>Rank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it-IT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6.48e-06</a:t>
            </a: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51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Analogamente</a:t>
            </a:r>
            <a:r>
              <a:rPr lang="it-IT" baseline="0" dirty="0"/>
              <a:t> a quella per LNR anche in quella di LODDS troviamo 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2 rendono a morire più rapidamente rispetto a quelli dei restanti due gruppi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baseline="0" dirty="0"/>
              <a:t>I soggetti allo stadio 0 e 1 non sono significativamente differenti. Questo non lo si nota bene negli intervalli di confidenza. Nel modello di </a:t>
            </a:r>
            <a:r>
              <a:rPr lang="it-IT" baseline="0" dirty="0" err="1"/>
              <a:t>Cox</a:t>
            </a:r>
            <a:r>
              <a:rPr lang="it-IT" baseline="0" dirty="0"/>
              <a:t> </a:t>
            </a:r>
            <a:r>
              <a:rPr lang="it-IT" baseline="0" dirty="0" err="1"/>
              <a:t>univariato</a:t>
            </a:r>
            <a:r>
              <a:rPr lang="it-IT" baseline="0" dirty="0"/>
              <a:t>, però, il coefficiente relativo alla classe 1 risulta non significativo.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Rifiutiamo l’ipotesi di uguaglianza tra le curve di sopravvivenza.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baseline="0" dirty="0"/>
              <a:t>Log </a:t>
            </a:r>
            <a:r>
              <a:rPr lang="it-IT" baseline="0" dirty="0" err="1"/>
              <a:t>Rank</a:t>
            </a:r>
            <a:r>
              <a:rPr lang="it-IT" baseline="0" dirty="0"/>
              <a:t> Test: </a:t>
            </a:r>
            <a:r>
              <a:rPr lang="it-IT" baseline="0" dirty="0" err="1"/>
              <a:t>p.value</a:t>
            </a:r>
            <a:r>
              <a:rPr lang="it-IT" baseline="0" dirty="0"/>
              <a:t> = </a:t>
            </a:r>
            <a:r>
              <a:rPr lang="it-IT" dirty="0"/>
              <a:t>8.75e-07 </a:t>
            </a: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1C96-A9D3-4B92-95F8-5669AF865DB6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7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40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5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0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2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1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70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91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4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2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A5EAEC-CBB0-449A-A9CE-5377B44B413C}" type="datetimeFigureOut">
              <a:rPr lang="it-IT" smtClean="0"/>
              <a:pPr/>
              <a:t>18/05/2017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879D2D-011F-4B02-BDBC-C569BD16F7CC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8734" y="1865742"/>
            <a:ext cx="8275899" cy="2459371"/>
          </a:xfrm>
        </p:spPr>
        <p:txBody>
          <a:bodyPr>
            <a:normAutofit/>
          </a:bodyPr>
          <a:lstStyle/>
          <a:p>
            <a:r>
              <a:rPr lang="it-IT" sz="5400" dirty="0"/>
              <a:t>Analisi della sopravvivenza per il cancro al colon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cura di Carlo cavalieri, Marco Morigi e Gaetano romano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92" y="433108"/>
            <a:ext cx="1707389" cy="169885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957712" y="436149"/>
            <a:ext cx="4114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Alma Mater </a:t>
            </a:r>
          </a:p>
          <a:p>
            <a:r>
              <a:rPr lang="it-IT" sz="2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Studiorum</a:t>
            </a:r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 Università di Bologna AD </a:t>
            </a:r>
          </a:p>
          <a:p>
            <a:r>
              <a:rPr lang="it-IT" sz="2600" dirty="0">
                <a:solidFill>
                  <a:srgbClr val="FF0000"/>
                </a:solidFill>
                <a:latin typeface="Comic Sans MS" panose="030F0702030302020204" pitchFamily="66" charset="0"/>
              </a:rPr>
              <a:t>1088</a:t>
            </a:r>
          </a:p>
        </p:txBody>
      </p:sp>
    </p:spTree>
    <p:extLst>
      <p:ext uri="{BB962C8B-B14F-4D97-AF65-F5344CB8AC3E}">
        <p14:creationId xmlns:p14="http://schemas.microsoft.com/office/powerpoint/2010/main" val="33484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8471"/>
            <a:ext cx="9062977" cy="49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funzioni cumulative di rischio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44027" y="2176685"/>
            <a:ext cx="3944731" cy="3582263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64075" y="2176684"/>
            <a:ext cx="3944732" cy="35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61511"/>
            <a:ext cx="9062978" cy="49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4620"/>
            <a:ext cx="9120003" cy="49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37" y="851501"/>
            <a:ext cx="4854808" cy="4590784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6945" y="1048150"/>
            <a:ext cx="4257055" cy="41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72" y="1069717"/>
            <a:ext cx="4414300" cy="426785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1524" y="1069717"/>
            <a:ext cx="4172893" cy="41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501"/>
            <a:ext cx="4632093" cy="4567275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2093" y="973753"/>
            <a:ext cx="4511907" cy="44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Ipotesi di rischi proporzionali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19804" y="1846263"/>
            <a:ext cx="73488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Modelli di </a:t>
            </a:r>
            <a:r>
              <a:rPr lang="it-IT" dirty="0" err="1"/>
              <a:t>Cox</a:t>
            </a:r>
            <a:r>
              <a:rPr lang="it-IT" dirty="0"/>
              <a:t> </a:t>
            </a:r>
            <a:r>
              <a:rPr lang="it-IT" dirty="0" err="1"/>
              <a:t>univariati</a:t>
            </a:r>
            <a:endParaRPr lang="it-IT" dirty="0"/>
          </a:p>
        </p:txBody>
      </p:sp>
      <p:pic>
        <p:nvPicPr>
          <p:cNvPr id="14" name="Segnaposto contenuto 13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99962" y="2650603"/>
            <a:ext cx="4100195" cy="2424972"/>
          </a:xfrm>
          <a:prstGeom prst="rect">
            <a:avLst/>
          </a:prstGeom>
        </p:spPr>
      </p:pic>
      <p:pic>
        <p:nvPicPr>
          <p:cNvPr id="15" name="Segnaposto contenuto 14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59027" y="2650603"/>
            <a:ext cx="4118578" cy="2392192"/>
          </a:xfrm>
          <a:prstGeom prst="rect">
            <a:avLst/>
          </a:prstGeom>
        </p:spPr>
      </p:pic>
      <p:cxnSp>
        <p:nvCxnSpPr>
          <p:cNvPr id="11" name="Connettore diritto 10"/>
          <p:cNvCxnSpPr/>
          <p:nvPr/>
        </p:nvCxnSpPr>
        <p:spPr>
          <a:xfrm>
            <a:off x="4514540" y="2185295"/>
            <a:ext cx="0" cy="324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2749620" y="3377562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7141528" y="3363558"/>
            <a:ext cx="1021080" cy="20574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86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5504" y="286605"/>
            <a:ext cx="8171726" cy="1450757"/>
          </a:xfrm>
        </p:spPr>
        <p:txBody>
          <a:bodyPr/>
          <a:lstStyle/>
          <a:p>
            <a:r>
              <a:rPr lang="it-IT" dirty="0"/>
              <a:t>Modello Multivariato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0903" y="1979300"/>
            <a:ext cx="4592399" cy="4201147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5288281" y="2575560"/>
            <a:ext cx="541020" cy="109728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60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Dataset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203 casi analizzati;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Dataset</a:t>
            </a:r>
            <a:r>
              <a:rPr lang="it-IT" dirty="0"/>
              <a:t> già privo di errori;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Variabili quantitative divise in classi, fatta eccezione per l’età;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Considerati pazienti sottoposti ad un intervento effettuato dal 2004 al 2013;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Dati disponibili sino a Marzo 2017.</a:t>
            </a:r>
          </a:p>
        </p:txBody>
      </p:sp>
    </p:spTree>
    <p:extLst>
      <p:ext uri="{BB962C8B-B14F-4D97-AF65-F5344CB8AC3E}">
        <p14:creationId xmlns:p14="http://schemas.microsoft.com/office/powerpoint/2010/main" val="51861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3" y="1964115"/>
            <a:ext cx="5381353" cy="424754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Modello migliorato</a:t>
            </a:r>
          </a:p>
        </p:txBody>
      </p:sp>
      <p:sp>
        <p:nvSpPr>
          <p:cNvPr id="4" name="Rettangolo 3"/>
          <p:cNvSpPr/>
          <p:nvPr/>
        </p:nvSpPr>
        <p:spPr>
          <a:xfrm>
            <a:off x="5318761" y="2886075"/>
            <a:ext cx="981892" cy="196852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318761" y="3082927"/>
            <a:ext cx="981892" cy="336548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18761" y="3515886"/>
            <a:ext cx="981892" cy="201953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733675" y="4524374"/>
            <a:ext cx="638175" cy="295275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2733675" y="4972050"/>
            <a:ext cx="638175" cy="209551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0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dirty="0"/>
              <a:t>Modello analogo per la </a:t>
            </a:r>
            <a:r>
              <a:rPr lang="it-IT" dirty="0" err="1"/>
              <a:t>disease</a:t>
            </a:r>
            <a:r>
              <a:rPr lang="it-IT" dirty="0"/>
              <a:t>-free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13586"/>
            <a:ext cx="5124450" cy="4040123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5614036" y="2914650"/>
            <a:ext cx="1028064" cy="15240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 dirty="0"/>
          </a:p>
        </p:txBody>
      </p:sp>
      <p:sp>
        <p:nvSpPr>
          <p:cNvPr id="5" name="Rettangolo 4"/>
          <p:cNvSpPr/>
          <p:nvPr/>
        </p:nvSpPr>
        <p:spPr>
          <a:xfrm>
            <a:off x="5614036" y="3067050"/>
            <a:ext cx="1028064" cy="276225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614036" y="3343275"/>
            <a:ext cx="1028064" cy="320675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194050" y="4432300"/>
            <a:ext cx="539750" cy="641350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240045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caso di studio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8702" y="2106259"/>
            <a:ext cx="7798058" cy="3382759"/>
          </a:xfrm>
        </p:spPr>
        <p:txBody>
          <a:bodyPr>
            <a:normAutofit lnSpcReduction="10000"/>
          </a:bodyPr>
          <a:lstStyle/>
          <a:p>
            <a:pPr marL="457189" indent="-457189">
              <a:buFont typeface="+mj-lt"/>
              <a:buAutoNum type="arabicPeriod"/>
            </a:pPr>
            <a:r>
              <a:rPr lang="it-IT" dirty="0"/>
              <a:t>Analisi descrittive del campione</a:t>
            </a:r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Sesso ed età</a:t>
            </a:r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Variabili oggetto di studio</a:t>
            </a:r>
          </a:p>
          <a:p>
            <a:pPr marL="457189" indent="-457189">
              <a:buFont typeface="+mj-lt"/>
              <a:buAutoNum type="arabicPeriod"/>
            </a:pPr>
            <a:r>
              <a:rPr lang="it-IT" dirty="0"/>
              <a:t>Analisi non parametrica basata su metodi di stima di </a:t>
            </a:r>
            <a:r>
              <a:rPr lang="it-IT" dirty="0" err="1"/>
              <a:t>Kaplan</a:t>
            </a:r>
            <a:r>
              <a:rPr lang="it-IT" dirty="0"/>
              <a:t>-Meier </a:t>
            </a:r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Curva della sopravvivenza totale</a:t>
            </a:r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Curva della sopravvivenza alla prima ricaduta</a:t>
            </a:r>
          </a:p>
          <a:p>
            <a:pPr marL="457189" indent="-457189">
              <a:buFont typeface="+mj-lt"/>
              <a:buAutoNum type="arabicPeriod"/>
            </a:pPr>
            <a:r>
              <a:rPr lang="it-IT" dirty="0"/>
              <a:t>Analisi tramite modelli </a:t>
            </a:r>
            <a:r>
              <a:rPr lang="it-IT" dirty="0" err="1"/>
              <a:t>semiparametrici</a:t>
            </a:r>
            <a:r>
              <a:rPr lang="it-IT" dirty="0"/>
              <a:t> di </a:t>
            </a:r>
            <a:r>
              <a:rPr lang="it-IT" dirty="0" err="1"/>
              <a:t>Cox</a:t>
            </a:r>
            <a:endParaRPr lang="it-IT" dirty="0"/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Ipotesi di rischi proporzionali</a:t>
            </a:r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Modelli </a:t>
            </a:r>
            <a:r>
              <a:rPr lang="it-IT" dirty="0" err="1"/>
              <a:t>univariati</a:t>
            </a:r>
            <a:endParaRPr lang="it-IT" dirty="0"/>
          </a:p>
          <a:p>
            <a:pPr marL="749789" lvl="1" indent="-457189">
              <a:buFont typeface="+mj-lt"/>
              <a:buAutoNum type="arabicPeriod"/>
            </a:pPr>
            <a:r>
              <a:rPr lang="it-IT" dirty="0"/>
              <a:t>Modello multivariato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68702" y="5857916"/>
            <a:ext cx="566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N.b.</a:t>
            </a:r>
            <a:r>
              <a:rPr lang="it-IT" sz="1200" dirty="0"/>
              <a:t>: I tratti salienti dell’analisi sono riportati nelle note per il relatore.</a:t>
            </a:r>
          </a:p>
        </p:txBody>
      </p:sp>
    </p:spTree>
    <p:extLst>
      <p:ext uri="{BB962C8B-B14F-4D97-AF65-F5344CB8AC3E}">
        <p14:creationId xmlns:p14="http://schemas.microsoft.com/office/powerpoint/2010/main" val="93923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Sesso ed Età</a:t>
            </a:r>
          </a:p>
        </p:txBody>
      </p:sp>
      <p:pic>
        <p:nvPicPr>
          <p:cNvPr id="16" name="Segnaposto contenuto 15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62046" y="1846262"/>
            <a:ext cx="4373468" cy="4022725"/>
          </a:xfrm>
          <a:prstGeom prst="rect">
            <a:avLst/>
          </a:prstGeom>
        </p:spPr>
      </p:pic>
      <p:pic>
        <p:nvPicPr>
          <p:cNvPr id="14" name="Segnaposto contenuto 1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826120" y="2155049"/>
            <a:ext cx="4037759" cy="371393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17155" y="329692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maschi</a:t>
            </a:r>
          </a:p>
        </p:txBody>
      </p:sp>
      <p:sp>
        <p:nvSpPr>
          <p:cNvPr id="7" name="Rettangolo 6"/>
          <p:cNvSpPr/>
          <p:nvPr/>
        </p:nvSpPr>
        <p:spPr>
          <a:xfrm>
            <a:off x="2514160" y="2927588"/>
            <a:ext cx="1023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femmine</a:t>
            </a:r>
          </a:p>
        </p:txBody>
      </p:sp>
    </p:spTree>
    <p:extLst>
      <p:ext uri="{BB962C8B-B14F-4D97-AF65-F5344CB8AC3E}">
        <p14:creationId xmlns:p14="http://schemas.microsoft.com/office/powerpoint/2010/main" val="14403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morte</a:t>
            </a: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1663" y="2100906"/>
            <a:ext cx="43734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Variabile oggetto di studio: ricaduta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09886" y="2363393"/>
            <a:ext cx="4937760" cy="3771353"/>
          </a:xfrm>
        </p:spPr>
        <p:txBody>
          <a:bodyPr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it-IT" sz="1600" dirty="0"/>
              <a:t>Abbiamo considerato tra coloro che hanno avuto una ricaduta quelli che: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it-IT" sz="1600" dirty="0"/>
              <a:t>Sono morti subito dopo la data della prima ricaduta;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it-IT" sz="1600" dirty="0"/>
              <a:t>Sono morti tempo dopo la data della prima ricaduta (almeno un mese di differenza);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it-IT" sz="1600" dirty="0"/>
              <a:t>Sono ancora vivi, ma hanno avuto una ricaduta.</a:t>
            </a:r>
          </a:p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65958" y="2363393"/>
            <a:ext cx="3702050" cy="34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6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Covariate</a:t>
            </a:r>
            <a:r>
              <a:rPr lang="it-IT" dirty="0"/>
              <a:t>: LNR e LODDS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74561" y="2155049"/>
            <a:ext cx="3916538" cy="3602440"/>
          </a:xfrm>
          <a:prstGeom prst="rect">
            <a:avLst/>
          </a:prstGeo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64075" y="2155049"/>
            <a:ext cx="3916540" cy="36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Stima della curva di sopravvivenza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96770" y="1845735"/>
            <a:ext cx="8831483" cy="886708"/>
          </a:xfrm>
        </p:spPr>
        <p:txBody>
          <a:bodyPr/>
          <a:lstStyle/>
          <a:p>
            <a:r>
              <a:rPr lang="it-IT" dirty="0"/>
              <a:t>Per la stima di entrambe le curve della sopravvivenza totale e </a:t>
            </a:r>
            <a:r>
              <a:rPr lang="it-IT" dirty="0" err="1"/>
              <a:t>Disease</a:t>
            </a:r>
            <a:r>
              <a:rPr lang="it-IT" dirty="0"/>
              <a:t>-Free è stato adoperato lo stimatore di </a:t>
            </a:r>
            <a:r>
              <a:rPr lang="it-IT" dirty="0" err="1"/>
              <a:t>Kaplan</a:t>
            </a:r>
            <a:r>
              <a:rPr lang="it-IT" dirty="0"/>
              <a:t>-Meier (1959):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3194612" y="2712388"/>
                <a:ext cx="2614613" cy="7318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6" name="Segnaposto contenut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3194612" y="2712388"/>
                <a:ext cx="2614613" cy="731837"/>
              </a:xfr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4"/>
          <p:cNvSpPr txBox="1">
            <a:spLocks/>
          </p:cNvSpPr>
          <p:nvPr/>
        </p:nvSpPr>
        <p:spPr>
          <a:xfrm>
            <a:off x="462987" y="3784921"/>
            <a:ext cx="8137004" cy="24975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analisi sono state condotte tramite il linguaggio di programmazione per l’analisi statistica R versione 3.3.3, per Windows.</a:t>
            </a:r>
          </a:p>
          <a:p>
            <a:r>
              <a:rPr lang="it-IT" dirty="0"/>
              <a:t>Per l’analisi della sopravvivenza sono stati adoperati i pacchetti ‘</a:t>
            </a:r>
            <a:r>
              <a:rPr lang="it-IT" dirty="0" err="1"/>
              <a:t>Epicalc</a:t>
            </a:r>
            <a:r>
              <a:rPr lang="it-IT" dirty="0"/>
              <a:t>’ e ‘</a:t>
            </a:r>
            <a:r>
              <a:rPr lang="it-IT" dirty="0" err="1"/>
              <a:t>Survival</a:t>
            </a:r>
            <a:r>
              <a:rPr lang="it-IT" dirty="0"/>
              <a:t>’.</a:t>
            </a:r>
          </a:p>
          <a:p>
            <a:r>
              <a:rPr lang="it-IT" dirty="0"/>
              <a:t>I grafici sono stati realizzati con il pacchetto ‘ggplot2’. </a:t>
            </a:r>
          </a:p>
        </p:txBody>
      </p:sp>
    </p:spTree>
    <p:extLst>
      <p:ext uri="{BB962C8B-B14F-4D97-AF65-F5344CB8AC3E}">
        <p14:creationId xmlns:p14="http://schemas.microsoft.com/office/powerpoint/2010/main" val="32261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39836"/>
            <a:ext cx="9092349" cy="49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2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803</Words>
  <Application>Microsoft Office PowerPoint</Application>
  <PresentationFormat>Presentazione su schermo (4:3)</PresentationFormat>
  <Paragraphs>100</Paragraphs>
  <Slides>21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Comic Sans MS</vt:lpstr>
      <vt:lpstr>Retrospettivo</vt:lpstr>
      <vt:lpstr>Analisi della sopravvivenza per il cancro al colon</vt:lpstr>
      <vt:lpstr>Dataset</vt:lpstr>
      <vt:lpstr>Descrizione del caso di studio</vt:lpstr>
      <vt:lpstr>Sesso ed Età</vt:lpstr>
      <vt:lpstr>Variabile oggetto di studio: morte</vt:lpstr>
      <vt:lpstr>Variabile oggetto di studio: ricaduta</vt:lpstr>
      <vt:lpstr>Covariate: LNR e LODDS</vt:lpstr>
      <vt:lpstr>Stima della curva di sopravvivenza</vt:lpstr>
      <vt:lpstr>Presentazione standard di PowerPoint</vt:lpstr>
      <vt:lpstr>Presentazione standard di PowerPoint</vt:lpstr>
      <vt:lpstr>Confronto funzioni cumulative di rischio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Ipotesi di rischi proporzionali</vt:lpstr>
      <vt:lpstr>Modelli di Cox univariati</vt:lpstr>
      <vt:lpstr>Modello Multivariato</vt:lpstr>
      <vt:lpstr>Modello migliorato</vt:lpstr>
      <vt:lpstr>Modello analogo per la disease-free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della sopravvivenza per il cancro al colon</dc:title>
  <dc:creator>Gaetano Romano</dc:creator>
  <cp:lastModifiedBy>Gaetano Romano</cp:lastModifiedBy>
  <cp:revision>73</cp:revision>
  <dcterms:created xsi:type="dcterms:W3CDTF">2017-05-05T11:28:41Z</dcterms:created>
  <dcterms:modified xsi:type="dcterms:W3CDTF">2017-05-18T09:19:01Z</dcterms:modified>
</cp:coreProperties>
</file>