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70" r:id="rId12"/>
    <p:sldId id="271" r:id="rId13"/>
    <p:sldId id="275" r:id="rId14"/>
    <p:sldId id="276" r:id="rId15"/>
    <p:sldId id="277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E0F5B197-CCD8-4FE2-A7DE-E5B427B19C99}">
          <p14:sldIdLst>
            <p14:sldId id="256"/>
            <p14:sldId id="257"/>
          </p14:sldIdLst>
        </p14:section>
        <p14:section name="Descrittive" id="{9C3B7421-A4A7-4AAF-8D5F-80E71D83E2A4}">
          <p14:sldIdLst>
            <p14:sldId id="258"/>
            <p14:sldId id="259"/>
            <p14:sldId id="260"/>
            <p14:sldId id="261"/>
          </p14:sldIdLst>
        </p14:section>
        <p14:section name="Non parametriche" id="{54DB201B-18D2-4FD1-9CDA-3FDC68748164}">
          <p14:sldIdLst>
            <p14:sldId id="262"/>
            <p14:sldId id="266"/>
            <p14:sldId id="267"/>
            <p14:sldId id="268"/>
            <p14:sldId id="270"/>
            <p14:sldId id="271"/>
            <p14:sldId id="275"/>
            <p14:sldId id="276"/>
            <p14:sldId id="277"/>
          </p14:sldIdLst>
        </p14:section>
        <p14:section name="Modelli di Cox" id="{35B3E83D-6F2A-4BBD-A43E-85D2D6B56862}">
          <p14:sldIdLst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4739" autoAdjust="0"/>
  </p:normalViewPr>
  <p:slideViewPr>
    <p:cSldViewPr snapToGrid="0">
      <p:cViewPr varScale="1">
        <p:scale>
          <a:sx n="69" d="100"/>
          <a:sy n="69" d="100"/>
        </p:scale>
        <p:origin x="1205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9B769-5A28-446B-BCC4-FA0AD2C4FFEB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21C96-A9D3-4B92-95F8-5669AF865D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44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</a:t>
            </a:r>
            <a:r>
              <a:rPr lang="it-IT" baseline="0" dirty="0" smtClean="0"/>
              <a:t> sessi sono ben ripartiti. Con 1 abbiamo gli uomini, con 2 le donne.</a:t>
            </a:r>
          </a:p>
          <a:p>
            <a:r>
              <a:rPr lang="it-IT" u="none" dirty="0" smtClean="0"/>
              <a:t>Come vediamo</a:t>
            </a:r>
            <a:r>
              <a:rPr lang="it-IT" u="none" baseline="0" dirty="0" smtClean="0"/>
              <a:t> dall’istogramma le età si distribuiscono tendendo alle classi più anziane. </a:t>
            </a:r>
          </a:p>
          <a:p>
            <a:r>
              <a:rPr lang="it-IT" u="none" baseline="0" dirty="0" smtClean="0"/>
              <a:t>La media delle età è di 73 anni, mentre la mediana di 76.  Tramite il test di </a:t>
            </a:r>
            <a:r>
              <a:rPr lang="it-IT" u="none" baseline="0" dirty="0" err="1" smtClean="0"/>
              <a:t>Shapiro</a:t>
            </a:r>
            <a:r>
              <a:rPr lang="it-IT" u="none" baseline="0" dirty="0" smtClean="0"/>
              <a:t> </a:t>
            </a:r>
            <a:r>
              <a:rPr lang="it-IT" u="none" baseline="0" dirty="0" err="1" smtClean="0"/>
              <a:t>Willks</a:t>
            </a:r>
            <a:r>
              <a:rPr lang="it-IT" u="none" baseline="0" dirty="0" smtClean="0"/>
              <a:t> viene rifiutata l’ipotesi di normalità con intervalli di confidenza del 99%.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892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n-N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Dallo studio condotto da N. C. Arslan, S. Sokmen vediamo che le curve di sopravvienza per LNR sono compatibili (le nostre a destra). </a:t>
            </a:r>
            <a:endParaRPr lang="it-IT" dirty="0" smtClean="0"/>
          </a:p>
          <a:p>
            <a:r>
              <a:rPr lang="it-IT" dirty="0" smtClean="0"/>
              <a:t>Da questo</a:t>
            </a:r>
            <a:r>
              <a:rPr lang="it-IT" baseline="0" dirty="0" smtClean="0"/>
              <a:t> possiamo dire che l’analisi da noi condotta conferma lo studio precedentemente citato.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58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Queste sono le curve della</a:t>
            </a:r>
            <a:r>
              <a:rPr lang="it-IT" baseline="0" dirty="0" smtClean="0"/>
              <a:t> sopravvivenza per il </a:t>
            </a:r>
            <a:r>
              <a:rPr lang="it-IT" baseline="0" dirty="0" err="1" smtClean="0"/>
              <a:t>disease</a:t>
            </a:r>
            <a:r>
              <a:rPr lang="it-IT" baseline="0" dirty="0" smtClean="0"/>
              <a:t> free. Anche in questo caso notiamo che la classe LNR 2 e la classe LODDS 2 sono significativamente differenti rispetto ai restanti.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6210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Abbiamo</a:t>
            </a:r>
            <a:r>
              <a:rPr lang="it-IT" baseline="0" dirty="0" smtClean="0"/>
              <a:t> modo di credere che l’ipotesi dei rischi proporzionali non sia rispettata. Pertanto il modello di </a:t>
            </a:r>
            <a:r>
              <a:rPr lang="it-IT" baseline="0" dirty="0" err="1" smtClean="0"/>
              <a:t>Cox</a:t>
            </a:r>
            <a:r>
              <a:rPr lang="it-IT" baseline="0" dirty="0" smtClean="0"/>
              <a:t> che stiamo per proporre probabilmente è errato.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4708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Come già visto, il coefficiente riferito alla classe 1 di LNR non è significativo.</a:t>
            </a:r>
            <a:r>
              <a:rPr lang="it-IT" baseline="0" dirty="0" smtClean="0"/>
              <a:t> </a:t>
            </a:r>
            <a:r>
              <a:rPr lang="it-IT" b="1" dirty="0" smtClean="0"/>
              <a:t>Il coefficiente relativo alla classe 2, invece, risulta essere significativo. </a:t>
            </a:r>
            <a:r>
              <a:rPr lang="it-IT" dirty="0" smtClean="0"/>
              <a:t>L'</a:t>
            </a:r>
            <a:r>
              <a:rPr lang="it-IT" dirty="0" err="1" smtClean="0"/>
              <a:t>hazard</a:t>
            </a:r>
            <a:r>
              <a:rPr lang="it-IT" dirty="0" smtClean="0"/>
              <a:t> ratio risulta essere, infatti, di 3.055</a:t>
            </a:r>
            <a:r>
              <a:rPr lang="it-IT" baseline="0" dirty="0" smtClean="0"/>
              <a:t> </a:t>
            </a:r>
            <a:r>
              <a:rPr lang="it-IT" dirty="0" smtClean="0"/>
              <a:t>con valori che oscillano tra 1.89 e 4.9 con intervalli di confidenza del 95%</a:t>
            </a:r>
            <a:br>
              <a:rPr lang="it-IT" dirty="0" smtClean="0"/>
            </a:br>
            <a:endParaRPr lang="it-I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Situazione analoga per LODDS. La prima classe non risulta significativa pe </a:t>
            </a:r>
            <a:r>
              <a:rPr lang="it-IT" dirty="0" err="1" smtClean="0"/>
              <a:t>run</a:t>
            </a:r>
            <a:r>
              <a:rPr lang="it-IT" dirty="0" smtClean="0"/>
              <a:t> intervallo di confidenza del 95%. </a:t>
            </a:r>
            <a:r>
              <a:rPr lang="it-IT" b="1" dirty="0" smtClean="0"/>
              <a:t>La classe 2, invece, è significativa,</a:t>
            </a:r>
            <a:r>
              <a:rPr lang="it-IT" dirty="0" smtClean="0"/>
              <a:t> con un HR di 3.8, con intervalli di confidenza al 95% che oscillano da 2.257 a 6.396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5930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Più</a:t>
            </a:r>
            <a:r>
              <a:rPr lang="it-IT" baseline="0" dirty="0" smtClean="0"/>
              <a:t> della metà della popolazione oggetto di studio è deceduta prima della fine dello studio.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Sono definiti come deceduti tutti coloro che presentavano una data di morte.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3630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Linfonode</a:t>
            </a:r>
            <a:r>
              <a:rPr lang="it-IT" baseline="0" dirty="0" err="1" smtClean="0"/>
              <a:t>s</a:t>
            </a:r>
            <a:r>
              <a:rPr lang="it-IT" baseline="0" dirty="0" smtClean="0"/>
              <a:t> Ratio e Log-</a:t>
            </a:r>
            <a:r>
              <a:rPr lang="it-IT" baseline="0" dirty="0" err="1" smtClean="0"/>
              <a:t>Odds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Linfonodes</a:t>
            </a:r>
            <a:endParaRPr lang="it-IT" baseline="0" dirty="0" smtClean="0"/>
          </a:p>
          <a:p>
            <a:r>
              <a:rPr lang="it-IT" dirty="0" smtClean="0"/>
              <a:t>Ogni </a:t>
            </a:r>
            <a:r>
              <a:rPr lang="it-IT" dirty="0" err="1" smtClean="0"/>
              <a:t>varibile</a:t>
            </a:r>
            <a:r>
              <a:rPr lang="it-IT" baseline="0" dirty="0" smtClean="0"/>
              <a:t> presentava tre modalità. La correlazione tra le due </a:t>
            </a:r>
            <a:r>
              <a:rPr lang="it-IT" baseline="0" dirty="0" err="1" smtClean="0"/>
              <a:t>varibili</a:t>
            </a:r>
            <a:r>
              <a:rPr lang="it-IT" baseline="0" dirty="0" smtClean="0"/>
              <a:t> risulta essere di 0.88</a:t>
            </a:r>
          </a:p>
          <a:p>
            <a:r>
              <a:rPr lang="it-IT" baseline="0" dirty="0" smtClean="0"/>
              <a:t>Questo perché LODDS è una trasformazione lineare di LNR. </a:t>
            </a:r>
          </a:p>
          <a:p>
            <a:r>
              <a:rPr lang="it-IT" baseline="0" dirty="0" smtClean="0"/>
              <a:t>Secondo il </a:t>
            </a:r>
            <a:r>
              <a:rPr lang="it-IT" baseline="0" dirty="0" err="1" smtClean="0"/>
              <a:t>paper</a:t>
            </a:r>
            <a:r>
              <a:rPr lang="it-IT" baseline="0" dirty="0" smtClean="0"/>
              <a:t>: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353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Questa</a:t>
            </a:r>
            <a:r>
              <a:rPr lang="it-IT" baseline="0" dirty="0" smtClean="0"/>
              <a:t> è la funzione di </a:t>
            </a:r>
            <a:r>
              <a:rPr lang="it-IT" baseline="0" dirty="0" err="1" smtClean="0"/>
              <a:t>sopravvienza</a:t>
            </a:r>
            <a:r>
              <a:rPr lang="it-IT" baseline="0" dirty="0" smtClean="0"/>
              <a:t> generale.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3549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Questa</a:t>
            </a:r>
            <a:r>
              <a:rPr lang="it-IT" baseline="0" dirty="0" smtClean="0"/>
              <a:t> è la funzione di </a:t>
            </a:r>
            <a:r>
              <a:rPr lang="it-IT" baseline="0" dirty="0" err="1" smtClean="0"/>
              <a:t>sopravvienza</a:t>
            </a:r>
            <a:r>
              <a:rPr lang="it-IT" baseline="0" dirty="0" smtClean="0"/>
              <a:t> per quanto riguarda il </a:t>
            </a:r>
            <a:r>
              <a:rPr lang="it-IT" baseline="0" dirty="0" err="1" smtClean="0"/>
              <a:t>disease</a:t>
            </a:r>
            <a:r>
              <a:rPr lang="it-IT" baseline="0" dirty="0" smtClean="0"/>
              <a:t>-free. Ci accorgiamo che sul </a:t>
            </a:r>
            <a:r>
              <a:rPr lang="it-IT" baseline="0" dirty="0" err="1" smtClean="0"/>
              <a:t>disease</a:t>
            </a:r>
            <a:r>
              <a:rPr lang="it-IT" baseline="0" dirty="0" smtClean="0"/>
              <a:t> free la gran parte dei pazienti contrae una ricaduta. </a:t>
            </a:r>
            <a:br>
              <a:rPr lang="it-IT" baseline="0" dirty="0" smtClean="0"/>
            </a:br>
            <a:r>
              <a:rPr lang="it-IT" baseline="0" dirty="0" smtClean="0"/>
              <a:t>Inoltre il numero dei censurati è molto minore in questo caso.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6564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05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Questa è</a:t>
            </a:r>
            <a:r>
              <a:rPr lang="it-IT" baseline="0" dirty="0" smtClean="0"/>
              <a:t> la curva di </a:t>
            </a:r>
            <a:r>
              <a:rPr lang="it-IT" baseline="0" dirty="0" err="1" smtClean="0"/>
              <a:t>sopravvienza</a:t>
            </a:r>
            <a:r>
              <a:rPr lang="it-IT" baseline="0" dirty="0" smtClean="0"/>
              <a:t> per LNR come </a:t>
            </a:r>
            <a:r>
              <a:rPr lang="it-IT" baseline="0" dirty="0" err="1" smtClean="0"/>
              <a:t>covariata</a:t>
            </a:r>
            <a:r>
              <a:rPr lang="it-IT" baseline="0" dirty="0" smtClean="0"/>
              <a:t>. </a:t>
            </a:r>
            <a:br>
              <a:rPr lang="it-IT" baseline="0" dirty="0" smtClean="0"/>
            </a:br>
            <a:r>
              <a:rPr lang="it-IT" baseline="0" dirty="0" smtClean="0"/>
              <a:t>Da questo è possibile notare che: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I soggetti allo stadio 2 rendono a morire più rapidamente rispetto a quelli dei restanti due gruppi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I soggetti allo stadio 0 e 1 non sono significativamente differenti. Lo si vede chiaramente dagli intervalli di confidenza. Lo si nota anche dal modello di </a:t>
            </a:r>
            <a:r>
              <a:rPr lang="it-IT" baseline="0" dirty="0" err="1" smtClean="0"/>
              <a:t>Cox</a:t>
            </a:r>
            <a:r>
              <a:rPr lang="it-IT" baseline="0" dirty="0" smtClean="0"/>
              <a:t> </a:t>
            </a:r>
            <a:r>
              <a:rPr lang="it-IT" baseline="0" dirty="0" err="1" smtClean="0"/>
              <a:t>univariato</a:t>
            </a:r>
            <a:r>
              <a:rPr lang="it-IT" baseline="0" dirty="0" smtClean="0"/>
              <a:t>, che analizzeremo successivamente.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baseline="0" dirty="0" smtClean="0"/>
              <a:t>Rifiutiamo l’ipotesi di uguaglianza tra le curve di sopravvivenza.</a:t>
            </a:r>
            <a:endParaRPr lang="it-IT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 smtClean="0"/>
              <a:t>Log </a:t>
            </a:r>
            <a:r>
              <a:rPr lang="it-IT" dirty="0" err="1" smtClean="0"/>
              <a:t>Rank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r>
              <a:rPr lang="it-IT" dirty="0" smtClean="0"/>
              <a:t>: </a:t>
            </a:r>
            <a:r>
              <a:rPr lang="it-IT" dirty="0" err="1" smtClean="0"/>
              <a:t>p.value</a:t>
            </a:r>
            <a:r>
              <a:rPr lang="it-IT" baseline="0" dirty="0" smtClean="0"/>
              <a:t> = </a:t>
            </a:r>
            <a:r>
              <a:rPr lang="it-IT" dirty="0" smtClean="0"/>
              <a:t>6.48e-06</a:t>
            </a:r>
            <a:endParaRPr lang="it-IT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519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Analogamente</a:t>
            </a:r>
            <a:r>
              <a:rPr lang="it-IT" baseline="0" dirty="0" smtClean="0"/>
              <a:t> a quella per LNR anche in quella di LODDS troviamo che: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I soggetti allo stadio 2 rendono a morire più rapidamente rispetto a quelli dei restanti due gruppi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I soggetti allo stadio 0 e 1 non sono significativamente differenti. Questo non lo si nota bene negli intervalli di confidenza. Nel modello di </a:t>
            </a:r>
            <a:r>
              <a:rPr lang="it-IT" baseline="0" dirty="0" err="1" smtClean="0"/>
              <a:t>Cox</a:t>
            </a:r>
            <a:r>
              <a:rPr lang="it-IT" baseline="0" dirty="0" smtClean="0"/>
              <a:t> </a:t>
            </a:r>
            <a:r>
              <a:rPr lang="it-IT" baseline="0" dirty="0" err="1" smtClean="0"/>
              <a:t>univariato</a:t>
            </a:r>
            <a:r>
              <a:rPr lang="it-IT" baseline="0" dirty="0" smtClean="0"/>
              <a:t>, però, il coefficiente relativo alla classe 1 risulta non significativo.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baseline="0" dirty="0" smtClean="0"/>
              <a:t>Rifiutiamo l’ipotesi di uguaglianza tra le curve di sopravvivenza.</a:t>
            </a:r>
            <a:endParaRPr lang="it-IT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baseline="0" dirty="0" smtClean="0"/>
              <a:t>Log </a:t>
            </a:r>
            <a:r>
              <a:rPr lang="it-IT" baseline="0" dirty="0" err="1" smtClean="0"/>
              <a:t>Rank</a:t>
            </a:r>
            <a:r>
              <a:rPr lang="it-IT" baseline="0" dirty="0" smtClean="0"/>
              <a:t> Test: </a:t>
            </a:r>
            <a:r>
              <a:rPr lang="it-IT" baseline="0" dirty="0" err="1" smtClean="0"/>
              <a:t>p.value</a:t>
            </a:r>
            <a:r>
              <a:rPr lang="it-IT" baseline="0" dirty="0" smtClean="0"/>
              <a:t> = </a:t>
            </a:r>
            <a:r>
              <a:rPr lang="it-IT" dirty="0" smtClean="0"/>
              <a:t>8.75e-07 </a:t>
            </a:r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789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Dallo studio condotto da N. C. Arslan, S. Sokmen vediamo che le curve di sopravvienza per LODDS sono compatibili (le nostre a destra).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1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71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061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57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283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59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2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395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17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76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A5EAEC-CBB0-449A-A9CE-5377B44B413C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421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88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A5EAEC-CBB0-449A-A9CE-5377B44B413C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64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75360" y="1865742"/>
            <a:ext cx="10180320" cy="245937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Analisi della sopravvivenza per il cancro al colon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A cura di Carlo cavalieri, Marco Morigi e Gaetano romano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949" y="166890"/>
            <a:ext cx="1707389" cy="169885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5901180" y="323818"/>
            <a:ext cx="4114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Alma Mater </a:t>
            </a:r>
          </a:p>
          <a:p>
            <a:r>
              <a:rPr lang="it-IT" sz="2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Studiorum</a:t>
            </a:r>
            <a:r>
              <a:rPr lang="it-IT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it-IT" sz="2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Universitàdi</a:t>
            </a:r>
            <a:r>
              <a:rPr lang="it-IT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it-IT" sz="2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Bologa</a:t>
            </a:r>
            <a:r>
              <a:rPr lang="it-IT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AD </a:t>
            </a:r>
          </a:p>
          <a:p>
            <a:r>
              <a:rPr lang="it-IT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10888</a:t>
            </a:r>
            <a:endParaRPr lang="it-IT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44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Confronto funzioni cumulative di rischio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7280" y="1846262"/>
            <a:ext cx="4900671" cy="4450365"/>
          </a:xfrm>
          <a:prstGeom prst="rect">
            <a:avLst/>
          </a:prstGeom>
        </p:spPr>
      </p:pic>
      <p:pic>
        <p:nvPicPr>
          <p:cNvPr id="6" name="Segnaposto contenuto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55009" y="1846263"/>
            <a:ext cx="4900671" cy="445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16" y="0"/>
            <a:ext cx="11354260" cy="621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88" y="0"/>
            <a:ext cx="11526138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8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11" y="349324"/>
            <a:ext cx="6056776" cy="5727385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943" y="452382"/>
            <a:ext cx="5465499" cy="538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11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24" y="501340"/>
            <a:ext cx="5701329" cy="5512185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730" y="501340"/>
            <a:ext cx="5481310" cy="540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01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233"/>
            <a:ext cx="6156103" cy="6069958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862" y="180397"/>
            <a:ext cx="6121138" cy="603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1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Ipotesi di rischi proporzionali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4601" y="1865117"/>
            <a:ext cx="8103758" cy="443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Modelli di </a:t>
            </a:r>
            <a:r>
              <a:rPr lang="it-IT" dirty="0" err="1" smtClean="0"/>
              <a:t>Cox</a:t>
            </a:r>
            <a:r>
              <a:rPr lang="it-IT" dirty="0"/>
              <a:t> </a:t>
            </a:r>
            <a:r>
              <a:rPr lang="it-IT" dirty="0" err="1" smtClean="0"/>
              <a:t>univariati</a:t>
            </a:r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>
          <a:xfrm>
            <a:off x="6038540" y="2185295"/>
            <a:ext cx="0" cy="324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Segnaposto contenuto 1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6963" y="2397178"/>
            <a:ext cx="4938712" cy="2920895"/>
          </a:xfrm>
          <a:prstGeom prst="rect">
            <a:avLst/>
          </a:prstGeom>
        </p:spPr>
      </p:pic>
      <p:pic>
        <p:nvPicPr>
          <p:cNvPr id="15" name="Segnaposto contenuto 14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18238" y="2423811"/>
            <a:ext cx="4937125" cy="286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6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Descrizione del caso di studio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35110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 smtClean="0"/>
              <a:t>Analisi descrittive del campione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 smtClean="0"/>
              <a:t>Sesso ed età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 smtClean="0"/>
              <a:t>Variabili oggetto di studio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/>
              <a:t>Analisi non parametrica basata su metodi di stima di </a:t>
            </a:r>
            <a:r>
              <a:rPr lang="it-IT" dirty="0" err="1" smtClean="0"/>
              <a:t>Kaplan</a:t>
            </a:r>
            <a:r>
              <a:rPr lang="it-IT" dirty="0" smtClean="0"/>
              <a:t>-Meier 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 smtClean="0"/>
              <a:t>Curva della sopravvivenza totale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 smtClean="0"/>
              <a:t>Curva della sopravvivenza alla prima ricaduta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/>
              <a:t>Analisi tramite modelli di </a:t>
            </a:r>
            <a:r>
              <a:rPr lang="it-IT" dirty="0" err="1" smtClean="0"/>
              <a:t>Cox</a:t>
            </a:r>
            <a:endParaRPr lang="it-IT" dirty="0" smtClean="0"/>
          </a:p>
          <a:p>
            <a:pPr marL="749808" lvl="1" indent="-457200">
              <a:buFont typeface="+mj-lt"/>
              <a:buAutoNum type="arabicPeriod"/>
            </a:pPr>
            <a:r>
              <a:rPr lang="it-IT" dirty="0" smtClean="0"/>
              <a:t>Ipotesi di rischi proporzionali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 smtClean="0"/>
              <a:t>Modelli </a:t>
            </a:r>
            <a:r>
              <a:rPr lang="it-IT" dirty="0" err="1" smtClean="0"/>
              <a:t>univariati</a:t>
            </a:r>
            <a:endParaRPr lang="it-IT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731072" y="5674211"/>
            <a:ext cx="566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N.b.</a:t>
            </a:r>
            <a:r>
              <a:rPr lang="it-IT" sz="1200" dirty="0" smtClean="0"/>
              <a:t>: I tratti salienti dell’analisi sono riportati nelle note per il relatore.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93923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Sesso ed Età</a:t>
            </a:r>
            <a:endParaRPr lang="it-IT" dirty="0"/>
          </a:p>
        </p:txBody>
      </p:sp>
      <p:pic>
        <p:nvPicPr>
          <p:cNvPr id="16" name="Segnaposto contenuto 1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79585" y="1846263"/>
            <a:ext cx="4373468" cy="4022725"/>
          </a:xfrm>
          <a:prstGeom prst="rect">
            <a:avLst/>
          </a:prstGeom>
        </p:spPr>
      </p:pic>
      <p:pic>
        <p:nvPicPr>
          <p:cNvPr id="14" name="Segnaposto contenuto 13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00066" y="1846263"/>
            <a:ext cx="437346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Variabile oggetto di studio: </a:t>
            </a:r>
            <a:r>
              <a:rPr lang="it-IT" dirty="0" smtClean="0"/>
              <a:t>morte</a:t>
            </a:r>
            <a:endParaRPr lang="it-IT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9429" y="1846263"/>
            <a:ext cx="437346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Variabile oggetto di studio: </a:t>
            </a:r>
            <a:r>
              <a:rPr lang="it-IT" dirty="0" smtClean="0"/>
              <a:t>ricaduta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79" y="2097740"/>
            <a:ext cx="4937760" cy="37713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Abbiamo considerato tra coloro che hanno avuto una ricaduta quelli che: </a:t>
            </a:r>
            <a:endParaRPr lang="it-I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Sono morti subito dopo la data della prima </a:t>
            </a:r>
            <a:r>
              <a:rPr lang="it-IT" sz="1600" dirty="0" smtClean="0"/>
              <a:t>ricaduta;</a:t>
            </a:r>
            <a:endParaRPr lang="it-I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Sono morti tempo dopo la data della prima </a:t>
            </a:r>
            <a:r>
              <a:rPr lang="it-IT" sz="1600" dirty="0" smtClean="0"/>
              <a:t>ricaduta (almeno un mese di differenza);</a:t>
            </a:r>
            <a:endParaRPr lang="it-I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Sono ancora vivi, ma hanno avuto una </a:t>
            </a:r>
            <a:r>
              <a:rPr lang="it-IT" sz="1600" dirty="0" smtClean="0"/>
              <a:t>ricaduta.</a:t>
            </a:r>
            <a:endParaRPr lang="it-IT" sz="1600" dirty="0"/>
          </a:p>
          <a:p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0066" y="1846263"/>
            <a:ext cx="437346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Covariate</a:t>
            </a:r>
            <a:r>
              <a:rPr lang="it-IT" dirty="0" smtClean="0"/>
              <a:t>: LNR e LODDS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79585" y="1846263"/>
            <a:ext cx="4373468" cy="4022725"/>
          </a:xfrm>
          <a:prstGeom prst="rect">
            <a:avLst/>
          </a:prstGeom>
        </p:spPr>
      </p:pic>
      <p:pic>
        <p:nvPicPr>
          <p:cNvPr id="6" name="Segnaposto contenuto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00066" y="1846263"/>
            <a:ext cx="437346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7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Stima della curva di sopravvivenza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86708"/>
          </a:xfrm>
        </p:spPr>
        <p:txBody>
          <a:bodyPr/>
          <a:lstStyle/>
          <a:p>
            <a:r>
              <a:rPr lang="it-IT" dirty="0" smtClean="0"/>
              <a:t>Per la stima di entrambe le curve della sopravvivenza totale e </a:t>
            </a:r>
            <a:r>
              <a:rPr lang="it-IT" dirty="0" err="1" smtClean="0"/>
              <a:t>Disease</a:t>
            </a:r>
            <a:r>
              <a:rPr lang="it-IT" dirty="0" smtClean="0"/>
              <a:t>-Free è stato adoperato lo stimatore di </a:t>
            </a:r>
            <a:r>
              <a:rPr lang="it-IT" dirty="0" err="1" smtClean="0"/>
              <a:t>Kaplan</a:t>
            </a:r>
            <a:r>
              <a:rPr lang="it-IT" dirty="0" smtClean="0"/>
              <a:t>-Meier (1959):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5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4690334" y="2732442"/>
                <a:ext cx="2614613" cy="73152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it-IT" dirty="0" smtClean="0"/>
                  <a:t>)</a:t>
                </a:r>
                <a:endParaRPr lang="it-IT" dirty="0"/>
              </a:p>
            </p:txBody>
          </p:sp>
        </mc:Choice>
        <mc:Fallback>
          <p:sp>
            <p:nvSpPr>
              <p:cNvPr id="6" name="Segnaposto contenut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4690334" y="2732442"/>
                <a:ext cx="2614613" cy="7315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contenuto 4"/>
          <p:cNvSpPr txBox="1">
            <a:spLocks/>
          </p:cNvSpPr>
          <p:nvPr/>
        </p:nvSpPr>
        <p:spPr>
          <a:xfrm>
            <a:off x="1097280" y="3773146"/>
            <a:ext cx="10058400" cy="25093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Le analisi sono state condotte tramite il linguaggio di programmazione per l’analisi statistica R versione 3.3.3, per Windows.</a:t>
            </a:r>
          </a:p>
          <a:p>
            <a:r>
              <a:rPr lang="it-IT" dirty="0" smtClean="0"/>
              <a:t>Per l’analisi della sopravvivenza sono stati adoperati i </a:t>
            </a:r>
            <a:r>
              <a:rPr lang="it-IT" dirty="0" err="1" smtClean="0"/>
              <a:t>pachetti</a:t>
            </a:r>
            <a:r>
              <a:rPr lang="it-IT" dirty="0" smtClean="0"/>
              <a:t> ‘</a:t>
            </a:r>
            <a:r>
              <a:rPr lang="it-IT" dirty="0" err="1" smtClean="0"/>
              <a:t>Epicalc</a:t>
            </a:r>
            <a:r>
              <a:rPr lang="it-IT" dirty="0" smtClean="0"/>
              <a:t>’ e ‘</a:t>
            </a:r>
            <a:r>
              <a:rPr lang="it-IT" dirty="0" err="1" smtClean="0"/>
              <a:t>Survival</a:t>
            </a:r>
            <a:r>
              <a:rPr lang="it-IT" dirty="0" smtClean="0"/>
              <a:t>’.</a:t>
            </a:r>
          </a:p>
          <a:p>
            <a:r>
              <a:rPr lang="it-IT" dirty="0" smtClean="0"/>
              <a:t>I grafici sono stati realizzati con il pacchetto ‘ggplot2’. 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2261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40" y="112930"/>
            <a:ext cx="11320041" cy="61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6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55" y="196771"/>
            <a:ext cx="11058831" cy="605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367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Arancione ros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</TotalTime>
  <Words>701</Words>
  <Application>Microsoft Office PowerPoint</Application>
  <PresentationFormat>Widescreen</PresentationFormat>
  <Paragraphs>76</Paragraphs>
  <Slides>17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Comic Sans MS</vt:lpstr>
      <vt:lpstr>Retrospettivo</vt:lpstr>
      <vt:lpstr>Analisi della sopravvivenza per il cancro al colon</vt:lpstr>
      <vt:lpstr>Descrizione del caso di studio</vt:lpstr>
      <vt:lpstr>Sesso ed Età</vt:lpstr>
      <vt:lpstr>Variabile oggetto di studio: morte</vt:lpstr>
      <vt:lpstr>Variabile oggetto di studio: ricaduta</vt:lpstr>
      <vt:lpstr>Covariate: LNR e LODDS</vt:lpstr>
      <vt:lpstr>Stima della curva di sopravvivenza</vt:lpstr>
      <vt:lpstr>Presentazione standard di PowerPoint</vt:lpstr>
      <vt:lpstr>Presentazione standard di PowerPoint</vt:lpstr>
      <vt:lpstr>Confronto funzioni cumulative di rischio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Ipotesi di rischi proporzionali</vt:lpstr>
      <vt:lpstr>Modelli di Cox univariati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della sopravvivenza per il cancro al colon</dc:title>
  <dc:creator>Gaetano Romano</dc:creator>
  <cp:lastModifiedBy>Gaetano Romano</cp:lastModifiedBy>
  <cp:revision>39</cp:revision>
  <dcterms:created xsi:type="dcterms:W3CDTF">2017-05-05T11:28:41Z</dcterms:created>
  <dcterms:modified xsi:type="dcterms:W3CDTF">2017-05-05T14:05:09Z</dcterms:modified>
</cp:coreProperties>
</file>