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70" r:id="rId12"/>
    <p:sldId id="271" r:id="rId13"/>
    <p:sldId id="275" r:id="rId14"/>
    <p:sldId id="276" r:id="rId15"/>
    <p:sldId id="277" r:id="rId16"/>
    <p:sldId id="279" r:id="rId17"/>
    <p:sldId id="280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0F5B197-CCD8-4FE2-A7DE-E5B427B19C99}">
          <p14:sldIdLst>
            <p14:sldId id="256"/>
            <p14:sldId id="257"/>
          </p14:sldIdLst>
        </p14:section>
        <p14:section name="Descrittive" id="{9C3B7421-A4A7-4AAF-8D5F-80E71D83E2A4}">
          <p14:sldIdLst>
            <p14:sldId id="258"/>
            <p14:sldId id="259"/>
            <p14:sldId id="260"/>
            <p14:sldId id="261"/>
          </p14:sldIdLst>
        </p14:section>
        <p14:section name="Non parametriche" id="{54DB201B-18D2-4FD1-9CDA-3FDC68748164}">
          <p14:sldIdLst>
            <p14:sldId id="262"/>
            <p14:sldId id="266"/>
            <p14:sldId id="267"/>
            <p14:sldId id="268"/>
            <p14:sldId id="270"/>
            <p14:sldId id="271"/>
            <p14:sldId id="275"/>
            <p14:sldId id="276"/>
            <p14:sldId id="277"/>
          </p14:sldIdLst>
        </p14:section>
        <p14:section name="Modelli di Cox" id="{35B3E83D-6F2A-4BBD-A43E-85D2D6B56862}">
          <p14:sldIdLst>
            <p14:sldId id="279"/>
            <p14:sldId id="280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0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6112" autoAdjust="0"/>
  </p:normalViewPr>
  <p:slideViewPr>
    <p:cSldViewPr snapToGrid="0">
      <p:cViewPr>
        <p:scale>
          <a:sx n="100" d="100"/>
          <a:sy n="100" d="100"/>
        </p:scale>
        <p:origin x="-86" y="-13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9B769-5A28-446B-BCC4-FA0AD2C4FFEB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21C96-A9D3-4B92-95F8-5669AF865D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44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</a:t>
            </a:r>
            <a:r>
              <a:rPr lang="it-IT" baseline="0" dirty="0"/>
              <a:t> sessi sono ben ripartiti. Con 1 abbiamo gli uomini, con 2 le donne.</a:t>
            </a:r>
          </a:p>
          <a:p>
            <a:r>
              <a:rPr lang="it-IT" u="none" dirty="0"/>
              <a:t>Come vediamo</a:t>
            </a:r>
            <a:r>
              <a:rPr lang="it-IT" u="none" baseline="0" dirty="0"/>
              <a:t> dall’istogramma le età si distribuiscono tendendo alle classi più anziane. </a:t>
            </a:r>
          </a:p>
          <a:p>
            <a:r>
              <a:rPr lang="it-IT" u="none" baseline="0" dirty="0"/>
              <a:t>La media delle età è di 73 anni, mentre la mediana di 76.  Tramite il test di </a:t>
            </a:r>
            <a:r>
              <a:rPr lang="it-IT" u="none" baseline="0" dirty="0" err="1"/>
              <a:t>Shapiro</a:t>
            </a:r>
            <a:r>
              <a:rPr lang="it-IT" u="none" baseline="0" dirty="0"/>
              <a:t> </a:t>
            </a:r>
            <a:r>
              <a:rPr lang="it-IT" u="none" baseline="0" dirty="0" err="1"/>
              <a:t>Willks</a:t>
            </a:r>
            <a:r>
              <a:rPr lang="it-IT" u="none" baseline="0" dirty="0"/>
              <a:t> viene rifiutata l’ipotesi di normalità con intervalli di confidenza del 99%.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892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n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Dallo studio condotto da N. C. Arslan, S. Sokmen vediamo che le curve di sopravvienza per LNR sono compatibili (le nostre a destra). </a:t>
            </a:r>
            <a:endParaRPr lang="it-IT" dirty="0"/>
          </a:p>
          <a:p>
            <a:r>
              <a:rPr lang="it-IT" dirty="0"/>
              <a:t>Da questo</a:t>
            </a:r>
            <a:r>
              <a:rPr lang="it-IT" baseline="0" dirty="0"/>
              <a:t> possiamo dire che l’analisi da noi condotta conferma lo studio precedentemente citato.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58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Queste sono le curve della</a:t>
            </a:r>
            <a:r>
              <a:rPr lang="it-IT" baseline="0" dirty="0"/>
              <a:t> sopravvivenza per il </a:t>
            </a:r>
            <a:r>
              <a:rPr lang="it-IT" baseline="0" dirty="0" err="1"/>
              <a:t>disease</a:t>
            </a:r>
            <a:r>
              <a:rPr lang="it-IT" baseline="0" dirty="0"/>
              <a:t> free. Anche in questo caso notiamo che la classe LNR 2 e la classe LODDS 2 sono significativamente differenti rispetto ai restanti.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210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Abbiamo</a:t>
            </a:r>
            <a:r>
              <a:rPr lang="it-IT" baseline="0" dirty="0"/>
              <a:t> modo di credere che l’ipotesi dei rischi proporzionali non sia rispettata. Pertanto il modello di </a:t>
            </a:r>
            <a:r>
              <a:rPr lang="it-IT" baseline="0" dirty="0" err="1"/>
              <a:t>Cox</a:t>
            </a:r>
            <a:r>
              <a:rPr lang="it-IT" baseline="0" dirty="0"/>
              <a:t> che stiamo per proporre probabilmente è errato.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708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Come già visto, il coefficiente riferito alla classe 1 di LNR non è significativo.</a:t>
            </a:r>
            <a:r>
              <a:rPr lang="it-IT" baseline="0" dirty="0"/>
              <a:t> </a:t>
            </a:r>
            <a:r>
              <a:rPr lang="it-IT" b="1" dirty="0"/>
              <a:t>Il coefficiente relativo alla classe 2, invece, risulta essere significativo. </a:t>
            </a:r>
            <a:r>
              <a:rPr lang="it-IT" dirty="0"/>
              <a:t>L'</a:t>
            </a:r>
            <a:r>
              <a:rPr lang="it-IT" dirty="0" err="1"/>
              <a:t>hazard</a:t>
            </a:r>
            <a:r>
              <a:rPr lang="it-IT" dirty="0"/>
              <a:t> ratio risulta essere, infatti, di 3.055</a:t>
            </a:r>
            <a:r>
              <a:rPr lang="it-IT" baseline="0" dirty="0"/>
              <a:t> </a:t>
            </a:r>
            <a:r>
              <a:rPr lang="it-IT" dirty="0"/>
              <a:t>con valori che oscillano tra 1.89 e 4.9 con intervalli di confidenza del 95%</a:t>
            </a:r>
            <a:br>
              <a:rPr lang="it-IT" dirty="0"/>
            </a:b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Situazione analoga per LODDS. La prima classe non risulta significativa pe </a:t>
            </a:r>
            <a:r>
              <a:rPr lang="it-IT" dirty="0" err="1"/>
              <a:t>run</a:t>
            </a:r>
            <a:r>
              <a:rPr lang="it-IT" dirty="0"/>
              <a:t> intervallo di confidenza del 95%. </a:t>
            </a:r>
            <a:r>
              <a:rPr lang="it-IT" b="1" dirty="0"/>
              <a:t>La classe 2, invece, è significativa,</a:t>
            </a:r>
            <a:r>
              <a:rPr lang="it-IT" dirty="0"/>
              <a:t> con un HR di 3.8, con intervalli di confidenza al 95% che oscillano da 2.257 a 6.396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930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modello soffre chiaramente di </a:t>
            </a:r>
            <a:r>
              <a:rPr lang="it-IT" dirty="0" err="1"/>
              <a:t>overfitting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585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Tenendo conto anche dell’età il modello è notevolmente migliorato. </a:t>
            </a:r>
            <a:br>
              <a:rPr lang="it-IT" dirty="0"/>
            </a:br>
            <a:r>
              <a:rPr lang="it-IT" dirty="0"/>
              <a:t>Adesso LNR risulta significativo. </a:t>
            </a:r>
            <a:br>
              <a:rPr lang="it-IT" dirty="0"/>
            </a:br>
            <a:r>
              <a:rPr lang="it-IT" dirty="0"/>
              <a:t>Inoltre, tramite </a:t>
            </a:r>
            <a:r>
              <a:rPr lang="it-IT" dirty="0" err="1"/>
              <a:t>stepward</a:t>
            </a:r>
            <a:r>
              <a:rPr lang="it-IT" dirty="0"/>
              <a:t> procedure, siamo riusciti a trovare un ulteriore fattore protettivo: ASA 2. </a:t>
            </a:r>
            <a:br>
              <a:rPr lang="it-IT" dirty="0"/>
            </a:br>
            <a:r>
              <a:rPr lang="it-IT" dirty="0"/>
              <a:t>Di fatto, facendo una breve ricerca online, siamo riusciti a trovare un </a:t>
            </a:r>
            <a:r>
              <a:rPr lang="it-IT" dirty="0" err="1"/>
              <a:t>paper</a:t>
            </a:r>
            <a:r>
              <a:rPr lang="it-IT" dirty="0"/>
              <a:t> che dovrebbe trattare dello stesso argomento. In esso, è descritto che l’acido amino </a:t>
            </a:r>
            <a:r>
              <a:rPr lang="it-IT" dirty="0" err="1"/>
              <a:t>salicitico</a:t>
            </a:r>
            <a:r>
              <a:rPr lang="it-IT" dirty="0"/>
              <a:t> è un fattore </a:t>
            </a:r>
            <a:r>
              <a:rPr lang="it-IT" dirty="0" err="1"/>
              <a:t>chemioprotettivo</a:t>
            </a:r>
            <a:r>
              <a:rPr lang="it-IT" dirty="0"/>
              <a:t>. </a:t>
            </a:r>
          </a:p>
          <a:p>
            <a:r>
              <a:rPr lang="it-IT" dirty="0"/>
              <a:t>http://www.dldjournalonline.com/article/S1590-8658(05)00230-6/fulltext?cc=y=</a:t>
            </a:r>
          </a:p>
          <a:p>
            <a:r>
              <a:rPr lang="it-IT" dirty="0"/>
              <a:t>Tuttavia, nell’abstract è riportato: 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evidence for this effect is provided by retrospective and case-control studies whose results, however, do not reach the highest grades for evidence-based recommendations.</a:t>
            </a:r>
            <a:endParaRPr lang="it-IT" i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35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Più</a:t>
            </a:r>
            <a:r>
              <a:rPr lang="it-IT" baseline="0" dirty="0"/>
              <a:t> della metà della popolazione oggetto di studio è deceduta prima della fine dello studio.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Sono definiti come deceduti tutti coloro che presentavano una data di morte.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63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Linfonode</a:t>
            </a:r>
            <a:r>
              <a:rPr lang="it-IT" baseline="0" dirty="0" err="1"/>
              <a:t>s</a:t>
            </a:r>
            <a:r>
              <a:rPr lang="it-IT" baseline="0" dirty="0"/>
              <a:t> Ratio e Log-</a:t>
            </a:r>
            <a:r>
              <a:rPr lang="it-IT" baseline="0" dirty="0" err="1"/>
              <a:t>Odds</a:t>
            </a:r>
            <a:r>
              <a:rPr lang="it-IT" baseline="0" dirty="0"/>
              <a:t> </a:t>
            </a:r>
            <a:r>
              <a:rPr lang="it-IT" baseline="0" dirty="0" err="1"/>
              <a:t>Linfonodes</a:t>
            </a:r>
            <a:endParaRPr lang="it-IT" baseline="0" dirty="0"/>
          </a:p>
          <a:p>
            <a:r>
              <a:rPr lang="it-IT" dirty="0"/>
              <a:t>Ogni </a:t>
            </a:r>
            <a:r>
              <a:rPr lang="it-IT" dirty="0" err="1"/>
              <a:t>varibile</a:t>
            </a:r>
            <a:r>
              <a:rPr lang="it-IT" baseline="0" dirty="0"/>
              <a:t> presentava tre modalità. La correlazione tra le due </a:t>
            </a:r>
            <a:r>
              <a:rPr lang="it-IT" baseline="0" dirty="0" err="1"/>
              <a:t>varibili</a:t>
            </a:r>
            <a:r>
              <a:rPr lang="it-IT" baseline="0" dirty="0"/>
              <a:t> risulta essere di 0.88</a:t>
            </a:r>
          </a:p>
          <a:p>
            <a:r>
              <a:rPr lang="it-IT" baseline="0" dirty="0"/>
              <a:t>Questo perché LODDS è una trasformazione lineare di LNR. </a:t>
            </a:r>
          </a:p>
          <a:p>
            <a:r>
              <a:rPr lang="it-IT" baseline="0" dirty="0"/>
              <a:t>Secondo il </a:t>
            </a:r>
            <a:r>
              <a:rPr lang="it-IT" baseline="0" dirty="0" err="1"/>
              <a:t>paper</a:t>
            </a:r>
            <a:r>
              <a:rPr lang="it-IT" baseline="0" dirty="0"/>
              <a:t>: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53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Questa</a:t>
            </a:r>
            <a:r>
              <a:rPr lang="it-IT" baseline="0" dirty="0"/>
              <a:t> è la funzione di </a:t>
            </a:r>
            <a:r>
              <a:rPr lang="it-IT" baseline="0" dirty="0" err="1"/>
              <a:t>sopravvienza</a:t>
            </a:r>
            <a:r>
              <a:rPr lang="it-IT" baseline="0" dirty="0"/>
              <a:t> generale.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3549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Questa</a:t>
            </a:r>
            <a:r>
              <a:rPr lang="it-IT" baseline="0" dirty="0"/>
              <a:t> è la funzione di </a:t>
            </a:r>
            <a:r>
              <a:rPr lang="it-IT" baseline="0" dirty="0" err="1"/>
              <a:t>sopravvienza</a:t>
            </a:r>
            <a:r>
              <a:rPr lang="it-IT" baseline="0" dirty="0"/>
              <a:t> per quanto riguarda il </a:t>
            </a:r>
            <a:r>
              <a:rPr lang="it-IT" baseline="0" dirty="0" err="1"/>
              <a:t>disease</a:t>
            </a:r>
            <a:r>
              <a:rPr lang="it-IT" baseline="0" dirty="0"/>
              <a:t>-free. Ci accorgiamo che sul </a:t>
            </a:r>
            <a:r>
              <a:rPr lang="it-IT" baseline="0" dirty="0" err="1"/>
              <a:t>disease</a:t>
            </a:r>
            <a:r>
              <a:rPr lang="it-IT" baseline="0" dirty="0"/>
              <a:t> free la gran parte dei pazienti contrae una ricaduta. </a:t>
            </a:r>
            <a:br>
              <a:rPr lang="it-IT" baseline="0" dirty="0"/>
            </a:br>
            <a:r>
              <a:rPr lang="it-IT" baseline="0" dirty="0"/>
              <a:t>Inoltre il numero dei censurati è molto minore in questo caso.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56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05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Questa è</a:t>
            </a:r>
            <a:r>
              <a:rPr lang="it-IT" baseline="0" dirty="0"/>
              <a:t> la curva di </a:t>
            </a:r>
            <a:r>
              <a:rPr lang="it-IT" baseline="0" dirty="0" err="1"/>
              <a:t>sopravvienza</a:t>
            </a:r>
            <a:r>
              <a:rPr lang="it-IT" baseline="0" dirty="0"/>
              <a:t> per LNR come </a:t>
            </a:r>
            <a:r>
              <a:rPr lang="it-IT" baseline="0" dirty="0" err="1"/>
              <a:t>covariata</a:t>
            </a:r>
            <a:r>
              <a:rPr lang="it-IT" baseline="0" dirty="0"/>
              <a:t>. </a:t>
            </a:r>
            <a:br>
              <a:rPr lang="it-IT" baseline="0" dirty="0"/>
            </a:br>
            <a:r>
              <a:rPr lang="it-IT" baseline="0" dirty="0"/>
              <a:t>Da questo è possibile notare che: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/>
              <a:t>I soggetti allo stadio 2 rendono a morire più rapidamente rispetto a quelli dei restanti due gruppi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/>
              <a:t>I soggetti allo stadio 0 e 1 non sono significativamente differenti. Lo si vede chiaramente dagli intervalli di confidenza. Lo si nota anche dal modello di </a:t>
            </a:r>
            <a:r>
              <a:rPr lang="it-IT" baseline="0" dirty="0" err="1"/>
              <a:t>Cox</a:t>
            </a:r>
            <a:r>
              <a:rPr lang="it-IT" baseline="0" dirty="0"/>
              <a:t> </a:t>
            </a:r>
            <a:r>
              <a:rPr lang="it-IT" baseline="0" dirty="0" err="1"/>
              <a:t>univariato</a:t>
            </a:r>
            <a:r>
              <a:rPr lang="it-IT" baseline="0" dirty="0"/>
              <a:t>, che analizzeremo successivamente.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baseline="0" dirty="0"/>
              <a:t>Rifiutiamo l’ipotesi di uguaglianza tra le curve di sopravvivenza.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Log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: </a:t>
            </a:r>
            <a:r>
              <a:rPr lang="it-IT" dirty="0" err="1"/>
              <a:t>p.value</a:t>
            </a:r>
            <a:r>
              <a:rPr lang="it-IT" baseline="0" dirty="0"/>
              <a:t> = </a:t>
            </a:r>
            <a:r>
              <a:rPr lang="it-IT" dirty="0"/>
              <a:t>6.48e-06</a:t>
            </a:r>
            <a:endParaRPr lang="it-IT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519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Analogamente</a:t>
            </a:r>
            <a:r>
              <a:rPr lang="it-IT" baseline="0" dirty="0"/>
              <a:t> a quella per LNR anche in quella di LODDS troviamo che: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/>
              <a:t>I soggetti allo stadio 2 rendono a morire più rapidamente rispetto a quelli dei restanti due gruppi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/>
              <a:t>I soggetti allo stadio 0 e 1 non sono significativamente differenti. Questo non lo si nota bene negli intervalli di confidenza. Nel modello di </a:t>
            </a:r>
            <a:r>
              <a:rPr lang="it-IT" baseline="0" dirty="0" err="1"/>
              <a:t>Cox</a:t>
            </a:r>
            <a:r>
              <a:rPr lang="it-IT" baseline="0" dirty="0"/>
              <a:t> </a:t>
            </a:r>
            <a:r>
              <a:rPr lang="it-IT" baseline="0" dirty="0" err="1"/>
              <a:t>univariato</a:t>
            </a:r>
            <a:r>
              <a:rPr lang="it-IT" baseline="0" dirty="0"/>
              <a:t>, però, il coefficiente relativo alla classe 1 risulta non significativo.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baseline="0" dirty="0"/>
              <a:t>Rifiutiamo l’ipotesi di uguaglianza tra le curve di sopravvivenza.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baseline="0" dirty="0"/>
              <a:t>Log </a:t>
            </a:r>
            <a:r>
              <a:rPr lang="it-IT" baseline="0" dirty="0" err="1"/>
              <a:t>Rank</a:t>
            </a:r>
            <a:r>
              <a:rPr lang="it-IT" baseline="0" dirty="0"/>
              <a:t> Test: </a:t>
            </a:r>
            <a:r>
              <a:rPr lang="it-IT" baseline="0" dirty="0" err="1"/>
              <a:t>p.value</a:t>
            </a:r>
            <a:r>
              <a:rPr lang="it-IT" baseline="0" dirty="0"/>
              <a:t> = </a:t>
            </a:r>
            <a:r>
              <a:rPr lang="it-IT" dirty="0"/>
              <a:t>8.75e-07 </a:t>
            </a: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789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Dallo studio condotto da N. C. Arslan, S. Sokmen vediamo che le curve di sopravvienza per LODDS sono compatibili (le nostre a destra).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1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1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061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57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283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9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2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395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7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76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21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88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4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dldjournalonline.com/article/S1590-8658(05)00230-6/fulltext?cc=y=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75360" y="1865742"/>
            <a:ext cx="10180320" cy="2459370"/>
          </a:xfrm>
        </p:spPr>
        <p:txBody>
          <a:bodyPr>
            <a:normAutofit fontScale="90000"/>
          </a:bodyPr>
          <a:lstStyle/>
          <a:p>
            <a:r>
              <a:rPr lang="it-IT" dirty="0"/>
              <a:t>Analisi della sopravvivenza per il cancro al colon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 cura di Carlo cavalieri, Marco Morigi e Gaetano romano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993" y="169931"/>
            <a:ext cx="1707389" cy="169885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5389114" y="172971"/>
            <a:ext cx="41141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Alma Mater </a:t>
            </a:r>
          </a:p>
          <a:p>
            <a:r>
              <a:rPr lang="it-IT" sz="2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Studiorum</a:t>
            </a:r>
            <a:r>
              <a:rPr lang="it-IT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 Università di Bologna AD </a:t>
            </a:r>
          </a:p>
          <a:p>
            <a:r>
              <a:rPr lang="it-IT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1088</a:t>
            </a:r>
          </a:p>
        </p:txBody>
      </p:sp>
    </p:spTree>
    <p:extLst>
      <p:ext uri="{BB962C8B-B14F-4D97-AF65-F5344CB8AC3E}">
        <p14:creationId xmlns:p14="http://schemas.microsoft.com/office/powerpoint/2010/main" val="334844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funzioni cumulative di rischio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7280" y="1846262"/>
            <a:ext cx="4900671" cy="4450365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55009" y="1846263"/>
            <a:ext cx="4900671" cy="445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16" y="0"/>
            <a:ext cx="11354260" cy="62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88" y="0"/>
            <a:ext cx="11526138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8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11" y="349324"/>
            <a:ext cx="6056776" cy="5727385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943" y="452382"/>
            <a:ext cx="5465499" cy="53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11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24" y="501340"/>
            <a:ext cx="5701329" cy="551218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730" y="501340"/>
            <a:ext cx="5481310" cy="540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0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233"/>
            <a:ext cx="6156103" cy="6069958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862" y="180397"/>
            <a:ext cx="6121138" cy="603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11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Ipotesi di rischi proporzionali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4601" y="1865117"/>
            <a:ext cx="8103758" cy="44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2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Modelli di </a:t>
            </a:r>
            <a:r>
              <a:rPr lang="it-IT" dirty="0" err="1"/>
              <a:t>Cox</a:t>
            </a:r>
            <a:r>
              <a:rPr lang="it-IT" dirty="0"/>
              <a:t> </a:t>
            </a:r>
            <a:r>
              <a:rPr lang="it-IT" dirty="0" err="1"/>
              <a:t>univariati</a:t>
            </a:r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>
          <a:xfrm>
            <a:off x="6038540" y="2185295"/>
            <a:ext cx="0" cy="324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Segnaposto contenuto 1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2397178"/>
            <a:ext cx="4938712" cy="2920895"/>
          </a:xfrm>
          <a:prstGeom prst="rect">
            <a:avLst/>
          </a:prstGeom>
        </p:spPr>
      </p:pic>
      <p:pic>
        <p:nvPicPr>
          <p:cNvPr id="15" name="Segnaposto contenuto 1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18238" y="2423811"/>
            <a:ext cx="4937125" cy="2867629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3962400" y="3261360"/>
            <a:ext cx="1021080" cy="205740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9235440" y="3261360"/>
            <a:ext cx="1021080" cy="205740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86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dirty="0"/>
              <a:t>Modello Multivariato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901" y="1979298"/>
            <a:ext cx="4592398" cy="4201147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6812280" y="2575560"/>
            <a:ext cx="541020" cy="1097280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60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198" y="2145516"/>
            <a:ext cx="4732564" cy="404913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Modello migliorato</a:t>
            </a:r>
          </a:p>
        </p:txBody>
      </p:sp>
      <p:sp>
        <p:nvSpPr>
          <p:cNvPr id="4" name="Rettangolo 3"/>
          <p:cNvSpPr/>
          <p:nvPr/>
        </p:nvSpPr>
        <p:spPr>
          <a:xfrm>
            <a:off x="6668588" y="2971859"/>
            <a:ext cx="981892" cy="163772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6668588" y="3261360"/>
            <a:ext cx="981892" cy="143457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668588" y="3404817"/>
            <a:ext cx="981892" cy="138970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161608" y="4792980"/>
            <a:ext cx="760912" cy="152887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/>
          <p:nvPr/>
        </p:nvCxnSpPr>
        <p:spPr>
          <a:xfrm flipH="1">
            <a:off x="3116580" y="486918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hlinkClick r:id="rId4"/>
          </p:cNvPr>
          <p:cNvSpPr txBox="1"/>
          <p:nvPr/>
        </p:nvSpPr>
        <p:spPr>
          <a:xfrm>
            <a:off x="1714500" y="4655820"/>
            <a:ext cx="119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Dldjournal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580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del caso di studio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35110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Analisi descrittive del campione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Sesso ed età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Variabili oggetto di studio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Analisi non parametrica basata su metodi di stima di </a:t>
            </a:r>
            <a:r>
              <a:rPr lang="it-IT" dirty="0" err="1"/>
              <a:t>Kaplan</a:t>
            </a:r>
            <a:r>
              <a:rPr lang="it-IT" dirty="0"/>
              <a:t>-Meier 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Curva della sopravvivenza totale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Curva della sopravvivenza alla prima ricaduta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Analisi tramite modelli di </a:t>
            </a:r>
            <a:r>
              <a:rPr lang="it-IT" dirty="0" err="1"/>
              <a:t>Cox</a:t>
            </a:r>
            <a:endParaRPr lang="it-IT" dirty="0"/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Ipotesi di rischi proporzionali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Modelli </a:t>
            </a:r>
            <a:r>
              <a:rPr lang="it-IT" dirty="0" err="1"/>
              <a:t>univariati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31072" y="5674211"/>
            <a:ext cx="566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N.b.</a:t>
            </a:r>
            <a:r>
              <a:rPr lang="it-IT" sz="1200" dirty="0"/>
              <a:t>: I tratti salienti dell’analisi sono riportati nelle note per il relatore.</a:t>
            </a:r>
          </a:p>
        </p:txBody>
      </p:sp>
    </p:spTree>
    <p:extLst>
      <p:ext uri="{BB962C8B-B14F-4D97-AF65-F5344CB8AC3E}">
        <p14:creationId xmlns:p14="http://schemas.microsoft.com/office/powerpoint/2010/main" val="93923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Sesso ed Età</a:t>
            </a:r>
          </a:p>
        </p:txBody>
      </p:sp>
      <p:pic>
        <p:nvPicPr>
          <p:cNvPr id="16" name="Segnaposto contenuto 1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79585" y="1846263"/>
            <a:ext cx="4373468" cy="4022725"/>
          </a:xfrm>
          <a:prstGeom prst="rect">
            <a:avLst/>
          </a:prstGeom>
        </p:spPr>
      </p:pic>
      <p:pic>
        <p:nvPicPr>
          <p:cNvPr id="14" name="Segnaposto contenuto 13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00066" y="1846263"/>
            <a:ext cx="437346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3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Variabile oggetto di studio: morte</a:t>
            </a:r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9429" y="1846263"/>
            <a:ext cx="4373468" cy="4022725"/>
          </a:xfrm>
          <a:prstGeom prst="rect">
            <a:avLst/>
          </a:prstGeom>
        </p:spPr>
      </p:pic>
      <p:cxnSp>
        <p:nvCxnSpPr>
          <p:cNvPr id="4" name="Connettore 2 3"/>
          <p:cNvCxnSpPr>
            <a:cxnSpLocks/>
          </p:cNvCxnSpPr>
          <p:nvPr/>
        </p:nvCxnSpPr>
        <p:spPr>
          <a:xfrm flipH="1" flipV="1">
            <a:off x="3352800" y="2910840"/>
            <a:ext cx="1168400" cy="340360"/>
          </a:xfrm>
          <a:prstGeom prst="straightConnector1">
            <a:avLst/>
          </a:prstGeom>
          <a:ln>
            <a:solidFill>
              <a:srgbClr val="F876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>
            <a:cxnSpLocks/>
          </p:cNvCxnSpPr>
          <p:nvPr/>
        </p:nvCxnSpPr>
        <p:spPr>
          <a:xfrm flipV="1">
            <a:off x="7569200" y="2910840"/>
            <a:ext cx="1198880" cy="284480"/>
          </a:xfrm>
          <a:prstGeom prst="straightConnector1">
            <a:avLst/>
          </a:prstGeom>
          <a:ln>
            <a:solidFill>
              <a:srgbClr val="00B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465022" y="265072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maschi</a:t>
            </a:r>
          </a:p>
        </p:txBody>
      </p:sp>
      <p:sp>
        <p:nvSpPr>
          <p:cNvPr id="9" name="Rettangolo 8"/>
          <p:cNvSpPr/>
          <p:nvPr/>
        </p:nvSpPr>
        <p:spPr>
          <a:xfrm>
            <a:off x="8899526" y="2650728"/>
            <a:ext cx="1023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femmine</a:t>
            </a:r>
          </a:p>
        </p:txBody>
      </p:sp>
    </p:spTree>
    <p:extLst>
      <p:ext uri="{BB962C8B-B14F-4D97-AF65-F5344CB8AC3E}">
        <p14:creationId xmlns:p14="http://schemas.microsoft.com/office/powerpoint/2010/main" val="264789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Variabile oggetto di studio: ricaduta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79" y="2097740"/>
            <a:ext cx="4937760" cy="37713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Abbiamo considerato tra coloro che hanno avuto una ricaduta quelli che: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Sono morti subito dopo la data della prima ricaduta;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Sono morti tempo dopo la data della prima ricaduta (almeno un mese di differenza);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Sono ancora vivi, ma hanno avuto una ricaduta.</a:t>
            </a:r>
          </a:p>
          <a:p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0066" y="1846263"/>
            <a:ext cx="437346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6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Covariate</a:t>
            </a:r>
            <a:r>
              <a:rPr lang="it-IT" dirty="0"/>
              <a:t>: LNR e LODDS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79585" y="1846263"/>
            <a:ext cx="4373468" cy="4022725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00066" y="1846263"/>
            <a:ext cx="437346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Stima della curva di sopravvivenza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86708"/>
          </a:xfrm>
        </p:spPr>
        <p:txBody>
          <a:bodyPr/>
          <a:lstStyle/>
          <a:p>
            <a:r>
              <a:rPr lang="it-IT" dirty="0"/>
              <a:t>Per la stima di entrambe le curve della sopravvivenza totale e </a:t>
            </a:r>
            <a:r>
              <a:rPr lang="it-IT" dirty="0" err="1"/>
              <a:t>Disease</a:t>
            </a:r>
            <a:r>
              <a:rPr lang="it-IT" dirty="0"/>
              <a:t>-Free è stato adoperato lo stimatore di </a:t>
            </a:r>
            <a:r>
              <a:rPr lang="it-IT" dirty="0" err="1"/>
              <a:t>Kaplan</a:t>
            </a:r>
            <a:r>
              <a:rPr lang="it-IT" dirty="0"/>
              <a:t>-Meier (1959):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4690334" y="2732442"/>
                <a:ext cx="2614613" cy="7315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6" name="Segnaposto contenu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4690334" y="2732442"/>
                <a:ext cx="2614613" cy="7315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4"/>
          <p:cNvSpPr txBox="1">
            <a:spLocks/>
          </p:cNvSpPr>
          <p:nvPr/>
        </p:nvSpPr>
        <p:spPr>
          <a:xfrm>
            <a:off x="1097280" y="3773146"/>
            <a:ext cx="10058400" cy="25093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Le analisi sono state condotte tramite il linguaggio di programmazione per l’analisi statistica R versione 3.3.3, per Windows.</a:t>
            </a:r>
          </a:p>
          <a:p>
            <a:r>
              <a:rPr lang="it-IT" dirty="0"/>
              <a:t>Per l’analisi della sopravvivenza sono stati adoperati i </a:t>
            </a:r>
            <a:r>
              <a:rPr lang="it-IT" dirty="0" err="1"/>
              <a:t>pachetti</a:t>
            </a:r>
            <a:r>
              <a:rPr lang="it-IT" dirty="0"/>
              <a:t> ‘</a:t>
            </a:r>
            <a:r>
              <a:rPr lang="it-IT" dirty="0" err="1"/>
              <a:t>Epicalc</a:t>
            </a:r>
            <a:r>
              <a:rPr lang="it-IT" dirty="0"/>
              <a:t>’ e ‘</a:t>
            </a:r>
            <a:r>
              <a:rPr lang="it-IT" dirty="0" err="1"/>
              <a:t>Survival</a:t>
            </a:r>
            <a:r>
              <a:rPr lang="it-IT" dirty="0"/>
              <a:t>’.</a:t>
            </a:r>
          </a:p>
          <a:p>
            <a:r>
              <a:rPr lang="it-IT" dirty="0"/>
              <a:t>I grafici sono stati realizzati con il pacchetto ‘ggplot2’. </a:t>
            </a:r>
          </a:p>
        </p:txBody>
      </p:sp>
    </p:spTree>
    <p:extLst>
      <p:ext uri="{BB962C8B-B14F-4D97-AF65-F5344CB8AC3E}">
        <p14:creationId xmlns:p14="http://schemas.microsoft.com/office/powerpoint/2010/main" val="32261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40" y="112930"/>
            <a:ext cx="11320041" cy="61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6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55" y="196771"/>
            <a:ext cx="11058831" cy="60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367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Arancione ros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</TotalTime>
  <Words>737</Words>
  <Application>Microsoft Office PowerPoint</Application>
  <PresentationFormat>Widescreen</PresentationFormat>
  <Paragraphs>88</Paragraphs>
  <Slides>19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Comic Sans MS</vt:lpstr>
      <vt:lpstr>Retrospettivo</vt:lpstr>
      <vt:lpstr>Analisi della sopravvivenza per il cancro al colon</vt:lpstr>
      <vt:lpstr>Descrizione del caso di studio</vt:lpstr>
      <vt:lpstr>Sesso ed Età</vt:lpstr>
      <vt:lpstr>Variabile oggetto di studio: morte</vt:lpstr>
      <vt:lpstr>Variabile oggetto di studio: ricaduta</vt:lpstr>
      <vt:lpstr>Covariate: LNR e LODDS</vt:lpstr>
      <vt:lpstr>Stima della curva di sopravvivenza</vt:lpstr>
      <vt:lpstr>Presentazione standard di PowerPoint</vt:lpstr>
      <vt:lpstr>Presentazione standard di PowerPoint</vt:lpstr>
      <vt:lpstr>Confronto funzioni cumulative di rischio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Ipotesi di rischi proporzionali</vt:lpstr>
      <vt:lpstr>Modelli di Cox univariati</vt:lpstr>
      <vt:lpstr>Modello Multivariato</vt:lpstr>
      <vt:lpstr>Modello migliorato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della sopravvivenza per il cancro al colon</dc:title>
  <dc:creator>Gaetano Romano</dc:creator>
  <cp:lastModifiedBy>Gaetano Romano</cp:lastModifiedBy>
  <cp:revision>49</cp:revision>
  <dcterms:created xsi:type="dcterms:W3CDTF">2017-05-05T11:28:41Z</dcterms:created>
  <dcterms:modified xsi:type="dcterms:W3CDTF">2017-05-09T17:25:31Z</dcterms:modified>
</cp:coreProperties>
</file>