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71" r:id="rId6"/>
    <p:sldId id="263" r:id="rId7"/>
    <p:sldId id="264" r:id="rId8"/>
    <p:sldId id="265" r:id="rId9"/>
    <p:sldId id="266" r:id="rId10"/>
    <p:sldId id="267" r:id="rId11"/>
    <p:sldId id="268" r:id="rId12"/>
    <p:sldId id="269" r:id="rId13"/>
    <p:sldId id="262"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70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224729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009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316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647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4622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135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4895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6767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983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BIRTH RATE, </a:t>
            </a:r>
            <a:r>
              <a:rPr lang="en-CA" dirty="0"/>
              <a:t>GDP</a:t>
            </a:r>
            <a:r>
              <a:rPr lang="en" dirty="0"/>
              <a:t> PER CAPITA </a:t>
            </a:r>
            <a:r>
              <a:rPr lang="en-CA" dirty="0"/>
              <a:t>AND WORLD POPULATION GROWTH</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Alain</a:t>
            </a:r>
            <a:r>
              <a:rPr lang="en" dirty="0"/>
              <a:t> Tabue</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Insights – Richest countries</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a:t>
            </a:r>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r>
              <a:rPr lang="en-CA" dirty="0"/>
              <a:t>* The USA and Japan’s GDP per capita increased four fold, but more interestingly, China’s birth rate plummeted to levels similar to those of Japan and the USA. It therefore has little to no room for further decline.</a:t>
            </a:r>
            <a:endParaRPr dirty="0"/>
          </a:p>
        </p:txBody>
      </p:sp>
      <p:pic>
        <p:nvPicPr>
          <p:cNvPr id="3" name="Picture 2">
            <a:extLst>
              <a:ext uri="{FF2B5EF4-FFF2-40B4-BE49-F238E27FC236}">
                <a16:creationId xmlns:a16="http://schemas.microsoft.com/office/drawing/2014/main" xmlns="" id="{8436F749-FDBA-4374-BA8B-80560CD4541C}"/>
              </a:ext>
            </a:extLst>
          </p:cNvPr>
          <p:cNvPicPr>
            <a:picLocks noChangeAspect="1"/>
          </p:cNvPicPr>
          <p:nvPr/>
        </p:nvPicPr>
        <p:blipFill>
          <a:blip r:embed="rId3"/>
          <a:stretch>
            <a:fillRect/>
          </a:stretch>
        </p:blipFill>
        <p:spPr>
          <a:xfrm>
            <a:off x="105033" y="1058883"/>
            <a:ext cx="4473328" cy="2728196"/>
          </a:xfrm>
          <a:prstGeom prst="rect">
            <a:avLst/>
          </a:prstGeom>
        </p:spPr>
      </p:pic>
      <p:pic>
        <p:nvPicPr>
          <p:cNvPr id="5" name="Picture 4">
            <a:extLst>
              <a:ext uri="{FF2B5EF4-FFF2-40B4-BE49-F238E27FC236}">
                <a16:creationId xmlns:a16="http://schemas.microsoft.com/office/drawing/2014/main" xmlns="" id="{4D98D217-C4F6-4A5C-B87F-3360A2A2488E}"/>
              </a:ext>
            </a:extLst>
          </p:cNvPr>
          <p:cNvPicPr>
            <a:picLocks noChangeAspect="1"/>
          </p:cNvPicPr>
          <p:nvPr/>
        </p:nvPicPr>
        <p:blipFill>
          <a:blip r:embed="rId4"/>
          <a:stretch>
            <a:fillRect/>
          </a:stretch>
        </p:blipFill>
        <p:spPr>
          <a:xfrm>
            <a:off x="4282766" y="1063917"/>
            <a:ext cx="4549534" cy="2766300"/>
          </a:xfrm>
          <a:prstGeom prst="rect">
            <a:avLst/>
          </a:prstGeom>
        </p:spPr>
      </p:pic>
    </p:spTree>
    <p:extLst>
      <p:ext uri="{BB962C8B-B14F-4D97-AF65-F5344CB8AC3E}">
        <p14:creationId xmlns:p14="http://schemas.microsoft.com/office/powerpoint/2010/main" val="3539393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Insights – Developing countries</a:t>
            </a:r>
            <a:endParaRPr dirty="0"/>
          </a:p>
        </p:txBody>
      </p:sp>
      <p:sp>
        <p:nvSpPr>
          <p:cNvPr id="80" name="Google Shape;80;p17"/>
          <p:cNvSpPr txBox="1">
            <a:spLocks noGrp="1"/>
          </p:cNvSpPr>
          <p:nvPr>
            <p:ph type="body" idx="1"/>
          </p:nvPr>
        </p:nvSpPr>
        <p:spPr>
          <a:xfrm>
            <a:off x="341745" y="1058444"/>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r>
              <a:rPr lang="en-CA" dirty="0"/>
              <a:t>* The GDP per capita was multiplied by 6 in Indonesia, 4 in India, and a little less than 2 in Nigeria. The birth rate tells a more interesting story: It declined by more than half in Indonesia and India, leaving those countries only a limited room (10 points) for further decline. In Nigeria however, the birth rate remains very high.</a:t>
            </a:r>
            <a:endParaRPr dirty="0"/>
          </a:p>
        </p:txBody>
      </p:sp>
      <p:pic>
        <p:nvPicPr>
          <p:cNvPr id="3" name="Picture 2">
            <a:extLst>
              <a:ext uri="{FF2B5EF4-FFF2-40B4-BE49-F238E27FC236}">
                <a16:creationId xmlns:a16="http://schemas.microsoft.com/office/drawing/2014/main" xmlns="" id="{0CE43F0F-C4D5-409B-9C25-0454B75FB1C7}"/>
              </a:ext>
            </a:extLst>
          </p:cNvPr>
          <p:cNvPicPr>
            <a:picLocks noChangeAspect="1"/>
          </p:cNvPicPr>
          <p:nvPr/>
        </p:nvPicPr>
        <p:blipFill>
          <a:blip r:embed="rId3"/>
          <a:stretch>
            <a:fillRect/>
          </a:stretch>
        </p:blipFill>
        <p:spPr>
          <a:xfrm>
            <a:off x="-108520" y="1017725"/>
            <a:ext cx="4572396" cy="2751058"/>
          </a:xfrm>
          <a:prstGeom prst="rect">
            <a:avLst/>
          </a:prstGeom>
        </p:spPr>
      </p:pic>
      <p:pic>
        <p:nvPicPr>
          <p:cNvPr id="5" name="Picture 4">
            <a:extLst>
              <a:ext uri="{FF2B5EF4-FFF2-40B4-BE49-F238E27FC236}">
                <a16:creationId xmlns:a16="http://schemas.microsoft.com/office/drawing/2014/main" xmlns="" id="{C78FA2F6-5A55-4448-91E2-0125B98C4337}"/>
              </a:ext>
            </a:extLst>
          </p:cNvPr>
          <p:cNvPicPr>
            <a:picLocks noChangeAspect="1"/>
          </p:cNvPicPr>
          <p:nvPr/>
        </p:nvPicPr>
        <p:blipFill>
          <a:blip r:embed="rId4"/>
          <a:stretch>
            <a:fillRect/>
          </a:stretch>
        </p:blipFill>
        <p:spPr>
          <a:xfrm>
            <a:off x="3995936" y="1040587"/>
            <a:ext cx="4305673" cy="2705334"/>
          </a:xfrm>
          <a:prstGeom prst="rect">
            <a:avLst/>
          </a:prstGeom>
        </p:spPr>
      </p:pic>
    </p:spTree>
    <p:extLst>
      <p:ext uri="{BB962C8B-B14F-4D97-AF65-F5344CB8AC3E}">
        <p14:creationId xmlns:p14="http://schemas.microsoft.com/office/powerpoint/2010/main" val="110032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Conclusion</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CA" dirty="0"/>
              <a:t>It is true that the world population has been growing exponentially over the last 50 years.</a:t>
            </a:r>
          </a:p>
          <a:p>
            <a:pPr marL="285750" lvl="0" indent="-285750" algn="l" rtl="0">
              <a:spcBef>
                <a:spcPts val="0"/>
              </a:spcBef>
              <a:spcAft>
                <a:spcPts val="0"/>
              </a:spcAft>
              <a:buFont typeface="Arial" panose="020B0604020202020204" pitchFamily="34" charset="0"/>
              <a:buChar char="•"/>
            </a:pPr>
            <a:r>
              <a:rPr lang="en-CA" dirty="0"/>
              <a:t>The data also confirms that as countries get richer (as measured by GDP per capita) their birth rate tend to decrease sharply.</a:t>
            </a:r>
          </a:p>
          <a:p>
            <a:pPr marL="285750" lvl="0" indent="-285750" algn="l" rtl="0">
              <a:spcBef>
                <a:spcPts val="0"/>
              </a:spcBef>
              <a:spcAft>
                <a:spcPts val="0"/>
              </a:spcAft>
              <a:buFont typeface="Arial" panose="020B0604020202020204" pitchFamily="34" charset="0"/>
              <a:buChar char="•"/>
            </a:pPr>
            <a:r>
              <a:rPr lang="en-CA" dirty="0"/>
              <a:t>However, most of the birth rate decline has already occurred. Large reservoir of population like China, India or Indonesia, either are already at rock-bottom levels of fertility, or not far from it. So Birth rate decline alone cannot be counted upon to slow down or stop the explosive world population growth.</a:t>
            </a:r>
          </a:p>
          <a:p>
            <a:pPr marL="285750" lvl="0" indent="-285750" algn="l" rtl="0">
              <a:spcBef>
                <a:spcPts val="0"/>
              </a:spcBef>
              <a:spcAft>
                <a:spcPts val="0"/>
              </a:spcAft>
              <a:buFont typeface="Arial" panose="020B0604020202020204" pitchFamily="34" charset="0"/>
              <a:buChar char="•"/>
            </a:pPr>
            <a:r>
              <a:rPr lang="en-CA" dirty="0"/>
              <a:t>Other factors are at play here (advances in health care and  technology, increases in life expectancy, etc.), and we are heading into a population crisis at some point in the future, barring breakthroughs in the areas of Climate Change, Resource utilization, Co2 emissions, renewable energy, etc..</a:t>
            </a:r>
            <a:endParaRPr dirty="0"/>
          </a:p>
        </p:txBody>
      </p:sp>
    </p:spTree>
    <p:extLst>
      <p:ext uri="{BB962C8B-B14F-4D97-AF65-F5344CB8AC3E}">
        <p14:creationId xmlns:p14="http://schemas.microsoft.com/office/powerpoint/2010/main" val="67670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1- “</a:t>
            </a:r>
            <a:r>
              <a:rPr lang="en-CA" dirty="0"/>
              <a:t>World Development Indicators” dataset from Kaggle</a:t>
            </a:r>
            <a:r>
              <a:rPr lang="en" dirty="0"/>
              <a:t>.</a:t>
            </a:r>
          </a:p>
          <a:p>
            <a:pPr marL="0" lvl="0" indent="0" algn="l" rtl="0">
              <a:spcBef>
                <a:spcPts val="0"/>
              </a:spcBef>
              <a:spcAft>
                <a:spcPts val="1600"/>
              </a:spcAft>
              <a:buNone/>
            </a:pPr>
            <a:r>
              <a:rPr lang="en" dirty="0"/>
              <a:t>2- Wikipedia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Which dataset did you use of the following:</a:t>
            </a:r>
            <a:endParaRPr dirty="0"/>
          </a:p>
          <a:p>
            <a:pPr marL="457200" lvl="0" indent="-342900" algn="l" rtl="0">
              <a:spcBef>
                <a:spcPts val="1600"/>
              </a:spcBef>
              <a:spcAft>
                <a:spcPts val="0"/>
              </a:spcAft>
              <a:buSzPts val="1800"/>
              <a:buChar char="-"/>
            </a:pPr>
            <a:r>
              <a:rPr lang="en" dirty="0"/>
              <a:t>Soccer Dataset</a:t>
            </a:r>
            <a:endParaRPr dirty="0"/>
          </a:p>
          <a:p>
            <a:pPr marL="457200" lvl="0" indent="-342900" algn="l" rtl="0">
              <a:spcBef>
                <a:spcPts val="0"/>
              </a:spcBef>
              <a:spcAft>
                <a:spcPts val="0"/>
              </a:spcAft>
              <a:buSzPts val="1800"/>
              <a:buChar char="-"/>
            </a:pPr>
            <a:r>
              <a:rPr lang="en" dirty="0"/>
              <a:t>IMDB Movie Dataset</a:t>
            </a:r>
            <a:endParaRPr dirty="0"/>
          </a:p>
          <a:p>
            <a:pPr marL="457200" lvl="0" indent="-342900" algn="l" rtl="0">
              <a:spcBef>
                <a:spcPts val="0"/>
              </a:spcBef>
              <a:spcAft>
                <a:spcPts val="0"/>
              </a:spcAft>
              <a:buSzPts val="1800"/>
              <a:buChar char="-"/>
            </a:pPr>
            <a:r>
              <a:rPr lang="en" b="1" dirty="0"/>
              <a:t>World Development Indicators Dataset</a:t>
            </a:r>
            <a:endParaRPr b="1"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endParaRPr dirty="0"/>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dirty="0"/>
              <a:t>The world’s population now excedds 7 billion people, up from </a:t>
            </a:r>
            <a:r>
              <a:rPr lang="en-CA" sz="1400" dirty="0"/>
              <a:t>around </a:t>
            </a:r>
            <a:r>
              <a:rPr lang="en" sz="1400" dirty="0"/>
              <a:t>3 billion in 1960. </a:t>
            </a:r>
            <a:r>
              <a:rPr lang="en-CA" sz="1400" dirty="0"/>
              <a:t>So </a:t>
            </a:r>
            <a:r>
              <a:rPr lang="en" sz="1400" dirty="0"/>
              <a:t>It has </a:t>
            </a:r>
            <a:r>
              <a:rPr lang="en-CA" sz="1400" dirty="0"/>
              <a:t>more than doubled</a:t>
            </a:r>
            <a:r>
              <a:rPr lang="en" sz="1400" dirty="0"/>
              <a:t> in </a:t>
            </a:r>
            <a:r>
              <a:rPr lang="en-CA" sz="1400" dirty="0"/>
              <a:t>the last 59 </a:t>
            </a:r>
            <a:r>
              <a:rPr lang="en" sz="1400" dirty="0"/>
              <a:t>years. This exponential rate of growth is not sustainable </a:t>
            </a:r>
            <a:r>
              <a:rPr lang="en-CA" sz="1400" dirty="0"/>
              <a:t>over</a:t>
            </a:r>
            <a:r>
              <a:rPr lang="en" sz="1400" dirty="0"/>
              <a:t> the long </a:t>
            </a:r>
            <a:r>
              <a:rPr lang="en-CA" sz="1400" dirty="0"/>
              <a:t>term</a:t>
            </a:r>
            <a:r>
              <a:rPr lang="en" sz="1400" dirty="0"/>
              <a:t>. </a:t>
            </a:r>
            <a:r>
              <a:rPr lang="en-CA" sz="1400" dirty="0"/>
              <a:t>With a very limited amount of resources (water, arable land, living areas, </a:t>
            </a:r>
            <a:r>
              <a:rPr lang="en-CA" sz="1400" dirty="0" smtClean="0"/>
              <a:t>energy sources, etc</a:t>
            </a:r>
            <a:r>
              <a:rPr lang="en-CA" sz="1400" dirty="0"/>
              <a:t>.) to share, our planet Earth can simply not sustain such an explosive </a:t>
            </a:r>
            <a:r>
              <a:rPr lang="en-CA" sz="1400" dirty="0" smtClean="0"/>
              <a:t>population indefinitely. </a:t>
            </a:r>
            <a:r>
              <a:rPr lang="en-CA" sz="1400" dirty="0"/>
              <a:t>Many believe that it will lead to an acute </a:t>
            </a:r>
            <a:r>
              <a:rPr lang="en-CA" sz="1400" dirty="0" smtClean="0"/>
              <a:t>crisis at some point in the future, </a:t>
            </a:r>
            <a:r>
              <a:rPr lang="en-CA" sz="1400" dirty="0"/>
              <a:t>as</a:t>
            </a:r>
            <a:r>
              <a:rPr lang="en" sz="1400" dirty="0"/>
              <a:t> an over</a:t>
            </a:r>
            <a:r>
              <a:rPr lang="en-CA" sz="1400" dirty="0"/>
              <a:t>flowing</a:t>
            </a:r>
            <a:r>
              <a:rPr lang="en" sz="1400" dirty="0"/>
              <a:t> population </a:t>
            </a:r>
            <a:r>
              <a:rPr lang="en-CA" sz="1400" dirty="0" smtClean="0"/>
              <a:t>struggles to cope</a:t>
            </a:r>
            <a:r>
              <a:rPr lang="en" sz="1400" dirty="0" smtClean="0"/>
              <a:t>.</a:t>
            </a:r>
            <a:endParaRPr lang="en" sz="1400" dirty="0"/>
          </a:p>
          <a:p>
            <a:pPr marL="0" lvl="0" indent="0" algn="l" rtl="0">
              <a:spcBef>
                <a:spcPts val="0"/>
              </a:spcBef>
              <a:spcAft>
                <a:spcPts val="1600"/>
              </a:spcAft>
              <a:buNone/>
            </a:pPr>
            <a:r>
              <a:rPr lang="en" sz="1400" dirty="0"/>
              <a:t>Some argue however that </a:t>
            </a:r>
            <a:r>
              <a:rPr lang="en-CA" sz="1400" dirty="0"/>
              <a:t>this doomsday scenario will not materialize because the world population will </a:t>
            </a:r>
            <a:r>
              <a:rPr lang="en-CA" sz="1400" dirty="0" smtClean="0"/>
              <a:t>level off </a:t>
            </a:r>
            <a:r>
              <a:rPr lang="en-CA" sz="1400" dirty="0"/>
              <a:t>and even decline as the world develops, thanks to a sharp decline in birth rate. They contend that when people get richer, they bear fewer children. Therefore, developing nations (which account for most of the world population growth) will see their populations plateau or decline as they develop.</a:t>
            </a:r>
            <a:endParaRPr lang="en" sz="1400" dirty="0"/>
          </a:p>
          <a:p>
            <a:pPr marL="0" lvl="0" indent="0">
              <a:spcAft>
                <a:spcPts val="1600"/>
              </a:spcAft>
              <a:buNone/>
            </a:pPr>
            <a:r>
              <a:rPr lang="en-CA" sz="1400" dirty="0"/>
              <a:t>In this mini-project, w</a:t>
            </a:r>
            <a:r>
              <a:rPr lang="en" sz="1400" dirty="0"/>
              <a:t>e want to </a:t>
            </a:r>
            <a:r>
              <a:rPr lang="en-CA" sz="1400" dirty="0"/>
              <a:t>see </a:t>
            </a:r>
            <a:r>
              <a:rPr lang="en" sz="1400" dirty="0"/>
              <a:t>if th</a:t>
            </a:r>
            <a:r>
              <a:rPr lang="en-CA" sz="1400" dirty="0"/>
              <a:t>is</a:t>
            </a:r>
            <a:r>
              <a:rPr lang="en" sz="1400" dirty="0"/>
              <a:t> argument is backed up by the data. Looking at the </a:t>
            </a:r>
            <a:r>
              <a:rPr lang="en" sz="1400" dirty="0" smtClean="0"/>
              <a:t>World Bank’s “World’s </a:t>
            </a:r>
            <a:r>
              <a:rPr lang="en" sz="1400" dirty="0"/>
              <a:t>Development Indicators” </a:t>
            </a:r>
            <a:r>
              <a:rPr lang="en-CA" sz="1400" dirty="0" smtClean="0"/>
              <a:t>dataset available on </a:t>
            </a:r>
            <a:r>
              <a:rPr lang="en-CA" sz="1400" dirty="0" err="1" smtClean="0"/>
              <a:t>Kaggle</a:t>
            </a:r>
            <a:r>
              <a:rPr lang="en-CA" sz="1400" dirty="0" smtClean="0"/>
              <a:t> </a:t>
            </a:r>
            <a:r>
              <a:rPr lang="en" sz="1400" dirty="0"/>
              <a:t>, </a:t>
            </a:r>
            <a:r>
              <a:rPr lang="en-CA" sz="1400" dirty="0" smtClean="0"/>
              <a:t>we want </a:t>
            </a:r>
            <a:r>
              <a:rPr lang="en-CA" sz="1400" dirty="0"/>
              <a:t>to find out how much different parts of the world have been developing, how fast  their birthrate has  been </a:t>
            </a:r>
            <a:r>
              <a:rPr lang="en-CA" sz="1400" dirty="0" smtClean="0"/>
              <a:t>falling, </a:t>
            </a:r>
            <a:r>
              <a:rPr lang="en-CA" sz="1400" dirty="0"/>
              <a:t>and </a:t>
            </a:r>
            <a:r>
              <a:rPr lang="en-CA" sz="1400"/>
              <a:t>how </a:t>
            </a:r>
            <a:r>
              <a:rPr lang="en-CA" sz="1400" smtClean="0"/>
              <a:t>much that </a:t>
            </a:r>
            <a:r>
              <a:rPr lang="en-CA" sz="1400" dirty="0"/>
              <a:t>has affected the overall population </a:t>
            </a:r>
            <a:r>
              <a:rPr lang="en-CA" sz="1400" dirty="0"/>
              <a:t>growth over the last 50 years.</a:t>
            </a:r>
            <a:endParaRPr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Question(s)</a:t>
            </a:r>
            <a:endParaRPr dirty="0"/>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CA" dirty="0"/>
          </a:p>
          <a:p>
            <a:pPr marL="0" lvl="0" indent="0" algn="l" rtl="0">
              <a:spcBef>
                <a:spcPts val="0"/>
              </a:spcBef>
              <a:spcAft>
                <a:spcPts val="1600"/>
              </a:spcAft>
              <a:buNone/>
            </a:pPr>
            <a:r>
              <a:rPr lang="en-CA" dirty="0"/>
              <a:t>1- Does Birth Rate decline sharply around the world as countries get richer ( as measured by GDP per capita)?</a:t>
            </a:r>
          </a:p>
          <a:p>
            <a:pPr marL="0" lvl="0" indent="0" algn="l" rtl="0">
              <a:spcBef>
                <a:spcPts val="0"/>
              </a:spcBef>
              <a:spcAft>
                <a:spcPts val="1600"/>
              </a:spcAft>
              <a:buNone/>
            </a:pPr>
            <a:r>
              <a:rPr lang="en-CA" dirty="0"/>
              <a:t>2- Do countries see their population growth slow down as result?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2" name="Title 1">
            <a:extLst>
              <a:ext uri="{FF2B5EF4-FFF2-40B4-BE49-F238E27FC236}">
                <a16:creationId xmlns:a16="http://schemas.microsoft.com/office/drawing/2014/main" xmlns="" id="{7044002E-5B33-4DEB-B10E-EC1B57D55288}"/>
              </a:ext>
            </a:extLst>
          </p:cNvPr>
          <p:cNvSpPr>
            <a:spLocks noGrp="1"/>
          </p:cNvSpPr>
          <p:nvPr>
            <p:ph type="title"/>
          </p:nvPr>
        </p:nvSpPr>
        <p:spPr>
          <a:xfrm>
            <a:off x="311700" y="2139702"/>
            <a:ext cx="8364756" cy="648072"/>
          </a:xfrm>
        </p:spPr>
        <p:txBody>
          <a:bodyPr/>
          <a:lstStyle/>
          <a:p>
            <a:r>
              <a:rPr lang="en-CA" u="sng" dirty="0"/>
              <a:t>Findings</a:t>
            </a:r>
          </a:p>
        </p:txBody>
      </p:sp>
    </p:spTree>
    <p:extLst>
      <p:ext uri="{BB962C8B-B14F-4D97-AF65-F5344CB8AC3E}">
        <p14:creationId xmlns:p14="http://schemas.microsoft.com/office/powerpoint/2010/main" val="214258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en-CA" dirty="0"/>
              <a:t>World Population Growth</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r>
              <a:rPr lang="en-CA" dirty="0"/>
              <a:t>* Indeed, the world population has grown from 3.03 billion people in 1960 to 7.17 in 2014, an increase of 137% in 54 years</a:t>
            </a:r>
            <a:endParaRPr dirty="0"/>
          </a:p>
        </p:txBody>
      </p:sp>
      <p:pic>
        <p:nvPicPr>
          <p:cNvPr id="3" name="Picture 2">
            <a:extLst>
              <a:ext uri="{FF2B5EF4-FFF2-40B4-BE49-F238E27FC236}">
                <a16:creationId xmlns:a16="http://schemas.microsoft.com/office/drawing/2014/main" xmlns="" id="{0BFD9526-0A1A-43D6-ACE6-1DE2AD8A1008}"/>
              </a:ext>
            </a:extLst>
          </p:cNvPr>
          <p:cNvPicPr>
            <a:picLocks noChangeAspect="1"/>
          </p:cNvPicPr>
          <p:nvPr/>
        </p:nvPicPr>
        <p:blipFill>
          <a:blip r:embed="rId3"/>
          <a:stretch>
            <a:fillRect/>
          </a:stretch>
        </p:blipFill>
        <p:spPr>
          <a:xfrm>
            <a:off x="1907704" y="1331299"/>
            <a:ext cx="4230491" cy="2643411"/>
          </a:xfrm>
          <a:prstGeom prst="rect">
            <a:avLst/>
          </a:prstGeom>
        </p:spPr>
      </p:pic>
    </p:spTree>
    <p:extLst>
      <p:ext uri="{BB962C8B-B14F-4D97-AF65-F5344CB8AC3E}">
        <p14:creationId xmlns:p14="http://schemas.microsoft.com/office/powerpoint/2010/main" val="3887670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Insights into the World population</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285750" lvl="0" indent="-285750" algn="l" rtl="0">
              <a:spcBef>
                <a:spcPts val="0"/>
              </a:spcBef>
              <a:spcAft>
                <a:spcPts val="0"/>
              </a:spcAft>
              <a:buFont typeface="Arial" panose="020B0604020202020204" pitchFamily="34" charset="0"/>
              <a:buChar char="•"/>
            </a:pPr>
            <a:r>
              <a:rPr lang="en-CA" dirty="0"/>
              <a:t>China &amp; India, which account for 36.75% of the world population, have more than doubled their population while Indonesia and Nigeria have tripled theirs</a:t>
            </a:r>
          </a:p>
          <a:p>
            <a:pPr marL="285750" lvl="0" indent="-285750" algn="l" rtl="0">
              <a:spcBef>
                <a:spcPts val="0"/>
              </a:spcBef>
              <a:spcAft>
                <a:spcPts val="0"/>
              </a:spcAft>
              <a:buFont typeface="Arial" panose="020B0604020202020204" pitchFamily="34" charset="0"/>
              <a:buChar char="•"/>
            </a:pPr>
            <a:r>
              <a:rPr lang="en-CA" dirty="0"/>
              <a:t>The USA has almost doubled its population in the same period, while Japan largely kept its population unchanged</a:t>
            </a:r>
          </a:p>
          <a:p>
            <a:pPr marL="285750" lvl="0" indent="-285750" algn="l" rtl="0">
              <a:spcBef>
                <a:spcPts val="0"/>
              </a:spcBef>
              <a:spcAft>
                <a:spcPts val="0"/>
              </a:spcAft>
              <a:buFont typeface="Arial" panose="020B0604020202020204" pitchFamily="34" charset="0"/>
              <a:buChar char="•"/>
            </a:pPr>
            <a:endParaRPr dirty="0"/>
          </a:p>
        </p:txBody>
      </p:sp>
      <p:pic>
        <p:nvPicPr>
          <p:cNvPr id="3" name="Picture 2">
            <a:extLst>
              <a:ext uri="{FF2B5EF4-FFF2-40B4-BE49-F238E27FC236}">
                <a16:creationId xmlns:a16="http://schemas.microsoft.com/office/drawing/2014/main" xmlns="" id="{050AA272-0860-44EC-BAD2-2D49753BA40F}"/>
              </a:ext>
            </a:extLst>
          </p:cNvPr>
          <p:cNvPicPr>
            <a:picLocks noChangeAspect="1"/>
          </p:cNvPicPr>
          <p:nvPr/>
        </p:nvPicPr>
        <p:blipFill>
          <a:blip r:embed="rId3"/>
          <a:stretch>
            <a:fillRect/>
          </a:stretch>
        </p:blipFill>
        <p:spPr>
          <a:xfrm>
            <a:off x="311700" y="1239708"/>
            <a:ext cx="3900260" cy="2542134"/>
          </a:xfrm>
          <a:prstGeom prst="rect">
            <a:avLst/>
          </a:prstGeom>
        </p:spPr>
      </p:pic>
      <p:pic>
        <p:nvPicPr>
          <p:cNvPr id="5" name="Picture 4">
            <a:extLst>
              <a:ext uri="{FF2B5EF4-FFF2-40B4-BE49-F238E27FC236}">
                <a16:creationId xmlns:a16="http://schemas.microsoft.com/office/drawing/2014/main" xmlns="" id="{8D67B029-18C7-4CE4-8DC4-E6F6B14FC844}"/>
              </a:ext>
            </a:extLst>
          </p:cNvPr>
          <p:cNvPicPr>
            <a:picLocks noChangeAspect="1"/>
          </p:cNvPicPr>
          <p:nvPr/>
        </p:nvPicPr>
        <p:blipFill>
          <a:blip r:embed="rId4"/>
          <a:stretch>
            <a:fillRect/>
          </a:stretch>
        </p:blipFill>
        <p:spPr>
          <a:xfrm>
            <a:off x="4282766" y="1300672"/>
            <a:ext cx="4033650" cy="2412083"/>
          </a:xfrm>
          <a:prstGeom prst="rect">
            <a:avLst/>
          </a:prstGeom>
        </p:spPr>
      </p:pic>
    </p:spTree>
    <p:extLst>
      <p:ext uri="{BB962C8B-B14F-4D97-AF65-F5344CB8AC3E}">
        <p14:creationId xmlns:p14="http://schemas.microsoft.com/office/powerpoint/2010/main" val="3654744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2" name="Title 1">
            <a:extLst>
              <a:ext uri="{FF2B5EF4-FFF2-40B4-BE49-F238E27FC236}">
                <a16:creationId xmlns:a16="http://schemas.microsoft.com/office/drawing/2014/main" xmlns="" id="{7044002E-5B33-4DEB-B10E-EC1B57D55288}"/>
              </a:ext>
            </a:extLst>
          </p:cNvPr>
          <p:cNvSpPr>
            <a:spLocks noGrp="1"/>
          </p:cNvSpPr>
          <p:nvPr>
            <p:ph type="title"/>
          </p:nvPr>
        </p:nvSpPr>
        <p:spPr>
          <a:xfrm>
            <a:off x="311700" y="2139702"/>
            <a:ext cx="8364756" cy="648072"/>
          </a:xfrm>
        </p:spPr>
        <p:txBody>
          <a:bodyPr/>
          <a:lstStyle/>
          <a:p>
            <a:r>
              <a:rPr lang="en-CA" dirty="0"/>
              <a:t>How do these population dynamics relate to Development Level (GDP per capita) and Birth rate?</a:t>
            </a:r>
          </a:p>
        </p:txBody>
      </p:sp>
    </p:spTree>
    <p:extLst>
      <p:ext uri="{BB962C8B-B14F-4D97-AF65-F5344CB8AC3E}">
        <p14:creationId xmlns:p14="http://schemas.microsoft.com/office/powerpoint/2010/main" val="595657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Overall, World GDP per capita and Birth rate</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285750" lvl="0" indent="-285750" algn="l" rtl="0">
              <a:spcBef>
                <a:spcPts val="0"/>
              </a:spcBef>
              <a:spcAft>
                <a:spcPts val="0"/>
              </a:spcAft>
              <a:buFont typeface="Arial" panose="020B0604020202020204" pitchFamily="34" charset="0"/>
              <a:buChar char="•"/>
            </a:pPr>
            <a:r>
              <a:rPr lang="en-CA" dirty="0"/>
              <a:t>*</a:t>
            </a:r>
          </a:p>
          <a:p>
            <a:pPr marL="285750" lvl="0" indent="-285750" algn="l" rtl="0">
              <a:spcBef>
                <a:spcPts val="0"/>
              </a:spcBef>
              <a:spcAft>
                <a:spcPts val="0"/>
              </a:spcAft>
              <a:buFont typeface="Arial" panose="020B0604020202020204" pitchFamily="34" charset="0"/>
              <a:buChar char="•"/>
            </a:pPr>
            <a:r>
              <a:rPr lang="en-CA" dirty="0"/>
              <a:t>* Overall, while the world population was increasing by over 136%, the world GDP per capita was </a:t>
            </a:r>
            <a:r>
              <a:rPr lang="en-CA" dirty="0" err="1"/>
              <a:t>ingreasing</a:t>
            </a:r>
            <a:r>
              <a:rPr lang="en-CA" dirty="0"/>
              <a:t> by over 158% and its birth rate decreasing by over 86%</a:t>
            </a:r>
            <a:endParaRPr dirty="0"/>
          </a:p>
        </p:txBody>
      </p:sp>
      <p:pic>
        <p:nvPicPr>
          <p:cNvPr id="3" name="Picture 2">
            <a:extLst>
              <a:ext uri="{FF2B5EF4-FFF2-40B4-BE49-F238E27FC236}">
                <a16:creationId xmlns:a16="http://schemas.microsoft.com/office/drawing/2014/main" xmlns="" id="{E2C750C8-DA36-4FB3-9691-45156A9DE0C4}"/>
              </a:ext>
            </a:extLst>
          </p:cNvPr>
          <p:cNvPicPr>
            <a:picLocks noChangeAspect="1"/>
          </p:cNvPicPr>
          <p:nvPr/>
        </p:nvPicPr>
        <p:blipFill>
          <a:blip r:embed="rId3"/>
          <a:stretch>
            <a:fillRect/>
          </a:stretch>
        </p:blipFill>
        <p:spPr>
          <a:xfrm>
            <a:off x="281294" y="1121632"/>
            <a:ext cx="4116284" cy="2478243"/>
          </a:xfrm>
          <a:prstGeom prst="rect">
            <a:avLst/>
          </a:prstGeom>
        </p:spPr>
      </p:pic>
      <p:pic>
        <p:nvPicPr>
          <p:cNvPr id="5" name="Picture 4">
            <a:extLst>
              <a:ext uri="{FF2B5EF4-FFF2-40B4-BE49-F238E27FC236}">
                <a16:creationId xmlns:a16="http://schemas.microsoft.com/office/drawing/2014/main" xmlns="" id="{5613DFE4-DFC0-421B-AE4D-29F3AE55B951}"/>
              </a:ext>
            </a:extLst>
          </p:cNvPr>
          <p:cNvPicPr>
            <a:picLocks noChangeAspect="1"/>
          </p:cNvPicPr>
          <p:nvPr/>
        </p:nvPicPr>
        <p:blipFill>
          <a:blip r:embed="rId4"/>
          <a:stretch>
            <a:fillRect/>
          </a:stretch>
        </p:blipFill>
        <p:spPr>
          <a:xfrm>
            <a:off x="3995936" y="1072965"/>
            <a:ext cx="4032448" cy="2518486"/>
          </a:xfrm>
          <a:prstGeom prst="rect">
            <a:avLst/>
          </a:prstGeom>
        </p:spPr>
      </p:pic>
    </p:spTree>
    <p:extLst>
      <p:ext uri="{BB962C8B-B14F-4D97-AF65-F5344CB8AC3E}">
        <p14:creationId xmlns:p14="http://schemas.microsoft.com/office/powerpoint/2010/main" val="169332799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TotalTime>
  <Words>758</Words>
  <Application>Microsoft Office PowerPoint</Application>
  <PresentationFormat>On-screen Show (16:9)</PresentationFormat>
  <Paragraphs>77</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 Light</vt:lpstr>
      <vt:lpstr>BIRTH RATE, GDP PER CAPITA AND WORLD POPULATION GROWTH</vt:lpstr>
      <vt:lpstr>Dataset(s)</vt:lpstr>
      <vt:lpstr>Motivation</vt:lpstr>
      <vt:lpstr>Research Question(s)</vt:lpstr>
      <vt:lpstr>Findings</vt:lpstr>
      <vt:lpstr> World Population Growth</vt:lpstr>
      <vt:lpstr>Insights into the World population</vt:lpstr>
      <vt:lpstr>How do these population dynamics relate to Development Level (GDP per capita) and Birth rate?</vt:lpstr>
      <vt:lpstr>Overall, World GDP per capita and Birth rate</vt:lpstr>
      <vt:lpstr>Insights – Richest countries</vt:lpstr>
      <vt:lpstr>Insights – Developing countries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Project Title&gt;</dc:title>
  <dc:creator>Alain Tabue</dc:creator>
  <cp:lastModifiedBy>Alain Tabue</cp:lastModifiedBy>
  <cp:revision>49</cp:revision>
  <dcterms:modified xsi:type="dcterms:W3CDTF">2019-03-31T19:08:10Z</dcterms:modified>
</cp:coreProperties>
</file>