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61" r:id="rId8"/>
    <p:sldId id="262" r:id="rId9"/>
    <p:sldId id="264" r:id="rId10"/>
    <p:sldId id="267" r:id="rId11"/>
    <p:sldId id="269" r:id="rId12"/>
    <p:sldId id="271" r:id="rId13"/>
    <p:sldId id="272" r:id="rId14"/>
    <p:sldId id="263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Lynch MD" initials="JLM" lastIdx="1" clrIdx="0">
    <p:extLst>
      <p:ext uri="{19B8F6BF-5375-455C-9EA6-DF929625EA0E}">
        <p15:presenceInfo xmlns:p15="http://schemas.microsoft.com/office/powerpoint/2012/main" userId="S::K5235@office365.blue::8df2fdb2-2c3a-4ee0-87c7-83629cf269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139D3-0621-41BF-AB1D-6B2DD65FB844}" v="554" dt="2021-04-09T09:58:59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79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9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6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1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0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1D7797-9C8B-4D6A-ADC6-A30BB8B6A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ko-KR" altLang="en-US" sz="4400" dirty="0"/>
              <a:t>블록체인과 </a:t>
            </a:r>
            <a:r>
              <a:rPr lang="ko-KR" altLang="en-US" sz="4400" dirty="0" err="1"/>
              <a:t>비트코인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577DD5-647F-4379-8DE9-7AE2F2B34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2021-04-10 </a:t>
            </a:r>
            <a:r>
              <a:rPr lang="ko-KR" altLang="en-US" dirty="0"/>
              <a:t>박민규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82C8A77-8888-4917-91BE-8C456366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58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60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암호화폐 </a:t>
            </a:r>
            <a:r>
              <a:rPr lang="en-US" altLang="ko-KR" dirty="0"/>
              <a:t>(</a:t>
            </a:r>
            <a:r>
              <a:rPr lang="ko-KR" altLang="en-US" dirty="0" err="1"/>
              <a:t>비트코인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6DEEF-59FD-4A31-8147-9B6E18FA6822}"/>
              </a:ext>
            </a:extLst>
          </p:cNvPr>
          <p:cNvSpPr txBox="1"/>
          <p:nvPr/>
        </p:nvSpPr>
        <p:spPr>
          <a:xfrm>
            <a:off x="1920240" y="2673531"/>
            <a:ext cx="69220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비트코인</a:t>
            </a:r>
            <a:r>
              <a:rPr lang="ko-KR" altLang="en-US" sz="2400" dirty="0"/>
              <a:t> 채굴 </a:t>
            </a:r>
            <a:r>
              <a:rPr lang="en-US" altLang="ko-KR" sz="2400" dirty="0"/>
              <a:t>: </a:t>
            </a:r>
          </a:p>
          <a:p>
            <a:r>
              <a:rPr lang="ko-KR" altLang="en-US" sz="2400" u="sng" dirty="0">
                <a:solidFill>
                  <a:srgbClr val="FF0000"/>
                </a:solidFill>
              </a:rPr>
              <a:t>블록 헤더</a:t>
            </a:r>
            <a:r>
              <a:rPr lang="ko-KR" altLang="en-US" sz="2400" dirty="0"/>
              <a:t> 안에 있는 </a:t>
            </a:r>
            <a:r>
              <a:rPr lang="ko-KR" altLang="en-US" sz="2400" u="sng" dirty="0">
                <a:solidFill>
                  <a:srgbClr val="FF0000"/>
                </a:solidFill>
              </a:rPr>
              <a:t>난이도 목표보다 </a:t>
            </a:r>
            <a:endParaRPr lang="en-US" altLang="ko-KR" sz="2400" u="sng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낮은 </a:t>
            </a:r>
            <a:r>
              <a:rPr lang="ko-KR" altLang="en-US" sz="2400" u="sng" dirty="0">
                <a:solidFill>
                  <a:srgbClr val="FF0000"/>
                </a:solidFill>
              </a:rPr>
              <a:t>블록 </a:t>
            </a:r>
            <a:r>
              <a:rPr lang="ko-KR" altLang="en-US" sz="2400" u="sng" dirty="0" err="1">
                <a:solidFill>
                  <a:srgbClr val="FF0000"/>
                </a:solidFill>
              </a:rPr>
              <a:t>해시값이</a:t>
            </a:r>
            <a:r>
              <a:rPr lang="ko-KR" altLang="en-US" sz="2400" u="sng" dirty="0"/>
              <a:t> </a:t>
            </a:r>
            <a:r>
              <a:rPr lang="ko-KR" altLang="en-US" sz="2400" dirty="0"/>
              <a:t>나올 수 </a:t>
            </a:r>
            <a:r>
              <a:rPr lang="ko-KR" altLang="en-US" sz="2400" dirty="0" err="1"/>
              <a:t>있도록하는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u="sng" dirty="0">
                <a:solidFill>
                  <a:srgbClr val="FF0000"/>
                </a:solidFill>
              </a:rPr>
              <a:t>nonce </a:t>
            </a:r>
            <a:r>
              <a:rPr lang="ko-KR" altLang="en-US" sz="2400" u="sng" dirty="0">
                <a:solidFill>
                  <a:srgbClr val="FF0000"/>
                </a:solidFill>
              </a:rPr>
              <a:t>값</a:t>
            </a:r>
            <a:r>
              <a:rPr lang="ko-KR" altLang="en-US" sz="2400" dirty="0"/>
              <a:t>을 찾아</a:t>
            </a:r>
            <a:r>
              <a:rPr lang="en-US" altLang="ko-KR" sz="2400" dirty="0"/>
              <a:t>, </a:t>
            </a:r>
            <a:r>
              <a:rPr lang="ko-KR" altLang="en-US" sz="2400" u="sng" dirty="0">
                <a:solidFill>
                  <a:srgbClr val="FF0000"/>
                </a:solidFill>
              </a:rPr>
              <a:t>유효한 블록을 생산해내는 과정 </a:t>
            </a:r>
            <a:endParaRPr lang="en-US" altLang="ko-KR" sz="2400" u="sng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= </a:t>
            </a:r>
            <a:r>
              <a:rPr lang="ko-KR" altLang="en-US" sz="2400" dirty="0"/>
              <a:t>작업 증명</a:t>
            </a:r>
            <a:r>
              <a:rPr lang="en-US" altLang="ko-KR" sz="2400" dirty="0"/>
              <a:t>(Proof of Work)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518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암호화폐 </a:t>
            </a:r>
            <a:r>
              <a:rPr lang="en-US" altLang="ko-KR" dirty="0"/>
              <a:t>(</a:t>
            </a:r>
            <a:r>
              <a:rPr lang="ko-KR" altLang="en-US" dirty="0" err="1"/>
              <a:t>비트코인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B83A7C-AAB6-4DA3-B960-3F1C0ECB42AC}"/>
              </a:ext>
            </a:extLst>
          </p:cNvPr>
          <p:cNvGrpSpPr/>
          <p:nvPr/>
        </p:nvGrpSpPr>
        <p:grpSpPr>
          <a:xfrm>
            <a:off x="1920240" y="3777348"/>
            <a:ext cx="598711" cy="1909549"/>
            <a:chOff x="1920240" y="3777348"/>
            <a:chExt cx="598711" cy="19095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CE3B6F-DDB0-4118-BD18-F92B7AC84925}"/>
                </a:ext>
              </a:extLst>
            </p:cNvPr>
            <p:cNvSpPr/>
            <p:nvPr/>
          </p:nvSpPr>
          <p:spPr>
            <a:xfrm>
              <a:off x="1963785" y="3777348"/>
              <a:ext cx="525861" cy="4027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1E0E7D1-87B0-4B26-BBD2-1065F270829C}"/>
                </a:ext>
              </a:extLst>
            </p:cNvPr>
            <p:cNvSpPr/>
            <p:nvPr/>
          </p:nvSpPr>
          <p:spPr>
            <a:xfrm>
              <a:off x="1963372" y="4185682"/>
              <a:ext cx="525861" cy="4027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79795A4-C0E8-4BD5-B3D8-8738CDE86608}"/>
                </a:ext>
              </a:extLst>
            </p:cNvPr>
            <p:cNvSpPr/>
            <p:nvPr/>
          </p:nvSpPr>
          <p:spPr>
            <a:xfrm>
              <a:off x="1920240" y="4720245"/>
              <a:ext cx="598711" cy="9666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391020-4D74-432F-9577-872D76FC9F2F}"/>
              </a:ext>
            </a:extLst>
          </p:cNvPr>
          <p:cNvGrpSpPr/>
          <p:nvPr/>
        </p:nvGrpSpPr>
        <p:grpSpPr>
          <a:xfrm>
            <a:off x="3966754" y="3777348"/>
            <a:ext cx="598711" cy="1909549"/>
            <a:chOff x="1920240" y="3777348"/>
            <a:chExt cx="598711" cy="190954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BE1006-E8EF-4C75-8139-D8771C57DDA7}"/>
                </a:ext>
              </a:extLst>
            </p:cNvPr>
            <p:cNvSpPr/>
            <p:nvPr/>
          </p:nvSpPr>
          <p:spPr>
            <a:xfrm>
              <a:off x="1963785" y="3777348"/>
              <a:ext cx="525861" cy="4027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D03BB8-1BAD-449F-8F94-22C950056049}"/>
                </a:ext>
              </a:extLst>
            </p:cNvPr>
            <p:cNvSpPr/>
            <p:nvPr/>
          </p:nvSpPr>
          <p:spPr>
            <a:xfrm>
              <a:off x="1968134" y="4185682"/>
              <a:ext cx="525861" cy="4027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8645207-C928-4207-8202-DE6FE8D4AE5E}"/>
                </a:ext>
              </a:extLst>
            </p:cNvPr>
            <p:cNvSpPr/>
            <p:nvPr/>
          </p:nvSpPr>
          <p:spPr>
            <a:xfrm>
              <a:off x="1920240" y="4720245"/>
              <a:ext cx="598711" cy="9666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772254-84E1-4EA2-80FC-3D572C0E4702}"/>
              </a:ext>
            </a:extLst>
          </p:cNvPr>
          <p:cNvSpPr/>
          <p:nvPr/>
        </p:nvSpPr>
        <p:spPr>
          <a:xfrm>
            <a:off x="1965361" y="3371793"/>
            <a:ext cx="525861" cy="402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F013F9-7F40-47EF-AFFD-F8E98C6765EE}"/>
              </a:ext>
            </a:extLst>
          </p:cNvPr>
          <p:cNvSpPr/>
          <p:nvPr/>
        </p:nvSpPr>
        <p:spPr>
          <a:xfrm>
            <a:off x="1965373" y="2966238"/>
            <a:ext cx="525861" cy="4027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C4D195-E0FE-484A-9AE4-5391E81507E7}"/>
              </a:ext>
            </a:extLst>
          </p:cNvPr>
          <p:cNvSpPr/>
          <p:nvPr/>
        </p:nvSpPr>
        <p:spPr>
          <a:xfrm>
            <a:off x="2987042" y="3777348"/>
            <a:ext cx="525861" cy="402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F50D88-A007-41E0-A58A-1DF34998E7B2}"/>
              </a:ext>
            </a:extLst>
          </p:cNvPr>
          <p:cNvSpPr/>
          <p:nvPr/>
        </p:nvSpPr>
        <p:spPr>
          <a:xfrm>
            <a:off x="2986629" y="4185682"/>
            <a:ext cx="525861" cy="402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0CCD513-45FC-4E07-AD1C-D7F18C3B76D5}"/>
              </a:ext>
            </a:extLst>
          </p:cNvPr>
          <p:cNvSpPr/>
          <p:nvPr/>
        </p:nvSpPr>
        <p:spPr>
          <a:xfrm>
            <a:off x="2943497" y="4720245"/>
            <a:ext cx="598711" cy="966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EE8F84-6105-4101-8DC1-054CAEB38471}"/>
              </a:ext>
            </a:extLst>
          </p:cNvPr>
          <p:cNvSpPr/>
          <p:nvPr/>
        </p:nvSpPr>
        <p:spPr>
          <a:xfrm>
            <a:off x="2986249" y="3371885"/>
            <a:ext cx="525861" cy="402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6114A28-E393-45D0-AB50-406CB11841FE}"/>
              </a:ext>
            </a:extLst>
          </p:cNvPr>
          <p:cNvSpPr/>
          <p:nvPr/>
        </p:nvSpPr>
        <p:spPr>
          <a:xfrm>
            <a:off x="2985992" y="2966237"/>
            <a:ext cx="525861" cy="4027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D4ADE41-7BC6-4DF4-91E2-61FB1A9CE42B}"/>
              </a:ext>
            </a:extLst>
          </p:cNvPr>
          <p:cNvSpPr/>
          <p:nvPr/>
        </p:nvSpPr>
        <p:spPr>
          <a:xfrm>
            <a:off x="4009696" y="3369012"/>
            <a:ext cx="525861" cy="402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8FF23E-DF41-4A41-B858-B029344211BD}"/>
              </a:ext>
            </a:extLst>
          </p:cNvPr>
          <p:cNvSpPr/>
          <p:nvPr/>
        </p:nvSpPr>
        <p:spPr>
          <a:xfrm>
            <a:off x="4010321" y="2966237"/>
            <a:ext cx="525861" cy="4027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023C03-77BB-420E-8552-901FA436DD70}"/>
              </a:ext>
            </a:extLst>
          </p:cNvPr>
          <p:cNvSpPr/>
          <p:nvPr/>
        </p:nvSpPr>
        <p:spPr>
          <a:xfrm>
            <a:off x="6168392" y="4482198"/>
            <a:ext cx="525861" cy="402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9566E5-BFE9-4534-B513-D9765A181D76}"/>
              </a:ext>
            </a:extLst>
          </p:cNvPr>
          <p:cNvSpPr/>
          <p:nvPr/>
        </p:nvSpPr>
        <p:spPr>
          <a:xfrm>
            <a:off x="6167979" y="4890532"/>
            <a:ext cx="525861" cy="402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D30991-7936-46B9-A7FD-4770AC20A223}"/>
              </a:ext>
            </a:extLst>
          </p:cNvPr>
          <p:cNvSpPr/>
          <p:nvPr/>
        </p:nvSpPr>
        <p:spPr>
          <a:xfrm>
            <a:off x="6167599" y="4076735"/>
            <a:ext cx="525861" cy="402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CFA67C-4E04-4D23-91AB-BC81808ED7CD}"/>
              </a:ext>
            </a:extLst>
          </p:cNvPr>
          <p:cNvSpPr/>
          <p:nvPr/>
        </p:nvSpPr>
        <p:spPr>
          <a:xfrm>
            <a:off x="6167342" y="3671087"/>
            <a:ext cx="525861" cy="4027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95E529-BC50-46C1-8B9A-67F4DE58306A}"/>
              </a:ext>
            </a:extLst>
          </p:cNvPr>
          <p:cNvSpPr/>
          <p:nvPr/>
        </p:nvSpPr>
        <p:spPr>
          <a:xfrm>
            <a:off x="6167342" y="2966236"/>
            <a:ext cx="525861" cy="402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382FA5-FDB6-4A25-B243-5E1D56EF8AE6}"/>
              </a:ext>
            </a:extLst>
          </p:cNvPr>
          <p:cNvCxnSpPr>
            <a:stCxn id="50" idx="2"/>
            <a:endCxn id="49" idx="0"/>
          </p:cNvCxnSpPr>
          <p:nvPr/>
        </p:nvCxnSpPr>
        <p:spPr>
          <a:xfrm>
            <a:off x="6430273" y="3369011"/>
            <a:ext cx="0" cy="30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AE4AC351-1459-4915-8B47-A7FACCC96A55}"/>
              </a:ext>
            </a:extLst>
          </p:cNvPr>
          <p:cNvSpPr/>
          <p:nvPr/>
        </p:nvSpPr>
        <p:spPr>
          <a:xfrm>
            <a:off x="5134841" y="4261230"/>
            <a:ext cx="434077" cy="30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718CB-BC20-4CBF-A2F6-B291580FB11B}"/>
              </a:ext>
            </a:extLst>
          </p:cNvPr>
          <p:cNvSpPr txBox="1"/>
          <p:nvPr/>
        </p:nvSpPr>
        <p:spPr>
          <a:xfrm>
            <a:off x="6218142" y="2598483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새로운 거래 내역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1DAD68-4B47-4818-B6B4-F2F810B99BDB}"/>
              </a:ext>
            </a:extLst>
          </p:cNvPr>
          <p:cNvSpPr/>
          <p:nvPr/>
        </p:nvSpPr>
        <p:spPr>
          <a:xfrm>
            <a:off x="9965284" y="2962860"/>
            <a:ext cx="1470917" cy="28075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직전 거래의 </a:t>
            </a:r>
            <a:r>
              <a:rPr lang="en-US" altLang="ko-KR" sz="1200" dirty="0"/>
              <a:t>Hash</a:t>
            </a:r>
          </a:p>
          <a:p>
            <a:pPr algn="ctr"/>
            <a:r>
              <a:rPr lang="en-US" altLang="ko-KR" sz="1200" dirty="0"/>
              <a:t>-------------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현 거래의 </a:t>
            </a:r>
            <a:r>
              <a:rPr lang="en-US" altLang="ko-KR" sz="1200" dirty="0"/>
              <a:t>Hash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거래 내역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FEB953-8990-43D5-87ED-0D3BBA2018B6}"/>
              </a:ext>
            </a:extLst>
          </p:cNvPr>
          <p:cNvSpPr/>
          <p:nvPr/>
        </p:nvSpPr>
        <p:spPr>
          <a:xfrm>
            <a:off x="7734041" y="2966236"/>
            <a:ext cx="1470917" cy="280754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블록 헤더</a:t>
            </a:r>
            <a:endParaRPr lang="en-US" altLang="ko-KR" sz="1200" dirty="0"/>
          </a:p>
          <a:p>
            <a:pPr algn="ctr"/>
            <a:r>
              <a:rPr lang="en-US" altLang="ko-KR" sz="1200" dirty="0"/>
              <a:t>-</a:t>
            </a:r>
            <a:r>
              <a:rPr lang="ko-KR" altLang="en-US" sz="1200" dirty="0"/>
              <a:t>난이도 조절용 수치</a:t>
            </a:r>
            <a:endParaRPr lang="en-US" altLang="ko-KR" sz="1200" dirty="0"/>
          </a:p>
          <a:p>
            <a:pPr algn="ctr"/>
            <a:r>
              <a:rPr lang="en-US" altLang="ko-KR" sz="1200" dirty="0"/>
              <a:t>-Nonce </a:t>
            </a:r>
          </a:p>
          <a:p>
            <a:pPr algn="ctr"/>
            <a:r>
              <a:rPr lang="ko-KR" altLang="en-US" sz="1200" dirty="0"/>
              <a:t>직전 거래의 </a:t>
            </a:r>
            <a:r>
              <a:rPr lang="en-US" altLang="ko-KR" sz="1200" dirty="0"/>
              <a:t>Hash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-------------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현 거래의 </a:t>
            </a:r>
            <a:r>
              <a:rPr lang="en-US" altLang="ko-KR" sz="1200" dirty="0"/>
              <a:t>Hash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거래 내역</a:t>
            </a: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E48C3B21-7783-4ADC-B718-2E00188DB013}"/>
              </a:ext>
            </a:extLst>
          </p:cNvPr>
          <p:cNvSpPr/>
          <p:nvPr/>
        </p:nvSpPr>
        <p:spPr>
          <a:xfrm>
            <a:off x="6944892" y="4261230"/>
            <a:ext cx="434077" cy="30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9DEEE-E03F-4972-B3C5-B67EE6585783}"/>
              </a:ext>
            </a:extLst>
          </p:cNvPr>
          <p:cNvSpPr txBox="1"/>
          <p:nvPr/>
        </p:nvSpPr>
        <p:spPr>
          <a:xfrm>
            <a:off x="6944892" y="5934670"/>
            <a:ext cx="496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nonce </a:t>
            </a:r>
            <a:r>
              <a:rPr lang="ko-KR" altLang="en-US" dirty="0"/>
              <a:t>값 </a:t>
            </a:r>
            <a:r>
              <a:rPr lang="en-US" altLang="ko-KR" dirty="0"/>
              <a:t>: </a:t>
            </a:r>
            <a:r>
              <a:rPr lang="ko-KR" altLang="en-US" dirty="0"/>
              <a:t>최초 </a:t>
            </a:r>
            <a:r>
              <a:rPr lang="en-US" altLang="ko-KR" dirty="0"/>
              <a:t>＇0＇</a:t>
            </a:r>
            <a:r>
              <a:rPr lang="ko-KR" altLang="en-US" dirty="0"/>
              <a:t>에서 시작해서 </a:t>
            </a:r>
            <a:endParaRPr lang="en-US" altLang="ko-KR" dirty="0"/>
          </a:p>
          <a:p>
            <a:r>
              <a:rPr lang="ko-KR" altLang="en-US" dirty="0"/>
              <a:t>조건을 만족하는 </a:t>
            </a:r>
            <a:r>
              <a:rPr lang="ko-KR" altLang="en-US" dirty="0" err="1"/>
              <a:t>해시값을</a:t>
            </a:r>
            <a:r>
              <a:rPr lang="ko-KR" altLang="en-US" dirty="0"/>
              <a:t> 찾을 때까지 </a:t>
            </a:r>
            <a:endParaRPr lang="en-US" altLang="ko-KR" dirty="0"/>
          </a:p>
          <a:p>
            <a:r>
              <a:rPr lang="en-US" altLang="ko-KR" dirty="0"/>
              <a:t>＇1＇</a:t>
            </a:r>
            <a:r>
              <a:rPr lang="ko-KR" altLang="en-US" dirty="0"/>
              <a:t>씩 증가하는 계산 회수 </a:t>
            </a:r>
            <a:r>
              <a:rPr lang="en-US" altLang="ko-KR" dirty="0"/>
              <a:t>(</a:t>
            </a:r>
            <a:r>
              <a:rPr lang="ko-KR" altLang="en-US" dirty="0"/>
              <a:t>확정되지 않은 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02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암호화폐 </a:t>
            </a:r>
            <a:r>
              <a:rPr lang="en-US" altLang="ko-KR" dirty="0"/>
              <a:t>(</a:t>
            </a:r>
            <a:r>
              <a:rPr lang="ko-KR" altLang="en-US" dirty="0" err="1"/>
              <a:t>비트코인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FEB953-8990-43D5-87ED-0D3BBA2018B6}"/>
              </a:ext>
            </a:extLst>
          </p:cNvPr>
          <p:cNvSpPr/>
          <p:nvPr/>
        </p:nvSpPr>
        <p:spPr>
          <a:xfrm>
            <a:off x="1920240" y="3161544"/>
            <a:ext cx="2776047" cy="280754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블록 헤더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난이도 조절용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-Nonce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직전 해시 </a:t>
            </a:r>
            <a:r>
              <a:rPr lang="en-US" altLang="ko-KR" sz="1200" dirty="0">
                <a:solidFill>
                  <a:schemeClr val="tx1"/>
                </a:solidFill>
              </a:rPr>
              <a:t>: 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-----------------------------------------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블록 해시 </a:t>
            </a:r>
            <a:r>
              <a:rPr lang="en-US" altLang="ko-KR" sz="1200" b="1" dirty="0">
                <a:solidFill>
                  <a:schemeClr val="tx1"/>
                </a:solidFill>
              </a:rPr>
              <a:t>: 0x00035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-----------------------------------------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 내역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E5EAEA-460F-4367-8548-819AC30FB16D}"/>
              </a:ext>
            </a:extLst>
          </p:cNvPr>
          <p:cNvSpPr/>
          <p:nvPr/>
        </p:nvSpPr>
        <p:spPr>
          <a:xfrm>
            <a:off x="6305525" y="3161543"/>
            <a:ext cx="2776047" cy="28075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블록 헤더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난이도 조절용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-Nonce 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직전 해시 </a:t>
            </a:r>
            <a:r>
              <a:rPr lang="en-US" altLang="ko-KR" sz="1200" b="1" dirty="0">
                <a:solidFill>
                  <a:schemeClr val="tx1"/>
                </a:solidFill>
              </a:rPr>
              <a:t>: 0x00035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-----------------------------------------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블록 해시 </a:t>
            </a:r>
            <a:r>
              <a:rPr lang="en-US" altLang="ko-KR" sz="1200" dirty="0">
                <a:solidFill>
                  <a:schemeClr val="tx1"/>
                </a:solidFill>
              </a:rPr>
              <a:t>: 0x000a2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-----------------------------------------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 내역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35AFF8D-F5DF-463F-A4F8-702BD65338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3094" y="4030460"/>
            <a:ext cx="1152909" cy="976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B85AE9-1EB7-45E6-B235-0FB8248050DD}"/>
              </a:ext>
            </a:extLst>
          </p:cNvPr>
          <p:cNvSpPr txBox="1"/>
          <p:nvPr/>
        </p:nvSpPr>
        <p:spPr>
          <a:xfrm>
            <a:off x="9401452" y="3429000"/>
            <a:ext cx="29995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블록 </a:t>
            </a:r>
            <a:r>
              <a:rPr lang="ko-KR" altLang="en-US" sz="1400" dirty="0" err="1"/>
              <a:t>해시값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각 블록 연결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블록 식별 역할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해시함수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파일 변조 여부 확인하는 함수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 err="1"/>
              <a:t>비트코인</a:t>
            </a:r>
            <a:r>
              <a:rPr lang="ko-KR" altLang="en-US" sz="1400" dirty="0"/>
              <a:t> </a:t>
            </a:r>
            <a:r>
              <a:rPr lang="en-US" altLang="ko-KR" sz="1400" dirty="0"/>
              <a:t>: SHA-256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(Secure Hash Algorithm, </a:t>
            </a:r>
          </a:p>
          <a:p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안전한 해시 알고리즘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/>
              <a:t>SHA-256</a:t>
            </a:r>
            <a:r>
              <a:rPr lang="ko-KR" altLang="en-US" sz="1400" dirty="0"/>
              <a:t>은 </a:t>
            </a:r>
            <a:r>
              <a:rPr lang="en-US" altLang="ko-KR" sz="1400" dirty="0"/>
              <a:t>256</a:t>
            </a:r>
            <a:r>
              <a:rPr lang="ko-KR" altLang="en-US" sz="1400" dirty="0"/>
              <a:t>비트로 구성되어</a:t>
            </a:r>
            <a:endParaRPr lang="en-US" altLang="ko-KR" sz="1400" dirty="0"/>
          </a:p>
          <a:p>
            <a:r>
              <a:rPr lang="en-US" altLang="ko-KR" sz="1400" dirty="0"/>
              <a:t>64</a:t>
            </a:r>
            <a:r>
              <a:rPr lang="ko-KR" altLang="en-US" sz="1400" dirty="0"/>
              <a:t>자리 문자열을 반환하며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산술적으로 </a:t>
            </a:r>
            <a:r>
              <a:rPr lang="en-US" altLang="ko-KR" sz="1400" dirty="0"/>
              <a:t>2^256</a:t>
            </a:r>
            <a:r>
              <a:rPr lang="ko-KR" altLang="en-US" sz="1400" dirty="0"/>
              <a:t>만큼 경우의 수를</a:t>
            </a:r>
            <a:endParaRPr lang="en-US" altLang="ko-KR" sz="1400" dirty="0"/>
          </a:p>
          <a:p>
            <a:r>
              <a:rPr lang="ko-KR" altLang="en-US" sz="1400" dirty="0"/>
              <a:t>가지고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6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암호화폐 </a:t>
            </a:r>
            <a:r>
              <a:rPr lang="en-US" altLang="ko-KR" dirty="0"/>
              <a:t>(</a:t>
            </a:r>
            <a:r>
              <a:rPr lang="ko-KR" altLang="en-US" dirty="0" err="1"/>
              <a:t>비트코인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9219D-1C12-498E-894B-BEF59530CC40}"/>
              </a:ext>
            </a:extLst>
          </p:cNvPr>
          <p:cNvSpPr txBox="1"/>
          <p:nvPr/>
        </p:nvSpPr>
        <p:spPr>
          <a:xfrm>
            <a:off x="1920240" y="2656114"/>
            <a:ext cx="9225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확정되지 않은 </a:t>
            </a:r>
            <a:r>
              <a:rPr lang="en-US" altLang="ko-KR" sz="2400" u="sng" dirty="0">
                <a:solidFill>
                  <a:srgbClr val="FF0000"/>
                </a:solidFill>
              </a:rPr>
              <a:t>nonce </a:t>
            </a:r>
            <a:r>
              <a:rPr lang="ko-KR" altLang="en-US" sz="2400" u="sng" dirty="0">
                <a:solidFill>
                  <a:srgbClr val="FF0000"/>
                </a:solidFill>
              </a:rPr>
              <a:t>값</a:t>
            </a:r>
            <a:r>
              <a:rPr lang="ko-KR" altLang="en-US" sz="2400" dirty="0"/>
              <a:t>을 찾아서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최종적으로 </a:t>
            </a:r>
            <a:r>
              <a:rPr lang="ko-KR" altLang="en-US" sz="2400" u="sng" dirty="0">
                <a:solidFill>
                  <a:srgbClr val="FF0000"/>
                </a:solidFill>
              </a:rPr>
              <a:t>블록 </a:t>
            </a:r>
            <a:r>
              <a:rPr lang="ko-KR" altLang="en-US" sz="2400" u="sng" dirty="0" err="1">
                <a:solidFill>
                  <a:srgbClr val="FF0000"/>
                </a:solidFill>
              </a:rPr>
              <a:t>해시값을</a:t>
            </a:r>
            <a:r>
              <a:rPr lang="ko-KR" altLang="en-US" sz="2400" u="sng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구한 뒤</a:t>
            </a:r>
            <a:r>
              <a:rPr lang="en-US" altLang="ko-KR" sz="2400" dirty="0"/>
              <a:t>,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이 </a:t>
            </a:r>
            <a:r>
              <a:rPr lang="ko-KR" altLang="en-US" sz="2400" u="sng" dirty="0">
                <a:solidFill>
                  <a:srgbClr val="FF0000"/>
                </a:solidFill>
              </a:rPr>
              <a:t>블록 </a:t>
            </a:r>
            <a:r>
              <a:rPr lang="ko-KR" altLang="en-US" sz="2400" u="sng" dirty="0" err="1">
                <a:solidFill>
                  <a:srgbClr val="FF0000"/>
                </a:solidFill>
              </a:rPr>
              <a:t>해시값</a:t>
            </a:r>
            <a:r>
              <a:rPr lang="ko-KR" altLang="en-US" sz="2400" dirty="0" err="1">
                <a:solidFill>
                  <a:srgbClr val="FF0000"/>
                </a:solidFill>
              </a:rPr>
              <a:t>을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식별자로 가지는 유효한 블록을 생산하는 과정</a:t>
            </a:r>
          </a:p>
        </p:txBody>
      </p:sp>
    </p:spTree>
    <p:extLst>
      <p:ext uri="{BB962C8B-B14F-4D97-AF65-F5344CB8AC3E}">
        <p14:creationId xmlns:p14="http://schemas.microsoft.com/office/powerpoint/2010/main" val="405079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11B3-794D-445B-B1D6-AC9D96A5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2B5D9-AB31-453C-9538-AC6D4946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/>
              <a:t>블록체인이란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블록체인 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암호화폐 </a:t>
            </a:r>
            <a:r>
              <a:rPr lang="en-US" altLang="ko-KR" dirty="0"/>
              <a:t>(</a:t>
            </a:r>
            <a:r>
              <a:rPr lang="ko-KR" altLang="en-US" dirty="0" err="1"/>
              <a:t>비트코인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83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블록체인이란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F2958-F818-4609-B777-75A7DC63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 err="1"/>
              <a:t>사토시</a:t>
            </a:r>
            <a:r>
              <a:rPr lang="ko-KR" altLang="en-US" dirty="0"/>
              <a:t> </a:t>
            </a:r>
            <a:r>
              <a:rPr lang="ko-KR" altLang="en-US" dirty="0" err="1"/>
              <a:t>나카모토</a:t>
            </a:r>
            <a:r>
              <a:rPr lang="en-US" altLang="ko-KR" dirty="0"/>
              <a:t>＇</a:t>
            </a:r>
            <a:r>
              <a:rPr lang="ko-KR" altLang="en-US" dirty="0"/>
              <a:t>라는 가명의 사람이 </a:t>
            </a:r>
            <a:r>
              <a:rPr lang="en-US" altLang="ko-KR" dirty="0"/>
              <a:t>2007</a:t>
            </a:r>
            <a:r>
              <a:rPr lang="ko-KR" altLang="en-US" dirty="0"/>
              <a:t>년에 중앙 집권화 된 금융시스템의 위험성을 인지하고</a:t>
            </a:r>
            <a:r>
              <a:rPr lang="en-US" altLang="ko-KR" dirty="0"/>
              <a:t>, </a:t>
            </a:r>
            <a:r>
              <a:rPr lang="ko-KR" altLang="en-US" dirty="0"/>
              <a:t>개인간 거래가 가능한 블록체인 기술을 고안</a:t>
            </a:r>
            <a:r>
              <a:rPr lang="en-US" altLang="ko-KR" dirty="0"/>
              <a:t>. </a:t>
            </a:r>
            <a:r>
              <a:rPr lang="ko-KR" altLang="en-US" dirty="0"/>
              <a:t>이후 블록체인 기술을 적용해 암호화폐인 </a:t>
            </a:r>
            <a:r>
              <a:rPr lang="ko-KR" altLang="en-US" dirty="0" err="1"/>
              <a:t>비트코인을</a:t>
            </a:r>
            <a:r>
              <a:rPr lang="ko-KR" altLang="en-US" dirty="0"/>
              <a:t> 개발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블록에 데이터를 담아 체인 형태로 연결</a:t>
            </a:r>
            <a:r>
              <a:rPr lang="en-US" altLang="ko-KR" dirty="0"/>
              <a:t>, </a:t>
            </a:r>
            <a:r>
              <a:rPr lang="ko-KR" altLang="en-US" dirty="0"/>
              <a:t>수많은 컴퓨터에 동시에 이를 복제해 저장하는 분산형 데이터 저장 기술</a:t>
            </a:r>
            <a:r>
              <a:rPr lang="en-US" altLang="ko-KR" dirty="0"/>
              <a:t>. </a:t>
            </a:r>
            <a:r>
              <a:rPr lang="ko-KR" altLang="en-US" dirty="0"/>
              <a:t>공공 거래 장부라고 불림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모든 거래자의 전체 거래장부 공유 및 대조를 통해 거래를 안전하게 만드는 보안기술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9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블록체인이란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4D5650-5A83-456B-B3D1-A2B3713A2499}"/>
              </a:ext>
            </a:extLst>
          </p:cNvPr>
          <p:cNvGrpSpPr/>
          <p:nvPr/>
        </p:nvGrpSpPr>
        <p:grpSpPr>
          <a:xfrm>
            <a:off x="1920240" y="2936268"/>
            <a:ext cx="5098872" cy="985463"/>
            <a:chOff x="3056709" y="3108960"/>
            <a:chExt cx="5098872" cy="9854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F12B32D-81F1-46A2-8FAC-A3472E4494EA}"/>
                </a:ext>
              </a:extLst>
            </p:cNvPr>
            <p:cNvGrpSpPr/>
            <p:nvPr/>
          </p:nvGrpSpPr>
          <p:grpSpPr>
            <a:xfrm>
              <a:off x="3056709" y="3108960"/>
              <a:ext cx="1349828" cy="862149"/>
              <a:chOff x="3056709" y="3108960"/>
              <a:chExt cx="1349828" cy="862149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8AEDECC-5BFF-49A5-99A4-70F9AA792D16}"/>
                  </a:ext>
                </a:extLst>
              </p:cNvPr>
              <p:cNvSpPr/>
              <p:nvPr/>
            </p:nvSpPr>
            <p:spPr>
              <a:xfrm>
                <a:off x="3056709" y="3108960"/>
                <a:ext cx="1349828" cy="86214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2B3A51-5676-45F2-A060-4BEA9A53D7B6}"/>
                  </a:ext>
                </a:extLst>
              </p:cNvPr>
              <p:cNvSpPr txBox="1"/>
              <p:nvPr/>
            </p:nvSpPr>
            <p:spPr>
              <a:xfrm>
                <a:off x="3579223" y="3354976"/>
                <a:ext cx="705394" cy="37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9A89F5E-EA43-4783-A0BF-BBFFD5B8AC6D}"/>
                </a:ext>
              </a:extLst>
            </p:cNvPr>
            <p:cNvGrpSpPr/>
            <p:nvPr/>
          </p:nvGrpSpPr>
          <p:grpSpPr>
            <a:xfrm>
              <a:off x="6805753" y="3108960"/>
              <a:ext cx="1349828" cy="862149"/>
              <a:chOff x="5072743" y="3108960"/>
              <a:chExt cx="1349828" cy="86214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465FAAD-6EBB-4B7C-A17A-2CDAB2562FCA}"/>
                  </a:ext>
                </a:extLst>
              </p:cNvPr>
              <p:cNvSpPr/>
              <p:nvPr/>
            </p:nvSpPr>
            <p:spPr>
              <a:xfrm>
                <a:off x="5072743" y="3108960"/>
                <a:ext cx="1349828" cy="86214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4D3CC-AA77-46D6-BA8B-5130E1BA70D3}"/>
                  </a:ext>
                </a:extLst>
              </p:cNvPr>
              <p:cNvSpPr txBox="1"/>
              <p:nvPr/>
            </p:nvSpPr>
            <p:spPr>
              <a:xfrm>
                <a:off x="5595257" y="3354976"/>
                <a:ext cx="705394" cy="37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0A54C13-745F-4D8D-863A-D1F77B637BBB}"/>
                </a:ext>
              </a:extLst>
            </p:cNvPr>
            <p:cNvSpPr/>
            <p:nvPr/>
          </p:nvSpPr>
          <p:spPr>
            <a:xfrm>
              <a:off x="5040087" y="3108960"/>
              <a:ext cx="1079863" cy="48550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7BA13B-F032-4E32-8949-8A74A2281714}"/>
                </a:ext>
              </a:extLst>
            </p:cNvPr>
            <p:cNvSpPr txBox="1"/>
            <p:nvPr/>
          </p:nvSpPr>
          <p:spPr>
            <a:xfrm>
              <a:off x="5040087" y="3725091"/>
              <a:ext cx="1079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  <a:r>
                <a:rPr lang="ko-KR" altLang="en-US" dirty="0"/>
                <a:t>만원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21660A-846E-49E3-81FB-B50C37BEFC3E}"/>
              </a:ext>
            </a:extLst>
          </p:cNvPr>
          <p:cNvSpPr txBox="1"/>
          <p:nvPr/>
        </p:nvSpPr>
        <p:spPr>
          <a:xfrm>
            <a:off x="1870166" y="2454508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10</a:t>
            </a:r>
            <a:r>
              <a:rPr lang="ko-KR" altLang="en-US" dirty="0"/>
              <a:t>만원을 송금하는 상황</a:t>
            </a:r>
          </a:p>
        </p:txBody>
      </p:sp>
    </p:spTree>
    <p:extLst>
      <p:ext uri="{BB962C8B-B14F-4D97-AF65-F5344CB8AC3E}">
        <p14:creationId xmlns:p14="http://schemas.microsoft.com/office/powerpoint/2010/main" val="363283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블록체인이란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377ECD-469F-4FEC-A10E-85F06AA2FB1A}"/>
              </a:ext>
            </a:extLst>
          </p:cNvPr>
          <p:cNvGrpSpPr/>
          <p:nvPr/>
        </p:nvGrpSpPr>
        <p:grpSpPr>
          <a:xfrm>
            <a:off x="1920240" y="3087839"/>
            <a:ext cx="5651866" cy="2225479"/>
            <a:chOff x="3021874" y="4532812"/>
            <a:chExt cx="5651866" cy="222547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130D71-6572-4D84-B2A1-8BC9D091A404}"/>
                </a:ext>
              </a:extLst>
            </p:cNvPr>
            <p:cNvSpPr/>
            <p:nvPr/>
          </p:nvSpPr>
          <p:spPr>
            <a:xfrm>
              <a:off x="3021874" y="4532812"/>
              <a:ext cx="1349828" cy="862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9CF0C0-A2AF-4305-94D3-0F87A19974DC}"/>
                </a:ext>
              </a:extLst>
            </p:cNvPr>
            <p:cNvSpPr txBox="1"/>
            <p:nvPr/>
          </p:nvSpPr>
          <p:spPr>
            <a:xfrm>
              <a:off x="3544388" y="4778828"/>
              <a:ext cx="705394" cy="37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A77BC2F-8C5B-4F09-8BF9-AD1F5BD73569}"/>
                </a:ext>
              </a:extLst>
            </p:cNvPr>
            <p:cNvSpPr/>
            <p:nvPr/>
          </p:nvSpPr>
          <p:spPr>
            <a:xfrm>
              <a:off x="4537166" y="4659086"/>
              <a:ext cx="468086" cy="2438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D0B325F-C263-4D1B-8328-46F1A87F4E88}"/>
                </a:ext>
              </a:extLst>
            </p:cNvPr>
            <p:cNvSpPr/>
            <p:nvPr/>
          </p:nvSpPr>
          <p:spPr>
            <a:xfrm>
              <a:off x="5170716" y="4532812"/>
              <a:ext cx="1349828" cy="862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448B08-0CAE-4CCB-B7BF-164A43AAE7C9}"/>
                </a:ext>
              </a:extLst>
            </p:cNvPr>
            <p:cNvSpPr txBox="1"/>
            <p:nvPr/>
          </p:nvSpPr>
          <p:spPr>
            <a:xfrm>
              <a:off x="5527770" y="4778828"/>
              <a:ext cx="705394" cy="37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은행</a:t>
              </a:r>
              <a:endParaRPr lang="ko-KR" altLang="en-US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8DEB2AB-F513-4779-90A7-129A5026CA9C}"/>
                </a:ext>
              </a:extLst>
            </p:cNvPr>
            <p:cNvSpPr/>
            <p:nvPr/>
          </p:nvSpPr>
          <p:spPr>
            <a:xfrm>
              <a:off x="6686008" y="4659086"/>
              <a:ext cx="468086" cy="2438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966DA68-4A89-451C-A3A6-C52A9BEAE0F4}"/>
                </a:ext>
              </a:extLst>
            </p:cNvPr>
            <p:cNvSpPr/>
            <p:nvPr/>
          </p:nvSpPr>
          <p:spPr>
            <a:xfrm>
              <a:off x="7323912" y="4532812"/>
              <a:ext cx="1349828" cy="862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5699D1-D7BF-4186-9341-F0E5EB259B3D}"/>
                </a:ext>
              </a:extLst>
            </p:cNvPr>
            <p:cNvSpPr txBox="1"/>
            <p:nvPr/>
          </p:nvSpPr>
          <p:spPr>
            <a:xfrm>
              <a:off x="7846426" y="4778828"/>
              <a:ext cx="705394" cy="37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56097F-8373-4DB3-8FAC-26A80C962791}"/>
                </a:ext>
              </a:extLst>
            </p:cNvPr>
            <p:cNvSpPr txBox="1"/>
            <p:nvPr/>
          </p:nvSpPr>
          <p:spPr>
            <a:xfrm>
              <a:off x="4382463" y="503494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r>
                <a:rPr lang="ko-KR" altLang="en-US" dirty="0"/>
                <a:t>만원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0C80FB-B047-4EA7-BD80-09C8D409CAEB}"/>
                </a:ext>
              </a:extLst>
            </p:cNvPr>
            <p:cNvSpPr txBox="1"/>
            <p:nvPr/>
          </p:nvSpPr>
          <p:spPr>
            <a:xfrm>
              <a:off x="6506454" y="5023280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r>
                <a:rPr lang="ko-KR" altLang="en-US" dirty="0"/>
                <a:t>만원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7323B7-02C2-493D-AC10-27F6A40A99A5}"/>
                </a:ext>
              </a:extLst>
            </p:cNvPr>
            <p:cNvSpPr/>
            <p:nvPr/>
          </p:nvSpPr>
          <p:spPr>
            <a:xfrm>
              <a:off x="5240390" y="5564777"/>
              <a:ext cx="1280154" cy="1193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r>
                <a:rPr lang="ko-KR" altLang="en-US" dirty="0">
                  <a:solidFill>
                    <a:schemeClr val="tx1"/>
                  </a:solidFill>
                </a:rPr>
                <a:t>가</a:t>
              </a:r>
              <a:r>
                <a:rPr lang="en-US" altLang="ko-KR" dirty="0">
                  <a:solidFill>
                    <a:schemeClr val="tx1"/>
                  </a:solidFill>
                </a:rPr>
                <a:t> B</a:t>
              </a:r>
              <a:r>
                <a:rPr lang="ko-KR" altLang="en-US" dirty="0">
                  <a:solidFill>
                    <a:schemeClr val="tx1"/>
                  </a:solidFill>
                </a:rPr>
                <a:t>에게</a:t>
              </a:r>
              <a:r>
                <a:rPr lang="en-US" altLang="ko-KR" dirty="0">
                  <a:solidFill>
                    <a:schemeClr val="tx1"/>
                  </a:solidFill>
                </a:rPr>
                <a:t> 10</a:t>
              </a:r>
              <a:r>
                <a:rPr lang="ko-KR" altLang="en-US" dirty="0">
                  <a:solidFill>
                    <a:schemeClr val="tx1"/>
                  </a:solidFill>
                </a:rPr>
                <a:t>만원 송금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8D19972-FB8E-4B19-8654-14CAEA5BB8C8}"/>
              </a:ext>
            </a:extLst>
          </p:cNvPr>
          <p:cNvSpPr txBox="1"/>
          <p:nvPr/>
        </p:nvSpPr>
        <p:spPr>
          <a:xfrm>
            <a:off x="1920240" y="5636570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은행을 통하여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10</a:t>
            </a:r>
            <a:r>
              <a:rPr lang="ko-KR" altLang="en-US" dirty="0"/>
              <a:t>만원을 송금하고</a:t>
            </a:r>
            <a:r>
              <a:rPr lang="en-US" altLang="ko-KR" dirty="0"/>
              <a:t>, </a:t>
            </a:r>
            <a:r>
              <a:rPr lang="ko-KR" altLang="en-US" dirty="0"/>
              <a:t>송금한 내역을 은행이 저장하는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B5E50-7339-48D7-8554-F7D9BF123115}"/>
              </a:ext>
            </a:extLst>
          </p:cNvPr>
          <p:cNvSpPr txBox="1"/>
          <p:nvPr/>
        </p:nvSpPr>
        <p:spPr>
          <a:xfrm>
            <a:off x="1920240" y="2557539"/>
            <a:ext cx="214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은행을 통한 거래</a:t>
            </a:r>
          </a:p>
        </p:txBody>
      </p:sp>
    </p:spTree>
    <p:extLst>
      <p:ext uri="{BB962C8B-B14F-4D97-AF65-F5344CB8AC3E}">
        <p14:creationId xmlns:p14="http://schemas.microsoft.com/office/powerpoint/2010/main" val="412143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블록체인이란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19972-FB8E-4B19-8654-14CAEA5BB8C8}"/>
              </a:ext>
            </a:extLst>
          </p:cNvPr>
          <p:cNvSpPr txBox="1"/>
          <p:nvPr/>
        </p:nvSpPr>
        <p:spPr>
          <a:xfrm>
            <a:off x="1920239" y="6405197"/>
            <a:ext cx="83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송금한 내역을 동일한 네트워크에 있는 사람이 모두 가지고 있는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B5E50-7339-48D7-8554-F7D9BF123115}"/>
              </a:ext>
            </a:extLst>
          </p:cNvPr>
          <p:cNvSpPr txBox="1"/>
          <p:nvPr/>
        </p:nvSpPr>
        <p:spPr>
          <a:xfrm>
            <a:off x="1920239" y="2557539"/>
            <a:ext cx="29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블록체인을 이용한 거래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780A82-FF82-4DB1-9276-CFCB0CA56B9B}"/>
              </a:ext>
            </a:extLst>
          </p:cNvPr>
          <p:cNvGrpSpPr/>
          <p:nvPr/>
        </p:nvGrpSpPr>
        <p:grpSpPr>
          <a:xfrm>
            <a:off x="1920240" y="3237412"/>
            <a:ext cx="4631735" cy="3015387"/>
            <a:chOff x="4977962" y="3108960"/>
            <a:chExt cx="4631735" cy="30153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998FD5F-C1A3-4C50-BB95-FECCB7585A07}"/>
                </a:ext>
              </a:extLst>
            </p:cNvPr>
            <p:cNvGrpSpPr/>
            <p:nvPr/>
          </p:nvGrpSpPr>
          <p:grpSpPr>
            <a:xfrm>
              <a:off x="6993134" y="3982387"/>
              <a:ext cx="598711" cy="966652"/>
              <a:chOff x="3590112" y="3979818"/>
              <a:chExt cx="598711" cy="966652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60244B97-C282-4D53-B296-F7937705A0FD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0F69F2-D56E-4F35-AC16-CFEDDC9CC6A4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76C193A-3870-455A-A724-58D2192FEC8F}"/>
                </a:ext>
              </a:extLst>
            </p:cNvPr>
            <p:cNvGrpSpPr/>
            <p:nvPr/>
          </p:nvGrpSpPr>
          <p:grpSpPr>
            <a:xfrm>
              <a:off x="9009327" y="3971894"/>
              <a:ext cx="598711" cy="966652"/>
              <a:chOff x="3590112" y="3979818"/>
              <a:chExt cx="598711" cy="966652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9305DE71-13BA-4B0F-B411-A42E94336F82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13439F1-A385-42D0-AACF-5882213A0B4B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5495439-17AF-4C47-8F1A-0473B431E1DB}"/>
                </a:ext>
              </a:extLst>
            </p:cNvPr>
            <p:cNvGrpSpPr/>
            <p:nvPr/>
          </p:nvGrpSpPr>
          <p:grpSpPr>
            <a:xfrm>
              <a:off x="8338613" y="3959615"/>
              <a:ext cx="598711" cy="966652"/>
              <a:chOff x="3590112" y="3979818"/>
              <a:chExt cx="598711" cy="966652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EDDF237C-F737-4411-8637-551153437D62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93F582A-5DBB-4493-86F6-6AC1CEF94C58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F00D01C-D7F2-4BCB-A04C-B73026465815}"/>
                </a:ext>
              </a:extLst>
            </p:cNvPr>
            <p:cNvGrpSpPr/>
            <p:nvPr/>
          </p:nvGrpSpPr>
          <p:grpSpPr>
            <a:xfrm>
              <a:off x="7667899" y="3971894"/>
              <a:ext cx="598711" cy="966652"/>
              <a:chOff x="3590112" y="3979818"/>
              <a:chExt cx="598711" cy="966652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38E70B15-7B8D-42A3-8F3A-74E727343DD8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970386-8FB5-4EE7-9AD8-888DCCCE38A4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179352F-DAD0-4B75-82DA-27E4C73990A3}"/>
                </a:ext>
              </a:extLst>
            </p:cNvPr>
            <p:cNvGrpSpPr/>
            <p:nvPr/>
          </p:nvGrpSpPr>
          <p:grpSpPr>
            <a:xfrm>
              <a:off x="4977962" y="3982387"/>
              <a:ext cx="598711" cy="966652"/>
              <a:chOff x="3590112" y="3979818"/>
              <a:chExt cx="598711" cy="966652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87468F4A-FD75-4D69-B71B-2AE5C881E7F8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D3B086B-6D34-46B3-A72F-118C3567F42E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C45F048-0046-47D8-834A-CC347E1739DD}"/>
                </a:ext>
              </a:extLst>
            </p:cNvPr>
            <p:cNvGrpSpPr/>
            <p:nvPr/>
          </p:nvGrpSpPr>
          <p:grpSpPr>
            <a:xfrm>
              <a:off x="5649686" y="3984173"/>
              <a:ext cx="598711" cy="966652"/>
              <a:chOff x="3590112" y="3979818"/>
              <a:chExt cx="598711" cy="966652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A85E9830-02EE-4F27-9715-18E900F79631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515A07-1D68-4383-B147-8A28ECAAB368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845DBC1-8D89-4BF5-9B43-11452A70597B}"/>
                </a:ext>
              </a:extLst>
            </p:cNvPr>
            <p:cNvGrpSpPr/>
            <p:nvPr/>
          </p:nvGrpSpPr>
          <p:grpSpPr>
            <a:xfrm>
              <a:off x="6321410" y="3982387"/>
              <a:ext cx="598711" cy="966652"/>
              <a:chOff x="3590112" y="3979818"/>
              <a:chExt cx="598711" cy="966652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D17F663D-F82B-437D-A36D-D2F77ECD5ED3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C009DB-2C5B-44D8-A6F5-7E3D8EBA5009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</a:t>
                </a:r>
              </a:p>
            </p:txBody>
          </p:sp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360CF0-4E30-4AFC-8D25-4A21B220ECD0}"/>
                </a:ext>
              </a:extLst>
            </p:cNvPr>
            <p:cNvCxnSpPr>
              <a:cxnSpLocks/>
              <a:stCxn id="38" idx="2"/>
              <a:endCxn id="70" idx="0"/>
            </p:cNvCxnSpPr>
            <p:nvPr/>
          </p:nvCxnSpPr>
          <p:spPr>
            <a:xfrm flipH="1">
              <a:off x="5277318" y="3425428"/>
              <a:ext cx="2013501" cy="556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B1A0104-7918-4E3B-A554-342F375C502D}"/>
                </a:ext>
              </a:extLst>
            </p:cNvPr>
            <p:cNvCxnSpPr>
              <a:cxnSpLocks/>
              <a:stCxn id="38" idx="2"/>
              <a:endCxn id="68" idx="0"/>
            </p:cNvCxnSpPr>
            <p:nvPr/>
          </p:nvCxnSpPr>
          <p:spPr>
            <a:xfrm flipH="1">
              <a:off x="5949042" y="3425428"/>
              <a:ext cx="1341777" cy="558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4564418-1CBC-4B41-9AB2-745CF1230367}"/>
                </a:ext>
              </a:extLst>
            </p:cNvPr>
            <p:cNvCxnSpPr>
              <a:cxnSpLocks/>
              <a:stCxn id="38" idx="2"/>
              <a:endCxn id="66" idx="0"/>
            </p:cNvCxnSpPr>
            <p:nvPr/>
          </p:nvCxnSpPr>
          <p:spPr>
            <a:xfrm flipH="1">
              <a:off x="6620766" y="3425428"/>
              <a:ext cx="670053" cy="556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2AFCC43-3B07-44B2-AA12-42DA26036BC2}"/>
                </a:ext>
              </a:extLst>
            </p:cNvPr>
            <p:cNvSpPr/>
            <p:nvPr/>
          </p:nvSpPr>
          <p:spPr>
            <a:xfrm>
              <a:off x="6954957" y="3108960"/>
              <a:ext cx="671724" cy="316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1669226-E591-40FB-8AA6-0B01980DD1B7}"/>
                </a:ext>
              </a:extLst>
            </p:cNvPr>
            <p:cNvCxnSpPr>
              <a:cxnSpLocks/>
              <a:stCxn id="38" idx="2"/>
              <a:endCxn id="78" idx="0"/>
            </p:cNvCxnSpPr>
            <p:nvPr/>
          </p:nvCxnSpPr>
          <p:spPr>
            <a:xfrm>
              <a:off x="7290819" y="3425428"/>
              <a:ext cx="1671" cy="556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05EE3A2-C830-4642-9948-B8B3829E3352}"/>
                </a:ext>
              </a:extLst>
            </p:cNvPr>
            <p:cNvCxnSpPr>
              <a:cxnSpLocks/>
              <a:stCxn id="38" idx="2"/>
              <a:endCxn id="72" idx="0"/>
            </p:cNvCxnSpPr>
            <p:nvPr/>
          </p:nvCxnSpPr>
          <p:spPr>
            <a:xfrm>
              <a:off x="7290819" y="3425428"/>
              <a:ext cx="676436" cy="546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3F844C8-3184-45C7-A786-7249294BD563}"/>
                </a:ext>
              </a:extLst>
            </p:cNvPr>
            <p:cNvCxnSpPr>
              <a:cxnSpLocks/>
              <a:stCxn id="38" idx="2"/>
              <a:endCxn id="74" idx="0"/>
            </p:cNvCxnSpPr>
            <p:nvPr/>
          </p:nvCxnSpPr>
          <p:spPr>
            <a:xfrm>
              <a:off x="7290819" y="3425428"/>
              <a:ext cx="1347150" cy="534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2310122-2E8D-4211-9726-4F65D02CF0E2}"/>
                </a:ext>
              </a:extLst>
            </p:cNvPr>
            <p:cNvCxnSpPr>
              <a:cxnSpLocks/>
              <a:stCxn id="38" idx="2"/>
              <a:endCxn id="76" idx="0"/>
            </p:cNvCxnSpPr>
            <p:nvPr/>
          </p:nvCxnSpPr>
          <p:spPr>
            <a:xfrm>
              <a:off x="7290819" y="3425428"/>
              <a:ext cx="2017864" cy="546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EBC2030-6131-4626-BE79-0BBF59CB293B}"/>
                </a:ext>
              </a:extLst>
            </p:cNvPr>
            <p:cNvGrpSpPr/>
            <p:nvPr/>
          </p:nvGrpSpPr>
          <p:grpSpPr>
            <a:xfrm>
              <a:off x="5014386" y="5094515"/>
              <a:ext cx="4590962" cy="412486"/>
              <a:chOff x="5014386" y="5094515"/>
              <a:chExt cx="4590962" cy="41248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F9BC44B-1F7E-46AB-AB1A-74D1520CCEEC}"/>
                  </a:ext>
                </a:extLst>
              </p:cNvPr>
              <p:cNvSpPr/>
              <p:nvPr/>
            </p:nvSpPr>
            <p:spPr>
              <a:xfrm>
                <a:off x="5014386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EB77CEE-07D8-4FEC-AB51-03073E1BED5B}"/>
                  </a:ext>
                </a:extLst>
              </p:cNvPr>
              <p:cNvSpPr/>
              <p:nvPr/>
            </p:nvSpPr>
            <p:spPr>
              <a:xfrm>
                <a:off x="5692059" y="5104226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18ABCB6-71C3-4EB2-AA51-CB65EF19521D}"/>
                  </a:ext>
                </a:extLst>
              </p:cNvPr>
              <p:cNvSpPr/>
              <p:nvPr/>
            </p:nvSpPr>
            <p:spPr>
              <a:xfrm>
                <a:off x="6369732" y="5094515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3FABA76-3910-4B53-9CE5-E5A7B29F854E}"/>
                  </a:ext>
                </a:extLst>
              </p:cNvPr>
              <p:cNvSpPr/>
              <p:nvPr/>
            </p:nvSpPr>
            <p:spPr>
              <a:xfrm>
                <a:off x="7041887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75AD790-5948-4CCE-AE18-10B037937969}"/>
                  </a:ext>
                </a:extLst>
              </p:cNvPr>
              <p:cNvSpPr/>
              <p:nvPr/>
            </p:nvSpPr>
            <p:spPr>
              <a:xfrm>
                <a:off x="7714042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10BE33-39E6-443C-88CB-4DE5DB712F8C}"/>
                  </a:ext>
                </a:extLst>
              </p:cNvPr>
              <p:cNvSpPr/>
              <p:nvPr/>
            </p:nvSpPr>
            <p:spPr>
              <a:xfrm>
                <a:off x="8394693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EE6A703-ED8C-4FB7-A217-A945CED67873}"/>
                  </a:ext>
                </a:extLst>
              </p:cNvPr>
              <p:cNvSpPr/>
              <p:nvPr/>
            </p:nvSpPr>
            <p:spPr>
              <a:xfrm>
                <a:off x="9079487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F30D973-81BA-49F1-A57D-EA1D06A8B977}"/>
                </a:ext>
              </a:extLst>
            </p:cNvPr>
            <p:cNvGrpSpPr/>
            <p:nvPr/>
          </p:nvGrpSpPr>
          <p:grpSpPr>
            <a:xfrm>
              <a:off x="5018735" y="5711861"/>
              <a:ext cx="4590962" cy="412486"/>
              <a:chOff x="5014386" y="5094515"/>
              <a:chExt cx="4590962" cy="412486"/>
            </a:xfrm>
            <a:solidFill>
              <a:srgbClr val="92D050"/>
            </a:solidFill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88E3995-B844-4875-AAA7-D6A58387A133}"/>
                  </a:ext>
                </a:extLst>
              </p:cNvPr>
              <p:cNvSpPr/>
              <p:nvPr/>
            </p:nvSpPr>
            <p:spPr>
              <a:xfrm>
                <a:off x="5014386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D36619F-0329-4173-920D-33715546567E}"/>
                  </a:ext>
                </a:extLst>
              </p:cNvPr>
              <p:cNvSpPr/>
              <p:nvPr/>
            </p:nvSpPr>
            <p:spPr>
              <a:xfrm>
                <a:off x="5692059" y="5104226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4EA1921-84A3-44EB-B311-26B18E307C58}"/>
                  </a:ext>
                </a:extLst>
              </p:cNvPr>
              <p:cNvSpPr/>
              <p:nvPr/>
            </p:nvSpPr>
            <p:spPr>
              <a:xfrm>
                <a:off x="6369732" y="5094515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095DFE-7906-4B85-B703-F45270FAA226}"/>
                  </a:ext>
                </a:extLst>
              </p:cNvPr>
              <p:cNvSpPr/>
              <p:nvPr/>
            </p:nvSpPr>
            <p:spPr>
              <a:xfrm>
                <a:off x="7041887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9F5A29B-B2C1-4997-BCCD-1C56B21EDA3C}"/>
                  </a:ext>
                </a:extLst>
              </p:cNvPr>
              <p:cNvSpPr/>
              <p:nvPr/>
            </p:nvSpPr>
            <p:spPr>
              <a:xfrm>
                <a:off x="7714042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9023855-BEB7-49ED-8A7A-461345619FC1}"/>
                  </a:ext>
                </a:extLst>
              </p:cNvPr>
              <p:cNvSpPr/>
              <p:nvPr/>
            </p:nvSpPr>
            <p:spPr>
              <a:xfrm>
                <a:off x="8394693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58A2557-3A1D-40EE-ABF5-835C8E386140}"/>
                  </a:ext>
                </a:extLst>
              </p:cNvPr>
              <p:cNvSpPr/>
              <p:nvPr/>
            </p:nvSpPr>
            <p:spPr>
              <a:xfrm>
                <a:off x="9079487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4F68E0C-BFE7-408B-B713-2D1D31D4AA35}"/>
                </a:ext>
              </a:extLst>
            </p:cNvPr>
            <p:cNvCxnSpPr>
              <a:stCxn id="59" idx="2"/>
              <a:endCxn id="52" idx="0"/>
            </p:cNvCxnSpPr>
            <p:nvPr/>
          </p:nvCxnSpPr>
          <p:spPr>
            <a:xfrm>
              <a:off x="5277317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81CC981-7024-482E-9D22-6D9B2224A8C4}"/>
                </a:ext>
              </a:extLst>
            </p:cNvPr>
            <p:cNvCxnSpPr>
              <a:cxnSpLocks/>
              <a:stCxn id="60" idx="2"/>
              <a:endCxn id="53" idx="0"/>
            </p:cNvCxnSpPr>
            <p:nvPr/>
          </p:nvCxnSpPr>
          <p:spPr>
            <a:xfrm>
              <a:off x="5954990" y="5507001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CB54A4E-DDD8-489C-A8D0-6DCB7504A439}"/>
                </a:ext>
              </a:extLst>
            </p:cNvPr>
            <p:cNvCxnSpPr>
              <a:stCxn id="61" idx="2"/>
              <a:endCxn id="54" idx="0"/>
            </p:cNvCxnSpPr>
            <p:nvPr/>
          </p:nvCxnSpPr>
          <p:spPr>
            <a:xfrm>
              <a:off x="6632663" y="5497290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88506E5-9F84-4502-9FB4-FC1EBE659FCB}"/>
                </a:ext>
              </a:extLst>
            </p:cNvPr>
            <p:cNvCxnSpPr>
              <a:stCxn id="62" idx="2"/>
              <a:endCxn id="55" idx="0"/>
            </p:cNvCxnSpPr>
            <p:nvPr/>
          </p:nvCxnSpPr>
          <p:spPr>
            <a:xfrm>
              <a:off x="7304818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B09F566-2582-4090-9C5E-E3F66519F1E4}"/>
                </a:ext>
              </a:extLst>
            </p:cNvPr>
            <p:cNvCxnSpPr>
              <a:stCxn id="63" idx="2"/>
              <a:endCxn id="56" idx="0"/>
            </p:cNvCxnSpPr>
            <p:nvPr/>
          </p:nvCxnSpPr>
          <p:spPr>
            <a:xfrm>
              <a:off x="7976973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B5D6955-F22B-4786-A56A-E3638D0F9C4A}"/>
                </a:ext>
              </a:extLst>
            </p:cNvPr>
            <p:cNvCxnSpPr>
              <a:stCxn id="64" idx="2"/>
              <a:endCxn id="57" idx="0"/>
            </p:cNvCxnSpPr>
            <p:nvPr/>
          </p:nvCxnSpPr>
          <p:spPr>
            <a:xfrm>
              <a:off x="8657624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9406D16-2365-4A69-8821-8C3E25F7574A}"/>
                </a:ext>
              </a:extLst>
            </p:cNvPr>
            <p:cNvCxnSpPr>
              <a:stCxn id="65" idx="2"/>
              <a:endCxn id="58" idx="0"/>
            </p:cNvCxnSpPr>
            <p:nvPr/>
          </p:nvCxnSpPr>
          <p:spPr>
            <a:xfrm>
              <a:off x="9342418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A3C300-5F54-4560-B179-65FC20CCAAC3}"/>
              </a:ext>
            </a:extLst>
          </p:cNvPr>
          <p:cNvSpPr/>
          <p:nvPr/>
        </p:nvSpPr>
        <p:spPr>
          <a:xfrm>
            <a:off x="6921014" y="3056709"/>
            <a:ext cx="1506583" cy="10233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에게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만원 송금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4D722BD-013F-47B4-B42C-9FEDC8B6C69F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6515194" y="4271427"/>
            <a:ext cx="1350478" cy="967747"/>
          </a:xfrm>
          <a:prstGeom prst="bentConnector3">
            <a:avLst>
              <a:gd name="adj1" fmla="val 99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블록체인 거래방식의 특징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D4A2F5-DEF5-44BA-AF32-DB3885E8E2C7}"/>
              </a:ext>
            </a:extLst>
          </p:cNvPr>
          <p:cNvSpPr txBox="1"/>
          <p:nvPr/>
        </p:nvSpPr>
        <p:spPr>
          <a:xfrm>
            <a:off x="1920239" y="2557539"/>
            <a:ext cx="684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공공 거래장부</a:t>
            </a:r>
            <a:endParaRPr lang="en-US" altLang="ko-KR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5E0A67-1359-4C6F-938C-AB2232080E7A}"/>
              </a:ext>
            </a:extLst>
          </p:cNvPr>
          <p:cNvGrpSpPr/>
          <p:nvPr/>
        </p:nvGrpSpPr>
        <p:grpSpPr>
          <a:xfrm>
            <a:off x="1920240" y="3237412"/>
            <a:ext cx="4631735" cy="3015387"/>
            <a:chOff x="4977962" y="3108960"/>
            <a:chExt cx="4631735" cy="301538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25D6497-602D-4682-8CA7-A5CCD97789ED}"/>
                </a:ext>
              </a:extLst>
            </p:cNvPr>
            <p:cNvGrpSpPr/>
            <p:nvPr/>
          </p:nvGrpSpPr>
          <p:grpSpPr>
            <a:xfrm>
              <a:off x="6993134" y="3982387"/>
              <a:ext cx="598711" cy="966652"/>
              <a:chOff x="3590112" y="3979818"/>
              <a:chExt cx="598711" cy="966652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0EF3788C-0526-418A-98E4-289DB0A78EBC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B7609A-1D63-4DBF-A5EA-A40ED1ECD35C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E5D06DE6-032F-4BCC-B1E2-C2458D33863C}"/>
                </a:ext>
              </a:extLst>
            </p:cNvPr>
            <p:cNvGrpSpPr/>
            <p:nvPr/>
          </p:nvGrpSpPr>
          <p:grpSpPr>
            <a:xfrm>
              <a:off x="9009327" y="3971894"/>
              <a:ext cx="598711" cy="966652"/>
              <a:chOff x="3590112" y="3979818"/>
              <a:chExt cx="598711" cy="966652"/>
            </a:xfrm>
          </p:grpSpPr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8AB91288-AA98-4BCE-9E0A-75ED512D6725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E8A917E-E40B-419E-80AF-6311891C18FE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6CAEFB1-19E5-48B5-B24F-01C7AA4FE48B}"/>
                </a:ext>
              </a:extLst>
            </p:cNvPr>
            <p:cNvGrpSpPr/>
            <p:nvPr/>
          </p:nvGrpSpPr>
          <p:grpSpPr>
            <a:xfrm>
              <a:off x="8338613" y="3959615"/>
              <a:ext cx="598711" cy="966652"/>
              <a:chOff x="3590112" y="3979818"/>
              <a:chExt cx="598711" cy="966652"/>
            </a:xfrm>
          </p:grpSpPr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5618278D-C870-4D17-929C-BF93F6E006C6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1A2363C-BDA6-4D69-8895-6BF45821A996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7904AC5-07EA-40A7-9F74-56409DDC83BB}"/>
                </a:ext>
              </a:extLst>
            </p:cNvPr>
            <p:cNvGrpSpPr/>
            <p:nvPr/>
          </p:nvGrpSpPr>
          <p:grpSpPr>
            <a:xfrm>
              <a:off x="7667899" y="3971894"/>
              <a:ext cx="598711" cy="966652"/>
              <a:chOff x="3590112" y="3979818"/>
              <a:chExt cx="598711" cy="966652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96AC02F3-3481-497C-9946-8445A8389248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C06B54D-4D69-4A46-8C95-92703915C5E9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2119B31-8BDC-4CD9-BD5A-78780CA85546}"/>
                </a:ext>
              </a:extLst>
            </p:cNvPr>
            <p:cNvGrpSpPr/>
            <p:nvPr/>
          </p:nvGrpSpPr>
          <p:grpSpPr>
            <a:xfrm>
              <a:off x="4977962" y="3982387"/>
              <a:ext cx="598711" cy="966652"/>
              <a:chOff x="3590112" y="3979818"/>
              <a:chExt cx="598711" cy="966652"/>
            </a:xfrm>
          </p:grpSpPr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FAD68DDC-984C-4BE3-933C-0A20760C0B03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65A072E-BD6B-4FA1-9D31-657415CAFC0D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AAD79CD-6F43-47CB-BA93-B35F08733977}"/>
                </a:ext>
              </a:extLst>
            </p:cNvPr>
            <p:cNvGrpSpPr/>
            <p:nvPr/>
          </p:nvGrpSpPr>
          <p:grpSpPr>
            <a:xfrm>
              <a:off x="5649686" y="3984173"/>
              <a:ext cx="598711" cy="966652"/>
              <a:chOff x="3590112" y="3979818"/>
              <a:chExt cx="598711" cy="966652"/>
            </a:xfrm>
          </p:grpSpPr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B0E02C59-AD7A-41BF-AA5D-4EBE74797C48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EE72FAB-D2B4-439E-91EC-16A8B06A704A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452CA28-872B-4169-9019-256037BB37CA}"/>
                </a:ext>
              </a:extLst>
            </p:cNvPr>
            <p:cNvGrpSpPr/>
            <p:nvPr/>
          </p:nvGrpSpPr>
          <p:grpSpPr>
            <a:xfrm>
              <a:off x="6321410" y="3982387"/>
              <a:ext cx="598711" cy="966652"/>
              <a:chOff x="3590112" y="3979818"/>
              <a:chExt cx="598711" cy="966652"/>
            </a:xfrm>
          </p:grpSpPr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0AA9168-4406-4B61-ABEE-5CA0AA48486E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5394D5F-7AE2-46A2-939C-70F9DB82B49D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</a:t>
                </a:r>
              </a:p>
            </p:txBody>
          </p: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47A9BB-F20A-4950-8CAE-DC2429969171}"/>
                </a:ext>
              </a:extLst>
            </p:cNvPr>
            <p:cNvCxnSpPr>
              <a:cxnSpLocks/>
              <a:stCxn id="93" idx="2"/>
              <a:endCxn id="125" idx="0"/>
            </p:cNvCxnSpPr>
            <p:nvPr/>
          </p:nvCxnSpPr>
          <p:spPr>
            <a:xfrm flipH="1">
              <a:off x="5277318" y="3425428"/>
              <a:ext cx="2013501" cy="556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0A99E54-8F89-4513-877A-E96AC6A227BF}"/>
                </a:ext>
              </a:extLst>
            </p:cNvPr>
            <p:cNvCxnSpPr>
              <a:cxnSpLocks/>
              <a:stCxn id="93" idx="2"/>
              <a:endCxn id="123" idx="0"/>
            </p:cNvCxnSpPr>
            <p:nvPr/>
          </p:nvCxnSpPr>
          <p:spPr>
            <a:xfrm flipH="1">
              <a:off x="5949042" y="3425428"/>
              <a:ext cx="1341777" cy="558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5E78086-E2F4-46AD-8DB7-0FB4A50BC0C8}"/>
                </a:ext>
              </a:extLst>
            </p:cNvPr>
            <p:cNvCxnSpPr>
              <a:cxnSpLocks/>
              <a:stCxn id="93" idx="2"/>
              <a:endCxn id="121" idx="0"/>
            </p:cNvCxnSpPr>
            <p:nvPr/>
          </p:nvCxnSpPr>
          <p:spPr>
            <a:xfrm flipH="1">
              <a:off x="6620766" y="3425428"/>
              <a:ext cx="670053" cy="556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7647F47-CF64-4D8F-889B-3784B756A937}"/>
                </a:ext>
              </a:extLst>
            </p:cNvPr>
            <p:cNvSpPr/>
            <p:nvPr/>
          </p:nvSpPr>
          <p:spPr>
            <a:xfrm>
              <a:off x="6954957" y="3108960"/>
              <a:ext cx="671724" cy="316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F80F47A-98A2-43B4-87EA-16044724938E}"/>
                </a:ext>
              </a:extLst>
            </p:cNvPr>
            <p:cNvCxnSpPr>
              <a:cxnSpLocks/>
              <a:stCxn id="93" idx="2"/>
              <a:endCxn id="133" idx="0"/>
            </p:cNvCxnSpPr>
            <p:nvPr/>
          </p:nvCxnSpPr>
          <p:spPr>
            <a:xfrm>
              <a:off x="7290819" y="3425428"/>
              <a:ext cx="1671" cy="556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FAB4368-9720-47A2-8F04-21C3F7FE84C8}"/>
                </a:ext>
              </a:extLst>
            </p:cNvPr>
            <p:cNvCxnSpPr>
              <a:cxnSpLocks/>
              <a:stCxn id="93" idx="2"/>
              <a:endCxn id="127" idx="0"/>
            </p:cNvCxnSpPr>
            <p:nvPr/>
          </p:nvCxnSpPr>
          <p:spPr>
            <a:xfrm>
              <a:off x="7290819" y="3425428"/>
              <a:ext cx="676436" cy="546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5CE6507-131A-4E6F-9811-BEC9C0046BCB}"/>
                </a:ext>
              </a:extLst>
            </p:cNvPr>
            <p:cNvCxnSpPr>
              <a:cxnSpLocks/>
              <a:stCxn id="93" idx="2"/>
              <a:endCxn id="129" idx="0"/>
            </p:cNvCxnSpPr>
            <p:nvPr/>
          </p:nvCxnSpPr>
          <p:spPr>
            <a:xfrm>
              <a:off x="7290819" y="3425428"/>
              <a:ext cx="1347150" cy="534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3A3E235-2451-4BEF-A455-5E854DDF81B5}"/>
                </a:ext>
              </a:extLst>
            </p:cNvPr>
            <p:cNvCxnSpPr>
              <a:cxnSpLocks/>
              <a:stCxn id="93" idx="2"/>
              <a:endCxn id="131" idx="0"/>
            </p:cNvCxnSpPr>
            <p:nvPr/>
          </p:nvCxnSpPr>
          <p:spPr>
            <a:xfrm>
              <a:off x="7290819" y="3425428"/>
              <a:ext cx="2017864" cy="546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89E37D1-ACE4-4CE5-A259-0C335FFF5892}"/>
                </a:ext>
              </a:extLst>
            </p:cNvPr>
            <p:cNvGrpSpPr/>
            <p:nvPr/>
          </p:nvGrpSpPr>
          <p:grpSpPr>
            <a:xfrm>
              <a:off x="5014386" y="5094515"/>
              <a:ext cx="4590962" cy="412486"/>
              <a:chOff x="5014386" y="5094515"/>
              <a:chExt cx="4590962" cy="41248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8BBC7137-96CD-4F9B-815F-7E19F17D59ED}"/>
                  </a:ext>
                </a:extLst>
              </p:cNvPr>
              <p:cNvSpPr/>
              <p:nvPr/>
            </p:nvSpPr>
            <p:spPr>
              <a:xfrm>
                <a:off x="5014386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1F0378-FC6F-4B0E-9164-E2BC837FD3A1}"/>
                  </a:ext>
                </a:extLst>
              </p:cNvPr>
              <p:cNvSpPr/>
              <p:nvPr/>
            </p:nvSpPr>
            <p:spPr>
              <a:xfrm>
                <a:off x="5692059" y="5104226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3DE3DC9-2721-461E-BCC5-CC68E767C4C7}"/>
                  </a:ext>
                </a:extLst>
              </p:cNvPr>
              <p:cNvSpPr/>
              <p:nvPr/>
            </p:nvSpPr>
            <p:spPr>
              <a:xfrm>
                <a:off x="6369732" y="5094515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8341F591-CC5C-448C-BA4B-08410D081D53}"/>
                  </a:ext>
                </a:extLst>
              </p:cNvPr>
              <p:cNvSpPr/>
              <p:nvPr/>
            </p:nvSpPr>
            <p:spPr>
              <a:xfrm>
                <a:off x="7041887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C54DEA9-47CC-4C69-B9A7-FDA92DC6FEEB}"/>
                  </a:ext>
                </a:extLst>
              </p:cNvPr>
              <p:cNvSpPr/>
              <p:nvPr/>
            </p:nvSpPr>
            <p:spPr>
              <a:xfrm>
                <a:off x="7714042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CA70EDD-3D96-454A-AB84-3AB9C7C5A82B}"/>
                  </a:ext>
                </a:extLst>
              </p:cNvPr>
              <p:cNvSpPr/>
              <p:nvPr/>
            </p:nvSpPr>
            <p:spPr>
              <a:xfrm>
                <a:off x="8394693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40A3A2F6-0F8A-4921-8EB9-F139140BB2CE}"/>
                  </a:ext>
                </a:extLst>
              </p:cNvPr>
              <p:cNvSpPr/>
              <p:nvPr/>
            </p:nvSpPr>
            <p:spPr>
              <a:xfrm>
                <a:off x="9079487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F7EB153-1C65-4A9E-B530-5E17C2B33C38}"/>
                </a:ext>
              </a:extLst>
            </p:cNvPr>
            <p:cNvGrpSpPr/>
            <p:nvPr/>
          </p:nvGrpSpPr>
          <p:grpSpPr>
            <a:xfrm>
              <a:off x="5018735" y="5711861"/>
              <a:ext cx="4590962" cy="412486"/>
              <a:chOff x="5014386" y="5094515"/>
              <a:chExt cx="4590962" cy="412486"/>
            </a:xfrm>
            <a:solidFill>
              <a:srgbClr val="92D050"/>
            </a:solidFill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0DCA8911-1F76-40FF-A78F-4F679DADA16B}"/>
                  </a:ext>
                </a:extLst>
              </p:cNvPr>
              <p:cNvSpPr/>
              <p:nvPr/>
            </p:nvSpPr>
            <p:spPr>
              <a:xfrm>
                <a:off x="5014386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9419A39-451D-4B49-BE53-4493F388D00B}"/>
                  </a:ext>
                </a:extLst>
              </p:cNvPr>
              <p:cNvSpPr/>
              <p:nvPr/>
            </p:nvSpPr>
            <p:spPr>
              <a:xfrm>
                <a:off x="5692059" y="5104226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F1B0926-E331-4642-B558-5F1DB3322574}"/>
                  </a:ext>
                </a:extLst>
              </p:cNvPr>
              <p:cNvSpPr/>
              <p:nvPr/>
            </p:nvSpPr>
            <p:spPr>
              <a:xfrm>
                <a:off x="6369732" y="5094515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05B1D48-0271-4B20-8649-B6A90AAB07EB}"/>
                  </a:ext>
                </a:extLst>
              </p:cNvPr>
              <p:cNvSpPr/>
              <p:nvPr/>
            </p:nvSpPr>
            <p:spPr>
              <a:xfrm>
                <a:off x="7041887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C158FDFE-9FD4-4457-9D05-E28C36C7A6C3}"/>
                  </a:ext>
                </a:extLst>
              </p:cNvPr>
              <p:cNvSpPr/>
              <p:nvPr/>
            </p:nvSpPr>
            <p:spPr>
              <a:xfrm>
                <a:off x="7714042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4EADB1C9-33FE-40F7-B77D-2C9F8B6A7675}"/>
                  </a:ext>
                </a:extLst>
              </p:cNvPr>
              <p:cNvSpPr/>
              <p:nvPr/>
            </p:nvSpPr>
            <p:spPr>
              <a:xfrm>
                <a:off x="8394693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2D529AB5-0A7F-4E54-96A5-E597DDFACDB7}"/>
                  </a:ext>
                </a:extLst>
              </p:cNvPr>
              <p:cNvSpPr/>
              <p:nvPr/>
            </p:nvSpPr>
            <p:spPr>
              <a:xfrm>
                <a:off x="9079487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189BAE8-82F5-4B7D-A54F-D7AAC81ED597}"/>
                </a:ext>
              </a:extLst>
            </p:cNvPr>
            <p:cNvCxnSpPr>
              <a:stCxn id="114" idx="2"/>
              <a:endCxn id="107" idx="0"/>
            </p:cNvCxnSpPr>
            <p:nvPr/>
          </p:nvCxnSpPr>
          <p:spPr>
            <a:xfrm>
              <a:off x="5277317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A12BAB5-17E0-4302-BBA6-80802D4AD51D}"/>
                </a:ext>
              </a:extLst>
            </p:cNvPr>
            <p:cNvCxnSpPr>
              <a:cxnSpLocks/>
              <a:stCxn id="115" idx="2"/>
              <a:endCxn id="108" idx="0"/>
            </p:cNvCxnSpPr>
            <p:nvPr/>
          </p:nvCxnSpPr>
          <p:spPr>
            <a:xfrm>
              <a:off x="5954990" y="5507001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19C62BD5-0F39-428F-BBCA-8864840874AB}"/>
                </a:ext>
              </a:extLst>
            </p:cNvPr>
            <p:cNvCxnSpPr>
              <a:stCxn id="116" idx="2"/>
              <a:endCxn id="109" idx="0"/>
            </p:cNvCxnSpPr>
            <p:nvPr/>
          </p:nvCxnSpPr>
          <p:spPr>
            <a:xfrm>
              <a:off x="6632663" y="5497290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D4C43BC-8550-41DB-BE24-6E84B5EC03EB}"/>
                </a:ext>
              </a:extLst>
            </p:cNvPr>
            <p:cNvCxnSpPr>
              <a:stCxn id="117" idx="2"/>
              <a:endCxn id="110" idx="0"/>
            </p:cNvCxnSpPr>
            <p:nvPr/>
          </p:nvCxnSpPr>
          <p:spPr>
            <a:xfrm>
              <a:off x="7304818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017C0B5-1E63-4524-A03C-0A2D41873C3D}"/>
                </a:ext>
              </a:extLst>
            </p:cNvPr>
            <p:cNvCxnSpPr>
              <a:stCxn id="118" idx="2"/>
              <a:endCxn id="111" idx="0"/>
            </p:cNvCxnSpPr>
            <p:nvPr/>
          </p:nvCxnSpPr>
          <p:spPr>
            <a:xfrm>
              <a:off x="7976973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F630E60-6B00-424A-8329-1695279F9CDE}"/>
                </a:ext>
              </a:extLst>
            </p:cNvPr>
            <p:cNvCxnSpPr>
              <a:stCxn id="119" idx="2"/>
              <a:endCxn id="112" idx="0"/>
            </p:cNvCxnSpPr>
            <p:nvPr/>
          </p:nvCxnSpPr>
          <p:spPr>
            <a:xfrm>
              <a:off x="8657624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E0B5A3A-BC71-4287-91FD-CD5886E781B6}"/>
                </a:ext>
              </a:extLst>
            </p:cNvPr>
            <p:cNvCxnSpPr>
              <a:stCxn id="120" idx="2"/>
              <a:endCxn id="113" idx="0"/>
            </p:cNvCxnSpPr>
            <p:nvPr/>
          </p:nvCxnSpPr>
          <p:spPr>
            <a:xfrm>
              <a:off x="9342418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EDB2EFB-002F-4E82-86E5-786552578343}"/>
              </a:ext>
            </a:extLst>
          </p:cNvPr>
          <p:cNvSpPr/>
          <p:nvPr/>
        </p:nvSpPr>
        <p:spPr>
          <a:xfrm>
            <a:off x="6921014" y="3056709"/>
            <a:ext cx="1506583" cy="10233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에게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만원 송금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2424931F-3AA9-4107-9F8A-2CE670B06DB6}"/>
              </a:ext>
            </a:extLst>
          </p:cNvPr>
          <p:cNvCxnSpPr>
            <a:cxnSpLocks/>
            <a:stCxn id="136" idx="2"/>
          </p:cNvCxnSpPr>
          <p:nvPr/>
        </p:nvCxnSpPr>
        <p:spPr>
          <a:xfrm rot="5400000">
            <a:off x="6515194" y="4271427"/>
            <a:ext cx="1350478" cy="967747"/>
          </a:xfrm>
          <a:prstGeom prst="bentConnector3">
            <a:avLst>
              <a:gd name="adj1" fmla="val 99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32E518-BD98-4C03-9239-7696D515F053}"/>
              </a:ext>
            </a:extLst>
          </p:cNvPr>
          <p:cNvSpPr txBox="1"/>
          <p:nvPr/>
        </p:nvSpPr>
        <p:spPr>
          <a:xfrm>
            <a:off x="8212183" y="4571393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거래자 모두 거래장부를 공유한다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71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블록체인 거래방식의 특징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D4A2F5-DEF5-44BA-AF32-DB3885E8E2C7}"/>
              </a:ext>
            </a:extLst>
          </p:cNvPr>
          <p:cNvSpPr txBox="1"/>
          <p:nvPr/>
        </p:nvSpPr>
        <p:spPr>
          <a:xfrm>
            <a:off x="1920239" y="2557539"/>
            <a:ext cx="684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거래 내역 위조 어려움</a:t>
            </a:r>
            <a:endParaRPr lang="en-US" altLang="ko-KR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5E0A67-1359-4C6F-938C-AB2232080E7A}"/>
              </a:ext>
            </a:extLst>
          </p:cNvPr>
          <p:cNvGrpSpPr/>
          <p:nvPr/>
        </p:nvGrpSpPr>
        <p:grpSpPr>
          <a:xfrm>
            <a:off x="1920240" y="3237412"/>
            <a:ext cx="4631735" cy="3015387"/>
            <a:chOff x="4977962" y="3108960"/>
            <a:chExt cx="4631735" cy="301538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25D6497-602D-4682-8CA7-A5CCD97789ED}"/>
                </a:ext>
              </a:extLst>
            </p:cNvPr>
            <p:cNvGrpSpPr/>
            <p:nvPr/>
          </p:nvGrpSpPr>
          <p:grpSpPr>
            <a:xfrm>
              <a:off x="6993134" y="3982387"/>
              <a:ext cx="598711" cy="966652"/>
              <a:chOff x="3590112" y="3979818"/>
              <a:chExt cx="598711" cy="966652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0EF3788C-0526-418A-98E4-289DB0A78EBC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B7609A-1D63-4DBF-A5EA-A40ED1ECD35C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E5D06DE6-032F-4BCC-B1E2-C2458D33863C}"/>
                </a:ext>
              </a:extLst>
            </p:cNvPr>
            <p:cNvGrpSpPr/>
            <p:nvPr/>
          </p:nvGrpSpPr>
          <p:grpSpPr>
            <a:xfrm>
              <a:off x="9009327" y="3971894"/>
              <a:ext cx="598711" cy="966652"/>
              <a:chOff x="3590112" y="3979818"/>
              <a:chExt cx="598711" cy="966652"/>
            </a:xfrm>
          </p:grpSpPr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8AB91288-AA98-4BCE-9E0A-75ED512D6725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E8A917E-E40B-419E-80AF-6311891C18FE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6CAEFB1-19E5-48B5-B24F-01C7AA4FE48B}"/>
                </a:ext>
              </a:extLst>
            </p:cNvPr>
            <p:cNvGrpSpPr/>
            <p:nvPr/>
          </p:nvGrpSpPr>
          <p:grpSpPr>
            <a:xfrm>
              <a:off x="8338613" y="3959615"/>
              <a:ext cx="598711" cy="966652"/>
              <a:chOff x="3590112" y="3979818"/>
              <a:chExt cx="598711" cy="966652"/>
            </a:xfrm>
          </p:grpSpPr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5618278D-C870-4D17-929C-BF93F6E006C6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1A2363C-BDA6-4D69-8895-6BF45821A996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7904AC5-07EA-40A7-9F74-56409DDC83BB}"/>
                </a:ext>
              </a:extLst>
            </p:cNvPr>
            <p:cNvGrpSpPr/>
            <p:nvPr/>
          </p:nvGrpSpPr>
          <p:grpSpPr>
            <a:xfrm>
              <a:off x="7667899" y="3971894"/>
              <a:ext cx="598711" cy="966652"/>
              <a:chOff x="3590112" y="3979818"/>
              <a:chExt cx="598711" cy="966652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96AC02F3-3481-497C-9946-8445A8389248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C06B54D-4D69-4A46-8C95-92703915C5E9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2119B31-8BDC-4CD9-BD5A-78780CA85546}"/>
                </a:ext>
              </a:extLst>
            </p:cNvPr>
            <p:cNvGrpSpPr/>
            <p:nvPr/>
          </p:nvGrpSpPr>
          <p:grpSpPr>
            <a:xfrm>
              <a:off x="4977962" y="3982387"/>
              <a:ext cx="598711" cy="966652"/>
              <a:chOff x="3590112" y="3979818"/>
              <a:chExt cx="598711" cy="966652"/>
            </a:xfrm>
          </p:grpSpPr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FAD68DDC-984C-4BE3-933C-0A20760C0B03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65A072E-BD6B-4FA1-9D31-657415CAFC0D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AAD79CD-6F43-47CB-BA93-B35F08733977}"/>
                </a:ext>
              </a:extLst>
            </p:cNvPr>
            <p:cNvGrpSpPr/>
            <p:nvPr/>
          </p:nvGrpSpPr>
          <p:grpSpPr>
            <a:xfrm>
              <a:off x="5649686" y="3984173"/>
              <a:ext cx="598711" cy="966652"/>
              <a:chOff x="3590112" y="3979818"/>
              <a:chExt cx="598711" cy="966652"/>
            </a:xfrm>
          </p:grpSpPr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B0E02C59-AD7A-41BF-AA5D-4EBE74797C48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EE72FAB-D2B4-439E-91EC-16A8B06A704A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452CA28-872B-4169-9019-256037BB37CA}"/>
                </a:ext>
              </a:extLst>
            </p:cNvPr>
            <p:cNvGrpSpPr/>
            <p:nvPr/>
          </p:nvGrpSpPr>
          <p:grpSpPr>
            <a:xfrm>
              <a:off x="6321410" y="3982387"/>
              <a:ext cx="598711" cy="966652"/>
              <a:chOff x="3590112" y="3979818"/>
              <a:chExt cx="598711" cy="966652"/>
            </a:xfrm>
          </p:grpSpPr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0AA9168-4406-4B61-ABEE-5CA0AA48486E}"/>
                  </a:ext>
                </a:extLst>
              </p:cNvPr>
              <p:cNvSpPr/>
              <p:nvPr/>
            </p:nvSpPr>
            <p:spPr>
              <a:xfrm>
                <a:off x="3590112" y="3979818"/>
                <a:ext cx="598711" cy="9666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5394D5F-7AE2-46A2-939C-70F9DB82B49D}"/>
                  </a:ext>
                </a:extLst>
              </p:cNvPr>
              <p:cNvSpPr txBox="1"/>
              <p:nvPr/>
            </p:nvSpPr>
            <p:spPr>
              <a:xfrm>
                <a:off x="3736138" y="4278478"/>
                <a:ext cx="234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</a:t>
                </a:r>
              </a:p>
            </p:txBody>
          </p: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47A9BB-F20A-4950-8CAE-DC2429969171}"/>
                </a:ext>
              </a:extLst>
            </p:cNvPr>
            <p:cNvCxnSpPr>
              <a:cxnSpLocks/>
              <a:stCxn id="93" idx="2"/>
              <a:endCxn id="125" idx="0"/>
            </p:cNvCxnSpPr>
            <p:nvPr/>
          </p:nvCxnSpPr>
          <p:spPr>
            <a:xfrm flipH="1">
              <a:off x="5277318" y="3425428"/>
              <a:ext cx="2013501" cy="556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0A99E54-8F89-4513-877A-E96AC6A227BF}"/>
                </a:ext>
              </a:extLst>
            </p:cNvPr>
            <p:cNvCxnSpPr>
              <a:cxnSpLocks/>
              <a:stCxn id="93" idx="2"/>
              <a:endCxn id="123" idx="0"/>
            </p:cNvCxnSpPr>
            <p:nvPr/>
          </p:nvCxnSpPr>
          <p:spPr>
            <a:xfrm flipH="1">
              <a:off x="5949042" y="3425428"/>
              <a:ext cx="1341777" cy="558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5E78086-E2F4-46AD-8DB7-0FB4A50BC0C8}"/>
                </a:ext>
              </a:extLst>
            </p:cNvPr>
            <p:cNvCxnSpPr>
              <a:cxnSpLocks/>
              <a:stCxn id="93" idx="2"/>
              <a:endCxn id="121" idx="0"/>
            </p:cNvCxnSpPr>
            <p:nvPr/>
          </p:nvCxnSpPr>
          <p:spPr>
            <a:xfrm flipH="1">
              <a:off x="6620766" y="3425428"/>
              <a:ext cx="670053" cy="556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7647F47-CF64-4D8F-889B-3784B756A937}"/>
                </a:ext>
              </a:extLst>
            </p:cNvPr>
            <p:cNvSpPr/>
            <p:nvPr/>
          </p:nvSpPr>
          <p:spPr>
            <a:xfrm>
              <a:off x="6954957" y="3108960"/>
              <a:ext cx="671724" cy="316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F80F47A-98A2-43B4-87EA-16044724938E}"/>
                </a:ext>
              </a:extLst>
            </p:cNvPr>
            <p:cNvCxnSpPr>
              <a:cxnSpLocks/>
              <a:stCxn id="93" idx="2"/>
              <a:endCxn id="133" idx="0"/>
            </p:cNvCxnSpPr>
            <p:nvPr/>
          </p:nvCxnSpPr>
          <p:spPr>
            <a:xfrm>
              <a:off x="7290819" y="3425428"/>
              <a:ext cx="1671" cy="556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FAB4368-9720-47A2-8F04-21C3F7FE84C8}"/>
                </a:ext>
              </a:extLst>
            </p:cNvPr>
            <p:cNvCxnSpPr>
              <a:cxnSpLocks/>
              <a:stCxn id="93" idx="2"/>
              <a:endCxn id="127" idx="0"/>
            </p:cNvCxnSpPr>
            <p:nvPr/>
          </p:nvCxnSpPr>
          <p:spPr>
            <a:xfrm>
              <a:off x="7290819" y="3425428"/>
              <a:ext cx="676436" cy="546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5CE6507-131A-4E6F-9811-BEC9C0046BCB}"/>
                </a:ext>
              </a:extLst>
            </p:cNvPr>
            <p:cNvCxnSpPr>
              <a:cxnSpLocks/>
              <a:stCxn id="93" idx="2"/>
              <a:endCxn id="129" idx="0"/>
            </p:cNvCxnSpPr>
            <p:nvPr/>
          </p:nvCxnSpPr>
          <p:spPr>
            <a:xfrm>
              <a:off x="7290819" y="3425428"/>
              <a:ext cx="1347150" cy="534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3A3E235-2451-4BEF-A455-5E854DDF81B5}"/>
                </a:ext>
              </a:extLst>
            </p:cNvPr>
            <p:cNvCxnSpPr>
              <a:cxnSpLocks/>
              <a:stCxn id="93" idx="2"/>
              <a:endCxn id="131" idx="0"/>
            </p:cNvCxnSpPr>
            <p:nvPr/>
          </p:nvCxnSpPr>
          <p:spPr>
            <a:xfrm>
              <a:off x="7290819" y="3425428"/>
              <a:ext cx="2017864" cy="546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89E37D1-ACE4-4CE5-A259-0C335FFF5892}"/>
                </a:ext>
              </a:extLst>
            </p:cNvPr>
            <p:cNvGrpSpPr/>
            <p:nvPr/>
          </p:nvGrpSpPr>
          <p:grpSpPr>
            <a:xfrm>
              <a:off x="5014386" y="5094515"/>
              <a:ext cx="4590962" cy="412486"/>
              <a:chOff x="5014386" y="5094515"/>
              <a:chExt cx="4590962" cy="41248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8BBC7137-96CD-4F9B-815F-7E19F17D59ED}"/>
                  </a:ext>
                </a:extLst>
              </p:cNvPr>
              <p:cNvSpPr/>
              <p:nvPr/>
            </p:nvSpPr>
            <p:spPr>
              <a:xfrm>
                <a:off x="5014386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1F0378-FC6F-4B0E-9164-E2BC837FD3A1}"/>
                  </a:ext>
                </a:extLst>
              </p:cNvPr>
              <p:cNvSpPr/>
              <p:nvPr/>
            </p:nvSpPr>
            <p:spPr>
              <a:xfrm>
                <a:off x="5692059" y="5104226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3DE3DC9-2721-461E-BCC5-CC68E767C4C7}"/>
                  </a:ext>
                </a:extLst>
              </p:cNvPr>
              <p:cNvSpPr/>
              <p:nvPr/>
            </p:nvSpPr>
            <p:spPr>
              <a:xfrm>
                <a:off x="6369732" y="5094515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8341F591-CC5C-448C-BA4B-08410D081D53}"/>
                  </a:ext>
                </a:extLst>
              </p:cNvPr>
              <p:cNvSpPr/>
              <p:nvPr/>
            </p:nvSpPr>
            <p:spPr>
              <a:xfrm>
                <a:off x="7041887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C54DEA9-47CC-4C69-B9A7-FDA92DC6FEEB}"/>
                  </a:ext>
                </a:extLst>
              </p:cNvPr>
              <p:cNvSpPr/>
              <p:nvPr/>
            </p:nvSpPr>
            <p:spPr>
              <a:xfrm>
                <a:off x="7714042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CA70EDD-3D96-454A-AB84-3AB9C7C5A82B}"/>
                  </a:ext>
                </a:extLst>
              </p:cNvPr>
              <p:cNvSpPr/>
              <p:nvPr/>
            </p:nvSpPr>
            <p:spPr>
              <a:xfrm>
                <a:off x="8394693" y="5103223"/>
                <a:ext cx="525861" cy="402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40A3A2F6-0F8A-4921-8EB9-F139140BB2CE}"/>
                  </a:ext>
                </a:extLst>
              </p:cNvPr>
              <p:cNvSpPr/>
              <p:nvPr/>
            </p:nvSpPr>
            <p:spPr>
              <a:xfrm>
                <a:off x="9079487" y="5103223"/>
                <a:ext cx="525861" cy="40277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F7EB153-1C65-4A9E-B530-5E17C2B33C38}"/>
                </a:ext>
              </a:extLst>
            </p:cNvPr>
            <p:cNvGrpSpPr/>
            <p:nvPr/>
          </p:nvGrpSpPr>
          <p:grpSpPr>
            <a:xfrm>
              <a:off x="5018735" y="5711861"/>
              <a:ext cx="4590962" cy="412486"/>
              <a:chOff x="5014386" y="5094515"/>
              <a:chExt cx="4590962" cy="412486"/>
            </a:xfrm>
            <a:solidFill>
              <a:srgbClr val="92D050"/>
            </a:solidFill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0DCA8911-1F76-40FF-A78F-4F679DADA16B}"/>
                  </a:ext>
                </a:extLst>
              </p:cNvPr>
              <p:cNvSpPr/>
              <p:nvPr/>
            </p:nvSpPr>
            <p:spPr>
              <a:xfrm>
                <a:off x="5014386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9419A39-451D-4B49-BE53-4493F388D00B}"/>
                  </a:ext>
                </a:extLst>
              </p:cNvPr>
              <p:cNvSpPr/>
              <p:nvPr/>
            </p:nvSpPr>
            <p:spPr>
              <a:xfrm>
                <a:off x="5692059" y="5104226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F1B0926-E331-4642-B558-5F1DB3322574}"/>
                  </a:ext>
                </a:extLst>
              </p:cNvPr>
              <p:cNvSpPr/>
              <p:nvPr/>
            </p:nvSpPr>
            <p:spPr>
              <a:xfrm>
                <a:off x="6369732" y="5094515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05B1D48-0271-4B20-8649-B6A90AAB07EB}"/>
                  </a:ext>
                </a:extLst>
              </p:cNvPr>
              <p:cNvSpPr/>
              <p:nvPr/>
            </p:nvSpPr>
            <p:spPr>
              <a:xfrm>
                <a:off x="7041887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C158FDFE-9FD4-4457-9D05-E28C36C7A6C3}"/>
                  </a:ext>
                </a:extLst>
              </p:cNvPr>
              <p:cNvSpPr/>
              <p:nvPr/>
            </p:nvSpPr>
            <p:spPr>
              <a:xfrm>
                <a:off x="7714042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4EADB1C9-33FE-40F7-B77D-2C9F8B6A7675}"/>
                  </a:ext>
                </a:extLst>
              </p:cNvPr>
              <p:cNvSpPr/>
              <p:nvPr/>
            </p:nvSpPr>
            <p:spPr>
              <a:xfrm>
                <a:off x="8394693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2D529AB5-0A7F-4E54-96A5-E597DDFACDB7}"/>
                  </a:ext>
                </a:extLst>
              </p:cNvPr>
              <p:cNvSpPr/>
              <p:nvPr/>
            </p:nvSpPr>
            <p:spPr>
              <a:xfrm>
                <a:off x="9079487" y="5103223"/>
                <a:ext cx="525861" cy="4027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189BAE8-82F5-4B7D-A54F-D7AAC81ED597}"/>
                </a:ext>
              </a:extLst>
            </p:cNvPr>
            <p:cNvCxnSpPr>
              <a:stCxn id="114" idx="2"/>
              <a:endCxn id="107" idx="0"/>
            </p:cNvCxnSpPr>
            <p:nvPr/>
          </p:nvCxnSpPr>
          <p:spPr>
            <a:xfrm>
              <a:off x="5277317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A12BAB5-17E0-4302-BBA6-80802D4AD51D}"/>
                </a:ext>
              </a:extLst>
            </p:cNvPr>
            <p:cNvCxnSpPr>
              <a:cxnSpLocks/>
              <a:stCxn id="115" idx="2"/>
              <a:endCxn id="108" idx="0"/>
            </p:cNvCxnSpPr>
            <p:nvPr/>
          </p:nvCxnSpPr>
          <p:spPr>
            <a:xfrm>
              <a:off x="5954990" y="5507001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19C62BD5-0F39-428F-BBCA-8864840874AB}"/>
                </a:ext>
              </a:extLst>
            </p:cNvPr>
            <p:cNvCxnSpPr>
              <a:stCxn id="116" idx="2"/>
              <a:endCxn id="109" idx="0"/>
            </p:cNvCxnSpPr>
            <p:nvPr/>
          </p:nvCxnSpPr>
          <p:spPr>
            <a:xfrm>
              <a:off x="6632663" y="5497290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D4C43BC-8550-41DB-BE24-6E84B5EC03EB}"/>
                </a:ext>
              </a:extLst>
            </p:cNvPr>
            <p:cNvCxnSpPr>
              <a:stCxn id="117" idx="2"/>
              <a:endCxn id="110" idx="0"/>
            </p:cNvCxnSpPr>
            <p:nvPr/>
          </p:nvCxnSpPr>
          <p:spPr>
            <a:xfrm>
              <a:off x="7304818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017C0B5-1E63-4524-A03C-0A2D41873C3D}"/>
                </a:ext>
              </a:extLst>
            </p:cNvPr>
            <p:cNvCxnSpPr>
              <a:stCxn id="118" idx="2"/>
              <a:endCxn id="111" idx="0"/>
            </p:cNvCxnSpPr>
            <p:nvPr/>
          </p:nvCxnSpPr>
          <p:spPr>
            <a:xfrm>
              <a:off x="7976973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F630E60-6B00-424A-8329-1695279F9CDE}"/>
                </a:ext>
              </a:extLst>
            </p:cNvPr>
            <p:cNvCxnSpPr>
              <a:stCxn id="119" idx="2"/>
              <a:endCxn id="112" idx="0"/>
            </p:cNvCxnSpPr>
            <p:nvPr/>
          </p:nvCxnSpPr>
          <p:spPr>
            <a:xfrm>
              <a:off x="8657624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E0B5A3A-BC71-4287-91FD-CD5886E781B6}"/>
                </a:ext>
              </a:extLst>
            </p:cNvPr>
            <p:cNvCxnSpPr>
              <a:stCxn id="120" idx="2"/>
              <a:endCxn id="113" idx="0"/>
            </p:cNvCxnSpPr>
            <p:nvPr/>
          </p:nvCxnSpPr>
          <p:spPr>
            <a:xfrm>
              <a:off x="9342418" y="5505998"/>
              <a:ext cx="4349" cy="214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CABFCDCE-99C1-475E-AF59-799306C7630B}"/>
              </a:ext>
            </a:extLst>
          </p:cNvPr>
          <p:cNvSpPr txBox="1"/>
          <p:nvPr/>
        </p:nvSpPr>
        <p:spPr>
          <a:xfrm>
            <a:off x="8518034" y="4532698"/>
            <a:ext cx="30218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거래 조작을 하려면 과반수 이상의 장부를 조작해야만 거래 조작이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EDB2EFB-002F-4E82-86E5-786552578343}"/>
              </a:ext>
            </a:extLst>
          </p:cNvPr>
          <p:cNvSpPr/>
          <p:nvPr/>
        </p:nvSpPr>
        <p:spPr>
          <a:xfrm>
            <a:off x="6921014" y="3056709"/>
            <a:ext cx="1506583" cy="10233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에게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만원 송금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2424931F-3AA9-4107-9F8A-2CE670B06DB6}"/>
              </a:ext>
            </a:extLst>
          </p:cNvPr>
          <p:cNvCxnSpPr>
            <a:cxnSpLocks/>
            <a:stCxn id="136" idx="2"/>
          </p:cNvCxnSpPr>
          <p:nvPr/>
        </p:nvCxnSpPr>
        <p:spPr>
          <a:xfrm rot="5400000">
            <a:off x="6515194" y="4271427"/>
            <a:ext cx="1350478" cy="967747"/>
          </a:xfrm>
          <a:prstGeom prst="bentConnector3">
            <a:avLst>
              <a:gd name="adj1" fmla="val 99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509931-EC96-46FE-814F-80FB21FEB885}"/>
              </a:ext>
            </a:extLst>
          </p:cNvPr>
          <p:cNvSpPr txBox="1"/>
          <p:nvPr/>
        </p:nvSpPr>
        <p:spPr>
          <a:xfrm>
            <a:off x="8655559" y="306389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51% </a:t>
            </a:r>
            <a:r>
              <a:rPr lang="ko-KR" altLang="en-US" dirty="0"/>
              <a:t>어택</a:t>
            </a:r>
          </a:p>
        </p:txBody>
      </p:sp>
    </p:spTree>
    <p:extLst>
      <p:ext uri="{BB962C8B-B14F-4D97-AF65-F5344CB8AC3E}">
        <p14:creationId xmlns:p14="http://schemas.microsoft.com/office/powerpoint/2010/main" val="39297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30B0-988B-4D82-8C66-1D2FDA4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암호화폐 </a:t>
            </a:r>
            <a:r>
              <a:rPr lang="en-US" altLang="ko-KR" dirty="0"/>
              <a:t>(</a:t>
            </a:r>
            <a:r>
              <a:rPr lang="ko-KR" altLang="en-US" dirty="0" err="1"/>
              <a:t>비트코인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454679-A29B-4AA6-B2C2-31E3B1828594}"/>
              </a:ext>
            </a:extLst>
          </p:cNvPr>
          <p:cNvSpPr/>
          <p:nvPr/>
        </p:nvSpPr>
        <p:spPr>
          <a:xfrm>
            <a:off x="2014385" y="4482198"/>
            <a:ext cx="525861" cy="402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0AEA1B0-AE0E-4459-AF37-B1C36FDF431B}"/>
              </a:ext>
            </a:extLst>
          </p:cNvPr>
          <p:cNvSpPr/>
          <p:nvPr/>
        </p:nvSpPr>
        <p:spPr>
          <a:xfrm>
            <a:off x="2013972" y="4890532"/>
            <a:ext cx="525861" cy="402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3F6410-5BF7-4020-85AE-EF54A9FD57CB}"/>
              </a:ext>
            </a:extLst>
          </p:cNvPr>
          <p:cNvSpPr/>
          <p:nvPr/>
        </p:nvSpPr>
        <p:spPr>
          <a:xfrm>
            <a:off x="2013592" y="4076735"/>
            <a:ext cx="525861" cy="402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86BF67-3137-4F1A-BA1A-09A275A8A314}"/>
              </a:ext>
            </a:extLst>
          </p:cNvPr>
          <p:cNvSpPr/>
          <p:nvPr/>
        </p:nvSpPr>
        <p:spPr>
          <a:xfrm>
            <a:off x="2013335" y="3671087"/>
            <a:ext cx="525861" cy="4027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FCB8BF-80E6-4B84-AB35-B1CE8F4550FA}"/>
              </a:ext>
            </a:extLst>
          </p:cNvPr>
          <p:cNvSpPr/>
          <p:nvPr/>
        </p:nvSpPr>
        <p:spPr>
          <a:xfrm>
            <a:off x="2013335" y="2966236"/>
            <a:ext cx="525861" cy="402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54D78D0-692E-4086-8868-CCDA3D908D4B}"/>
              </a:ext>
            </a:extLst>
          </p:cNvPr>
          <p:cNvCxnSpPr>
            <a:stCxn id="70" idx="2"/>
            <a:endCxn id="69" idx="0"/>
          </p:cNvCxnSpPr>
          <p:nvPr/>
        </p:nvCxnSpPr>
        <p:spPr>
          <a:xfrm>
            <a:off x="2276266" y="3369011"/>
            <a:ext cx="0" cy="30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E179ABC-19B5-442F-8C96-C0A1473D8056}"/>
              </a:ext>
            </a:extLst>
          </p:cNvPr>
          <p:cNvSpPr txBox="1"/>
          <p:nvPr/>
        </p:nvSpPr>
        <p:spPr>
          <a:xfrm>
            <a:off x="2064135" y="2598483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새로운 거래 내역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F1A434F1-25A4-47BC-B1E7-B42F678377DB}"/>
              </a:ext>
            </a:extLst>
          </p:cNvPr>
          <p:cNvSpPr/>
          <p:nvPr/>
        </p:nvSpPr>
        <p:spPr>
          <a:xfrm>
            <a:off x="2790885" y="4261230"/>
            <a:ext cx="434077" cy="30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E274F0-F6D8-4876-A2BB-A2CEB6567EE5}"/>
              </a:ext>
            </a:extLst>
          </p:cNvPr>
          <p:cNvSpPr/>
          <p:nvPr/>
        </p:nvSpPr>
        <p:spPr>
          <a:xfrm>
            <a:off x="3663610" y="3481556"/>
            <a:ext cx="2650100" cy="213547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직전 거래의 </a:t>
            </a:r>
            <a:r>
              <a:rPr lang="en-US" altLang="ko-KR" dirty="0"/>
              <a:t>Hash</a:t>
            </a:r>
          </a:p>
          <a:p>
            <a:pPr algn="ctr"/>
            <a:r>
              <a:rPr lang="en-US" altLang="ko-KR" dirty="0"/>
              <a:t>--------------------------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 거래의 </a:t>
            </a:r>
            <a:r>
              <a:rPr lang="en-US" altLang="ko-KR" dirty="0"/>
              <a:t>Hash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거래 내역</a:t>
            </a: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886EE66D-714C-4ADB-867E-36981A50F01B}"/>
              </a:ext>
            </a:extLst>
          </p:cNvPr>
          <p:cNvSpPr/>
          <p:nvPr/>
        </p:nvSpPr>
        <p:spPr>
          <a:xfrm>
            <a:off x="6752358" y="4261230"/>
            <a:ext cx="434077" cy="30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23AF-6A95-4774-8DA5-C31B14A033E3}"/>
              </a:ext>
            </a:extLst>
          </p:cNvPr>
          <p:cNvSpPr txBox="1"/>
          <p:nvPr/>
        </p:nvSpPr>
        <p:spPr>
          <a:xfrm>
            <a:off x="7307109" y="3481556"/>
            <a:ext cx="47500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값만 달라져도 완전히 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Hash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10</a:t>
            </a:r>
            <a:r>
              <a:rPr lang="ko-KR" altLang="en-US" dirty="0"/>
              <a:t>만원 송금 </a:t>
            </a:r>
            <a:r>
              <a:rPr lang="en-US" altLang="ko-KR" dirty="0"/>
              <a:t>=&gt; 12BOWMBWA@A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50</a:t>
            </a:r>
            <a:r>
              <a:rPr lang="ko-KR" altLang="en-US" dirty="0"/>
              <a:t>만원 송금 </a:t>
            </a:r>
            <a:r>
              <a:rPr lang="en-US" altLang="ko-KR" dirty="0"/>
              <a:t>=&gt; PQWNAS1$A4A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70720-8D63-40F8-A30D-910C2835E62D}"/>
              </a:ext>
            </a:extLst>
          </p:cNvPr>
          <p:cNvSpPr txBox="1"/>
          <p:nvPr/>
        </p:nvSpPr>
        <p:spPr>
          <a:xfrm>
            <a:off x="3663610" y="2982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</a:t>
            </a:r>
          </a:p>
        </p:txBody>
      </p:sp>
    </p:spTree>
    <p:extLst>
      <p:ext uri="{BB962C8B-B14F-4D97-AF65-F5344CB8AC3E}">
        <p14:creationId xmlns:p14="http://schemas.microsoft.com/office/powerpoint/2010/main" val="1849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BCC20CD395F4C91A229C647C25B6F" ma:contentTypeVersion="2" ma:contentTypeDescription="Create a new document." ma:contentTypeScope="" ma:versionID="519181709c418d6c5da1178d63685a20">
  <xsd:schema xmlns:xsd="http://www.w3.org/2001/XMLSchema" xmlns:xs="http://www.w3.org/2001/XMLSchema" xmlns:p="http://schemas.microsoft.com/office/2006/metadata/properties" xmlns:ns3="b44c9df6-f0c7-4b1b-846d-71ff7e05c665" targetNamespace="http://schemas.microsoft.com/office/2006/metadata/properties" ma:root="true" ma:fieldsID="7a32bbfe278100cbb9e51cb734a0cd63" ns3:_="">
    <xsd:import namespace="b44c9df6-f0c7-4b1b-846d-71ff7e05c6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4c9df6-f0c7-4b1b-846d-71ff7e05c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3C928E-4925-4410-BBB0-AE59ECC33E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4c9df6-f0c7-4b1b-846d-71ff7e05c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ABE514-9321-4171-BCF8-812C249AD4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A7E69-6174-4407-B32C-E335248579D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b44c9df6-f0c7-4b1b-846d-71ff7e05c66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537</Words>
  <Application>Microsoft Office PowerPoint</Application>
  <PresentationFormat>와이드스크린</PresentationFormat>
  <Paragraphs>158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 Semilight</vt:lpstr>
      <vt:lpstr>Meiryo</vt:lpstr>
      <vt:lpstr>Malgun Gothic</vt:lpstr>
      <vt:lpstr>Arial</vt:lpstr>
      <vt:lpstr>Corbel</vt:lpstr>
      <vt:lpstr>SketchLinesVTI</vt:lpstr>
      <vt:lpstr>블록체인과 비트코인</vt:lpstr>
      <vt:lpstr>목차</vt:lpstr>
      <vt:lpstr>1. 블록체인이란?</vt:lpstr>
      <vt:lpstr>1. 블록체인이란?</vt:lpstr>
      <vt:lpstr>1. 블록체인이란?</vt:lpstr>
      <vt:lpstr>1. 블록체인이란?</vt:lpstr>
      <vt:lpstr>2. 블록체인 거래방식의 특징</vt:lpstr>
      <vt:lpstr>2. 블록체인 거래방식의 특징</vt:lpstr>
      <vt:lpstr>3. 암호화폐 (비트코인)</vt:lpstr>
      <vt:lpstr>3. 암호화폐 (비트코인)</vt:lpstr>
      <vt:lpstr>3. 암호화폐 (비트코인)</vt:lpstr>
      <vt:lpstr>3. 암호화폐 (비트코인)</vt:lpstr>
      <vt:lpstr>3. 암호화폐 (비트코인)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</dc:title>
  <dc:creator>Joshua Lynch MD</dc:creator>
  <cp:lastModifiedBy>Joshua Lynch MD</cp:lastModifiedBy>
  <cp:revision>12</cp:revision>
  <dcterms:created xsi:type="dcterms:W3CDTF">2021-04-08T17:16:51Z</dcterms:created>
  <dcterms:modified xsi:type="dcterms:W3CDTF">2021-04-10T02:51:08Z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0x010100341BCC20CD395F4C91A229C647C25B6F</vt:lpwstr>
  </property>
</Properties>
</file>