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3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20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7F3CDE-C88D-4A96-B4CA-520D8D8DF1B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02D490B-D3CD-427F-937F-13E33B557CD6}">
      <dgm:prSet/>
      <dgm:spPr/>
      <dgm:t>
        <a:bodyPr/>
        <a:lstStyle/>
        <a:p>
          <a:r>
            <a:rPr lang="en-US" b="1"/>
            <a:t>Context</a:t>
          </a:r>
        </a:p>
      </dgm:t>
    </dgm:pt>
    <dgm:pt modelId="{BEA8FB56-D430-40A5-ADAF-11526756CAC3}" type="parTrans" cxnId="{F70B78CD-D4E5-4A15-AF8D-ADFB2F79713D}">
      <dgm:prSet/>
      <dgm:spPr/>
      <dgm:t>
        <a:bodyPr/>
        <a:lstStyle/>
        <a:p>
          <a:endParaRPr lang="en-US"/>
        </a:p>
      </dgm:t>
    </dgm:pt>
    <dgm:pt modelId="{22D15A0F-F47D-4C3A-8C5C-85147DC6E85E}" type="sibTrans" cxnId="{F70B78CD-D4E5-4A15-AF8D-ADFB2F79713D}">
      <dgm:prSet/>
      <dgm:spPr/>
      <dgm:t>
        <a:bodyPr/>
        <a:lstStyle/>
        <a:p>
          <a:endParaRPr lang="en-US"/>
        </a:p>
      </dgm:t>
    </dgm:pt>
    <dgm:pt modelId="{64AB194A-2A3B-48E0-9564-6148705849CD}">
      <dgm:prSet/>
      <dgm:spPr/>
      <dgm:t>
        <a:bodyPr/>
        <a:lstStyle/>
        <a:p>
          <a:r>
            <a:rPr lang="en-US"/>
            <a:t>JLR sells vehicles with multiple configurable options.</a:t>
          </a:r>
        </a:p>
      </dgm:t>
    </dgm:pt>
    <dgm:pt modelId="{F13B7AE1-5444-4193-8487-6D63A2BDCAE5}" type="parTrans" cxnId="{C78C9CF0-9D8F-4450-85DA-5BC45B34652A}">
      <dgm:prSet/>
      <dgm:spPr/>
      <dgm:t>
        <a:bodyPr/>
        <a:lstStyle/>
        <a:p>
          <a:endParaRPr lang="en-US"/>
        </a:p>
      </dgm:t>
    </dgm:pt>
    <dgm:pt modelId="{B0110BD3-769E-4317-B989-7D2B400EFED0}" type="sibTrans" cxnId="{C78C9CF0-9D8F-4450-85DA-5BC45B34652A}">
      <dgm:prSet/>
      <dgm:spPr/>
      <dgm:t>
        <a:bodyPr/>
        <a:lstStyle/>
        <a:p>
          <a:endParaRPr lang="en-US"/>
        </a:p>
      </dgm:t>
    </dgm:pt>
    <dgm:pt modelId="{F0B77830-DEA4-471D-BE89-0BFBFF5CD22A}">
      <dgm:prSet/>
      <dgm:spPr/>
      <dgm:t>
        <a:bodyPr/>
        <a:lstStyle/>
        <a:p>
          <a:r>
            <a:rPr lang="en-US"/>
            <a:t>Base sales dataset contains option-level sales transactions by VIN.</a:t>
          </a:r>
        </a:p>
      </dgm:t>
    </dgm:pt>
    <dgm:pt modelId="{662B816E-2EFA-4359-9488-DD0BDBBF022B}" type="parTrans" cxnId="{5BE56E8F-C1A7-4EB9-8AE1-C7089B3AF9D1}">
      <dgm:prSet/>
      <dgm:spPr/>
      <dgm:t>
        <a:bodyPr/>
        <a:lstStyle/>
        <a:p>
          <a:endParaRPr lang="en-US"/>
        </a:p>
      </dgm:t>
    </dgm:pt>
    <dgm:pt modelId="{04B703BB-3D27-436F-B98B-B2F93F8ADCF0}" type="sibTrans" cxnId="{5BE56E8F-C1A7-4EB9-8AE1-C7089B3AF9D1}">
      <dgm:prSet/>
      <dgm:spPr/>
      <dgm:t>
        <a:bodyPr/>
        <a:lstStyle/>
        <a:p>
          <a:endParaRPr lang="en-US"/>
        </a:p>
      </dgm:t>
    </dgm:pt>
    <dgm:pt modelId="{EA567AAA-7D02-4EBC-9173-89DEDF2F04CB}">
      <dgm:prSet/>
      <dgm:spPr/>
      <dgm:t>
        <a:bodyPr/>
        <a:lstStyle/>
        <a:p>
          <a:r>
            <a:rPr lang="en-US" b="1"/>
            <a:t>Problem</a:t>
          </a:r>
        </a:p>
      </dgm:t>
    </dgm:pt>
    <dgm:pt modelId="{FE72ADC4-68B1-45C7-A2A3-4633831B0985}" type="parTrans" cxnId="{97AECF34-DD40-4553-88FC-627E4887FE2C}">
      <dgm:prSet/>
      <dgm:spPr/>
      <dgm:t>
        <a:bodyPr/>
        <a:lstStyle/>
        <a:p>
          <a:endParaRPr lang="en-US"/>
        </a:p>
      </dgm:t>
    </dgm:pt>
    <dgm:pt modelId="{4499C33D-BC0A-4543-BB69-08F00D7DBCF7}" type="sibTrans" cxnId="{97AECF34-DD40-4553-88FC-627E4887FE2C}">
      <dgm:prSet/>
      <dgm:spPr/>
      <dgm:t>
        <a:bodyPr/>
        <a:lstStyle/>
        <a:p>
          <a:endParaRPr lang="en-US"/>
        </a:p>
      </dgm:t>
    </dgm:pt>
    <dgm:pt modelId="{FEC06EFD-D819-4C5A-9AC6-4A9776EDA1A1}">
      <dgm:prSet/>
      <dgm:spPr/>
      <dgm:t>
        <a:bodyPr/>
        <a:lstStyle/>
        <a:p>
          <a:r>
            <a:rPr lang="en-US"/>
            <a:t>Missing or inconsistent production cost data for options.</a:t>
          </a:r>
        </a:p>
      </dgm:t>
    </dgm:pt>
    <dgm:pt modelId="{311BE227-F998-4AAA-AC99-A07A42E77443}" type="parTrans" cxnId="{86E6A573-E48D-459E-9B18-2C5C9AF7D4F4}">
      <dgm:prSet/>
      <dgm:spPr/>
      <dgm:t>
        <a:bodyPr/>
        <a:lstStyle/>
        <a:p>
          <a:endParaRPr lang="en-US"/>
        </a:p>
      </dgm:t>
    </dgm:pt>
    <dgm:pt modelId="{6E5224F0-4125-440D-A1BC-4673D5E09B88}" type="sibTrans" cxnId="{86E6A573-E48D-459E-9B18-2C5C9AF7D4F4}">
      <dgm:prSet/>
      <dgm:spPr/>
      <dgm:t>
        <a:bodyPr/>
        <a:lstStyle/>
        <a:p>
          <a:endParaRPr lang="en-US"/>
        </a:p>
      </dgm:t>
    </dgm:pt>
    <dgm:pt modelId="{B56167BE-CD7E-49B0-A925-139AB9C24AA2}">
      <dgm:prSet/>
      <dgm:spPr/>
      <dgm:t>
        <a:bodyPr/>
        <a:lstStyle/>
        <a:p>
          <a:r>
            <a:rPr lang="en-US"/>
            <a:t>Incomplete &amp; poor-quality data makes profitability analysis unreliable.</a:t>
          </a:r>
        </a:p>
      </dgm:t>
    </dgm:pt>
    <dgm:pt modelId="{0159EFFE-4A67-45A6-BE2F-11F241D3680F}" type="parTrans" cxnId="{F10BF931-D1C0-44DD-8E71-850C7AF49E63}">
      <dgm:prSet/>
      <dgm:spPr/>
      <dgm:t>
        <a:bodyPr/>
        <a:lstStyle/>
        <a:p>
          <a:endParaRPr lang="en-US"/>
        </a:p>
      </dgm:t>
    </dgm:pt>
    <dgm:pt modelId="{FC379189-5402-4E9A-ABF7-47B570006275}" type="sibTrans" cxnId="{F10BF931-D1C0-44DD-8E71-850C7AF49E63}">
      <dgm:prSet/>
      <dgm:spPr/>
      <dgm:t>
        <a:bodyPr/>
        <a:lstStyle/>
        <a:p>
          <a:endParaRPr lang="en-US"/>
        </a:p>
      </dgm:t>
    </dgm:pt>
    <dgm:pt modelId="{042B8A9F-E9E7-4E68-A6C0-6AC07C3B4779}">
      <dgm:prSet/>
      <dgm:spPr/>
      <dgm:t>
        <a:bodyPr/>
        <a:lstStyle/>
        <a:p>
          <a:r>
            <a:rPr lang="en-GB" b="1"/>
            <a:t>Objective</a:t>
          </a:r>
          <a:endParaRPr lang="en-US" b="1"/>
        </a:p>
      </dgm:t>
    </dgm:pt>
    <dgm:pt modelId="{1A171E5B-87CB-4837-BBE8-0450FCD7E1A6}" type="parTrans" cxnId="{A75EC537-ED06-407D-8BC7-9DBFE43C21AE}">
      <dgm:prSet/>
      <dgm:spPr/>
      <dgm:t>
        <a:bodyPr/>
        <a:lstStyle/>
        <a:p>
          <a:endParaRPr lang="en-US"/>
        </a:p>
      </dgm:t>
    </dgm:pt>
    <dgm:pt modelId="{FE8F428C-E5A8-42CF-9E89-6D85043A7F7B}" type="sibTrans" cxnId="{A75EC537-ED06-407D-8BC7-9DBFE43C21AE}">
      <dgm:prSet/>
      <dgm:spPr/>
      <dgm:t>
        <a:bodyPr/>
        <a:lstStyle/>
        <a:p>
          <a:endParaRPr lang="en-US"/>
        </a:p>
      </dgm:t>
    </dgm:pt>
    <dgm:pt modelId="{295548B8-9273-4755-A391-8776B7971151}">
      <dgm:prSet/>
      <dgm:spPr/>
      <dgm:t>
        <a:bodyPr/>
        <a:lstStyle/>
        <a:p>
          <a:r>
            <a:rPr lang="en-GB"/>
            <a:t>Build an automated ETL pipeline.</a:t>
          </a:r>
          <a:endParaRPr lang="en-US"/>
        </a:p>
      </dgm:t>
    </dgm:pt>
    <dgm:pt modelId="{FD309CB3-7326-4416-91C8-1BB870A5BD64}" type="parTrans" cxnId="{816586B8-9CAE-4EA7-B9B3-5545D8A5FDA6}">
      <dgm:prSet/>
      <dgm:spPr/>
      <dgm:t>
        <a:bodyPr/>
        <a:lstStyle/>
        <a:p>
          <a:endParaRPr lang="en-US"/>
        </a:p>
      </dgm:t>
    </dgm:pt>
    <dgm:pt modelId="{8F053036-5326-482C-9CFD-2052E10AD99C}" type="sibTrans" cxnId="{816586B8-9CAE-4EA7-B9B3-5545D8A5FDA6}">
      <dgm:prSet/>
      <dgm:spPr/>
      <dgm:t>
        <a:bodyPr/>
        <a:lstStyle/>
        <a:p>
          <a:endParaRPr lang="en-US"/>
        </a:p>
      </dgm:t>
    </dgm:pt>
    <dgm:pt modelId="{6D57F879-AFD8-4FDF-82F8-A9D5662802FC}">
      <dgm:prSet/>
      <dgm:spPr/>
      <dgm:t>
        <a:bodyPr/>
        <a:lstStyle/>
        <a:p>
          <a:r>
            <a:rPr lang="en-GB"/>
            <a:t>Enrich sales data using lookup datasets (options cost, vehicle mapping).</a:t>
          </a:r>
          <a:endParaRPr lang="en-US"/>
        </a:p>
      </dgm:t>
    </dgm:pt>
    <dgm:pt modelId="{497DEB96-C4BD-420D-993C-F04ECEC31429}" type="parTrans" cxnId="{877DD9D6-B20F-452B-9D6C-1758541C72E7}">
      <dgm:prSet/>
      <dgm:spPr/>
      <dgm:t>
        <a:bodyPr/>
        <a:lstStyle/>
        <a:p>
          <a:endParaRPr lang="en-US"/>
        </a:p>
      </dgm:t>
    </dgm:pt>
    <dgm:pt modelId="{75154FDD-69CB-4233-AFD7-E7E06B583B29}" type="sibTrans" cxnId="{877DD9D6-B20F-452B-9D6C-1758541C72E7}">
      <dgm:prSet/>
      <dgm:spPr/>
      <dgm:t>
        <a:bodyPr/>
        <a:lstStyle/>
        <a:p>
          <a:endParaRPr lang="en-US"/>
        </a:p>
      </dgm:t>
    </dgm:pt>
    <dgm:pt modelId="{24BEA8DE-D870-4C37-80BB-183AC9214B25}">
      <dgm:prSet/>
      <dgm:spPr/>
      <dgm:t>
        <a:bodyPr/>
        <a:lstStyle/>
        <a:p>
          <a:r>
            <a:rPr lang="en-GB"/>
            <a:t>Deliver accurate profit per option per vehicle to enable strategic decision-making.</a:t>
          </a:r>
          <a:endParaRPr lang="en-US"/>
        </a:p>
      </dgm:t>
    </dgm:pt>
    <dgm:pt modelId="{9888494C-1448-470B-B519-BEDABA55CB48}" type="parTrans" cxnId="{F6A04E1B-8A62-478F-86CE-8C3E1AA999C4}">
      <dgm:prSet/>
      <dgm:spPr/>
      <dgm:t>
        <a:bodyPr/>
        <a:lstStyle/>
        <a:p>
          <a:endParaRPr lang="en-US"/>
        </a:p>
      </dgm:t>
    </dgm:pt>
    <dgm:pt modelId="{0F5C1F90-3301-44F5-A31C-00CB267458CE}" type="sibTrans" cxnId="{F6A04E1B-8A62-478F-86CE-8C3E1AA999C4}">
      <dgm:prSet/>
      <dgm:spPr/>
      <dgm:t>
        <a:bodyPr/>
        <a:lstStyle/>
        <a:p>
          <a:endParaRPr lang="en-US"/>
        </a:p>
      </dgm:t>
    </dgm:pt>
    <dgm:pt modelId="{2AD8742B-B5B8-4C7F-B837-20980B7754A2}" type="pres">
      <dgm:prSet presAssocID="{147F3CDE-C88D-4A96-B4CA-520D8D8DF1BF}" presName="linear" presStyleCnt="0">
        <dgm:presLayoutVars>
          <dgm:animLvl val="lvl"/>
          <dgm:resizeHandles val="exact"/>
        </dgm:presLayoutVars>
      </dgm:prSet>
      <dgm:spPr/>
    </dgm:pt>
    <dgm:pt modelId="{1A58BA5F-497A-41F3-8536-5E9682909E22}" type="pres">
      <dgm:prSet presAssocID="{B02D490B-D3CD-427F-937F-13E33B557CD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7A45A36-93B7-43C4-BA3F-8DEFFE001BDF}" type="pres">
      <dgm:prSet presAssocID="{B02D490B-D3CD-427F-937F-13E33B557CD6}" presName="childText" presStyleLbl="revTx" presStyleIdx="0" presStyleCnt="3">
        <dgm:presLayoutVars>
          <dgm:bulletEnabled val="1"/>
        </dgm:presLayoutVars>
      </dgm:prSet>
      <dgm:spPr/>
    </dgm:pt>
    <dgm:pt modelId="{CEC70690-392F-4587-BFAB-10202E271C65}" type="pres">
      <dgm:prSet presAssocID="{EA567AAA-7D02-4EBC-9173-89DEDF2F04C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62D4CA2-CB11-4BDE-9564-2F442858548C}" type="pres">
      <dgm:prSet presAssocID="{EA567AAA-7D02-4EBC-9173-89DEDF2F04CB}" presName="childText" presStyleLbl="revTx" presStyleIdx="1" presStyleCnt="3">
        <dgm:presLayoutVars>
          <dgm:bulletEnabled val="1"/>
        </dgm:presLayoutVars>
      </dgm:prSet>
      <dgm:spPr/>
    </dgm:pt>
    <dgm:pt modelId="{2C7F2A16-2539-47D8-A780-DB75E61C641E}" type="pres">
      <dgm:prSet presAssocID="{042B8A9F-E9E7-4E68-A6C0-6AC07C3B477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47570FC-9686-49D4-B109-3B68498E0DF8}" type="pres">
      <dgm:prSet presAssocID="{042B8A9F-E9E7-4E68-A6C0-6AC07C3B477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9BFB5C07-ABDD-4191-A063-6421E54F8E6B}" type="presOf" srcId="{64AB194A-2A3B-48E0-9564-6148705849CD}" destId="{47A45A36-93B7-43C4-BA3F-8DEFFE001BDF}" srcOrd="0" destOrd="0" presId="urn:microsoft.com/office/officeart/2005/8/layout/vList2"/>
    <dgm:cxn modelId="{4ECFC917-0A9B-47AF-A9B2-D000BFE10835}" type="presOf" srcId="{B02D490B-D3CD-427F-937F-13E33B557CD6}" destId="{1A58BA5F-497A-41F3-8536-5E9682909E22}" srcOrd="0" destOrd="0" presId="urn:microsoft.com/office/officeart/2005/8/layout/vList2"/>
    <dgm:cxn modelId="{F6A04E1B-8A62-478F-86CE-8C3E1AA999C4}" srcId="{042B8A9F-E9E7-4E68-A6C0-6AC07C3B4779}" destId="{24BEA8DE-D870-4C37-80BB-183AC9214B25}" srcOrd="2" destOrd="0" parTransId="{9888494C-1448-470B-B519-BEDABA55CB48}" sibTransId="{0F5C1F90-3301-44F5-A31C-00CB267458CE}"/>
    <dgm:cxn modelId="{DC618E25-596B-4DE0-A792-8A615F0FA836}" type="presOf" srcId="{F0B77830-DEA4-471D-BE89-0BFBFF5CD22A}" destId="{47A45A36-93B7-43C4-BA3F-8DEFFE001BDF}" srcOrd="0" destOrd="1" presId="urn:microsoft.com/office/officeart/2005/8/layout/vList2"/>
    <dgm:cxn modelId="{F10BF931-D1C0-44DD-8E71-850C7AF49E63}" srcId="{EA567AAA-7D02-4EBC-9173-89DEDF2F04CB}" destId="{B56167BE-CD7E-49B0-A925-139AB9C24AA2}" srcOrd="1" destOrd="0" parTransId="{0159EFFE-4A67-45A6-BE2F-11F241D3680F}" sibTransId="{FC379189-5402-4E9A-ABF7-47B570006275}"/>
    <dgm:cxn modelId="{97AECF34-DD40-4553-88FC-627E4887FE2C}" srcId="{147F3CDE-C88D-4A96-B4CA-520D8D8DF1BF}" destId="{EA567AAA-7D02-4EBC-9173-89DEDF2F04CB}" srcOrd="1" destOrd="0" parTransId="{FE72ADC4-68B1-45C7-A2A3-4633831B0985}" sibTransId="{4499C33D-BC0A-4543-BB69-08F00D7DBCF7}"/>
    <dgm:cxn modelId="{BDF1C736-787F-455B-92E6-DD4D8E958B50}" type="presOf" srcId="{EA567AAA-7D02-4EBC-9173-89DEDF2F04CB}" destId="{CEC70690-392F-4587-BFAB-10202E271C65}" srcOrd="0" destOrd="0" presId="urn:microsoft.com/office/officeart/2005/8/layout/vList2"/>
    <dgm:cxn modelId="{A75EC537-ED06-407D-8BC7-9DBFE43C21AE}" srcId="{147F3CDE-C88D-4A96-B4CA-520D8D8DF1BF}" destId="{042B8A9F-E9E7-4E68-A6C0-6AC07C3B4779}" srcOrd="2" destOrd="0" parTransId="{1A171E5B-87CB-4837-BBE8-0450FCD7E1A6}" sibTransId="{FE8F428C-E5A8-42CF-9E89-6D85043A7F7B}"/>
    <dgm:cxn modelId="{59F4AE70-1353-4120-81BD-97E917C93A55}" type="presOf" srcId="{FEC06EFD-D819-4C5A-9AC6-4A9776EDA1A1}" destId="{962D4CA2-CB11-4BDE-9564-2F442858548C}" srcOrd="0" destOrd="0" presId="urn:microsoft.com/office/officeart/2005/8/layout/vList2"/>
    <dgm:cxn modelId="{86E6A573-E48D-459E-9B18-2C5C9AF7D4F4}" srcId="{EA567AAA-7D02-4EBC-9173-89DEDF2F04CB}" destId="{FEC06EFD-D819-4C5A-9AC6-4A9776EDA1A1}" srcOrd="0" destOrd="0" parTransId="{311BE227-F998-4AAA-AC99-A07A42E77443}" sibTransId="{6E5224F0-4125-440D-A1BC-4673D5E09B88}"/>
    <dgm:cxn modelId="{F8B6775A-D16D-4C49-A58C-51BA588BEB64}" type="presOf" srcId="{147F3CDE-C88D-4A96-B4CA-520D8D8DF1BF}" destId="{2AD8742B-B5B8-4C7F-B837-20980B7754A2}" srcOrd="0" destOrd="0" presId="urn:microsoft.com/office/officeart/2005/8/layout/vList2"/>
    <dgm:cxn modelId="{9E94A784-A81C-4DD9-964A-E42BC1FD87F9}" type="presOf" srcId="{B56167BE-CD7E-49B0-A925-139AB9C24AA2}" destId="{962D4CA2-CB11-4BDE-9564-2F442858548C}" srcOrd="0" destOrd="1" presId="urn:microsoft.com/office/officeart/2005/8/layout/vList2"/>
    <dgm:cxn modelId="{5BE56E8F-C1A7-4EB9-8AE1-C7089B3AF9D1}" srcId="{B02D490B-D3CD-427F-937F-13E33B557CD6}" destId="{F0B77830-DEA4-471D-BE89-0BFBFF5CD22A}" srcOrd="1" destOrd="0" parTransId="{662B816E-2EFA-4359-9488-DD0BDBBF022B}" sibTransId="{04B703BB-3D27-436F-B98B-B2F93F8ADCF0}"/>
    <dgm:cxn modelId="{6DC26098-3D12-4219-AAF8-4DBA010BE3E8}" type="presOf" srcId="{6D57F879-AFD8-4FDF-82F8-A9D5662802FC}" destId="{547570FC-9686-49D4-B109-3B68498E0DF8}" srcOrd="0" destOrd="1" presId="urn:microsoft.com/office/officeart/2005/8/layout/vList2"/>
    <dgm:cxn modelId="{86AF259E-0064-40ED-A197-8527983AFE09}" type="presOf" srcId="{24BEA8DE-D870-4C37-80BB-183AC9214B25}" destId="{547570FC-9686-49D4-B109-3B68498E0DF8}" srcOrd="0" destOrd="2" presId="urn:microsoft.com/office/officeart/2005/8/layout/vList2"/>
    <dgm:cxn modelId="{1B03E4A5-7A95-4736-9466-00E38678DE89}" type="presOf" srcId="{042B8A9F-E9E7-4E68-A6C0-6AC07C3B4779}" destId="{2C7F2A16-2539-47D8-A780-DB75E61C641E}" srcOrd="0" destOrd="0" presId="urn:microsoft.com/office/officeart/2005/8/layout/vList2"/>
    <dgm:cxn modelId="{816586B8-9CAE-4EA7-B9B3-5545D8A5FDA6}" srcId="{042B8A9F-E9E7-4E68-A6C0-6AC07C3B4779}" destId="{295548B8-9273-4755-A391-8776B7971151}" srcOrd="0" destOrd="0" parTransId="{FD309CB3-7326-4416-91C8-1BB870A5BD64}" sibTransId="{8F053036-5326-482C-9CFD-2052E10AD99C}"/>
    <dgm:cxn modelId="{635208BF-8170-410C-97CF-E9A84E860166}" type="presOf" srcId="{295548B8-9273-4755-A391-8776B7971151}" destId="{547570FC-9686-49D4-B109-3B68498E0DF8}" srcOrd="0" destOrd="0" presId="urn:microsoft.com/office/officeart/2005/8/layout/vList2"/>
    <dgm:cxn modelId="{F70B78CD-D4E5-4A15-AF8D-ADFB2F79713D}" srcId="{147F3CDE-C88D-4A96-B4CA-520D8D8DF1BF}" destId="{B02D490B-D3CD-427F-937F-13E33B557CD6}" srcOrd="0" destOrd="0" parTransId="{BEA8FB56-D430-40A5-ADAF-11526756CAC3}" sibTransId="{22D15A0F-F47D-4C3A-8C5C-85147DC6E85E}"/>
    <dgm:cxn modelId="{877DD9D6-B20F-452B-9D6C-1758541C72E7}" srcId="{042B8A9F-E9E7-4E68-A6C0-6AC07C3B4779}" destId="{6D57F879-AFD8-4FDF-82F8-A9D5662802FC}" srcOrd="1" destOrd="0" parTransId="{497DEB96-C4BD-420D-993C-F04ECEC31429}" sibTransId="{75154FDD-69CB-4233-AFD7-E7E06B583B29}"/>
    <dgm:cxn modelId="{C78C9CF0-9D8F-4450-85DA-5BC45B34652A}" srcId="{B02D490B-D3CD-427F-937F-13E33B557CD6}" destId="{64AB194A-2A3B-48E0-9564-6148705849CD}" srcOrd="0" destOrd="0" parTransId="{F13B7AE1-5444-4193-8487-6D63A2BDCAE5}" sibTransId="{B0110BD3-769E-4317-B989-7D2B400EFED0}"/>
    <dgm:cxn modelId="{11AC97A9-A073-47D1-97CE-A9D73441484C}" type="presParOf" srcId="{2AD8742B-B5B8-4C7F-B837-20980B7754A2}" destId="{1A58BA5F-497A-41F3-8536-5E9682909E22}" srcOrd="0" destOrd="0" presId="urn:microsoft.com/office/officeart/2005/8/layout/vList2"/>
    <dgm:cxn modelId="{4BB50957-0A1D-4549-8260-2F1A778DDE32}" type="presParOf" srcId="{2AD8742B-B5B8-4C7F-B837-20980B7754A2}" destId="{47A45A36-93B7-43C4-BA3F-8DEFFE001BDF}" srcOrd="1" destOrd="0" presId="urn:microsoft.com/office/officeart/2005/8/layout/vList2"/>
    <dgm:cxn modelId="{49F6A8A6-BDAE-4259-82FB-49EA9D6A5F3D}" type="presParOf" srcId="{2AD8742B-B5B8-4C7F-B837-20980B7754A2}" destId="{CEC70690-392F-4587-BFAB-10202E271C65}" srcOrd="2" destOrd="0" presId="urn:microsoft.com/office/officeart/2005/8/layout/vList2"/>
    <dgm:cxn modelId="{5D054486-4127-498A-A364-F13D99102AB2}" type="presParOf" srcId="{2AD8742B-B5B8-4C7F-B837-20980B7754A2}" destId="{962D4CA2-CB11-4BDE-9564-2F442858548C}" srcOrd="3" destOrd="0" presId="urn:microsoft.com/office/officeart/2005/8/layout/vList2"/>
    <dgm:cxn modelId="{97ED8C73-FAD7-43C3-9125-9D660FAB377B}" type="presParOf" srcId="{2AD8742B-B5B8-4C7F-B837-20980B7754A2}" destId="{2C7F2A16-2539-47D8-A780-DB75E61C641E}" srcOrd="4" destOrd="0" presId="urn:microsoft.com/office/officeart/2005/8/layout/vList2"/>
    <dgm:cxn modelId="{3B59B5F9-2C4B-4559-9EC3-9E97AAAA78AC}" type="presParOf" srcId="{2AD8742B-B5B8-4C7F-B837-20980B7754A2}" destId="{547570FC-9686-49D4-B109-3B68498E0DF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C036A5-B1D1-4EA2-81C5-B1B708B09384}" type="doc">
      <dgm:prSet loTypeId="urn:microsoft.com/office/officeart/2005/8/layout/list1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961E050-915D-465B-822C-715822443DCA}">
      <dgm:prSet/>
      <dgm:spPr/>
      <dgm:t>
        <a:bodyPr/>
        <a:lstStyle/>
        <a:p>
          <a:r>
            <a:rPr lang="en-US" b="1" dirty="0"/>
            <a:t>Base Data : (CSV File provided)</a:t>
          </a:r>
        </a:p>
      </dgm:t>
    </dgm:pt>
    <dgm:pt modelId="{F4D20288-09E4-4A4A-8B24-384D30CB6843}" type="parTrans" cxnId="{0E9C8AB6-9771-400B-BFB9-59A874EA1F37}">
      <dgm:prSet/>
      <dgm:spPr/>
      <dgm:t>
        <a:bodyPr/>
        <a:lstStyle/>
        <a:p>
          <a:endParaRPr lang="en-US"/>
        </a:p>
      </dgm:t>
    </dgm:pt>
    <dgm:pt modelId="{9F6AB017-33EF-493A-B9BE-FBFF1DFF13AB}" type="sibTrans" cxnId="{0E9C8AB6-9771-400B-BFB9-59A874EA1F37}">
      <dgm:prSet/>
      <dgm:spPr/>
      <dgm:t>
        <a:bodyPr/>
        <a:lstStyle/>
        <a:p>
          <a:endParaRPr lang="en-US"/>
        </a:p>
      </dgm:t>
    </dgm:pt>
    <dgm:pt modelId="{6848C826-ABA1-4546-9C23-E25305C260CB}">
      <dgm:prSet/>
      <dgm:spPr/>
      <dgm:t>
        <a:bodyPr/>
        <a:lstStyle/>
        <a:p>
          <a:r>
            <a:rPr lang="en-GB"/>
            <a:t>18,363 duplicate rows.</a:t>
          </a:r>
          <a:endParaRPr lang="en-US"/>
        </a:p>
      </dgm:t>
    </dgm:pt>
    <dgm:pt modelId="{DE9871CB-3585-48A2-BCDD-068122C5748C}" type="parTrans" cxnId="{7C1EB48E-0655-417F-BD97-6968A20E5AE3}">
      <dgm:prSet/>
      <dgm:spPr/>
      <dgm:t>
        <a:bodyPr/>
        <a:lstStyle/>
        <a:p>
          <a:endParaRPr lang="en-US"/>
        </a:p>
      </dgm:t>
    </dgm:pt>
    <dgm:pt modelId="{C4729E72-89B3-4273-8869-1502ED7BB571}" type="sibTrans" cxnId="{7C1EB48E-0655-417F-BD97-6968A20E5AE3}">
      <dgm:prSet/>
      <dgm:spPr/>
      <dgm:t>
        <a:bodyPr/>
        <a:lstStyle/>
        <a:p>
          <a:endParaRPr lang="en-US"/>
        </a:p>
      </dgm:t>
    </dgm:pt>
    <dgm:pt modelId="{200F8902-E58F-44DF-911C-8416D71B056B}">
      <dgm:prSet/>
      <dgm:spPr/>
      <dgm:t>
        <a:bodyPr/>
        <a:lstStyle/>
        <a:p>
          <a:r>
            <a:rPr lang="en-GB"/>
            <a:t>28 null VINs → traceability issue.</a:t>
          </a:r>
          <a:endParaRPr lang="en-US"/>
        </a:p>
      </dgm:t>
    </dgm:pt>
    <dgm:pt modelId="{04B16E98-1168-4FE5-B30B-3758EE209D19}" type="parTrans" cxnId="{433B59CC-EAE1-4FEA-83D6-A4CE71BDE730}">
      <dgm:prSet/>
      <dgm:spPr/>
      <dgm:t>
        <a:bodyPr/>
        <a:lstStyle/>
        <a:p>
          <a:endParaRPr lang="en-US"/>
        </a:p>
      </dgm:t>
    </dgm:pt>
    <dgm:pt modelId="{7BCE3A66-55F7-4CAE-91EF-A3B9F86C8A35}" type="sibTrans" cxnId="{433B59CC-EAE1-4FEA-83D6-A4CE71BDE730}">
      <dgm:prSet/>
      <dgm:spPr/>
      <dgm:t>
        <a:bodyPr/>
        <a:lstStyle/>
        <a:p>
          <a:endParaRPr lang="en-US"/>
        </a:p>
      </dgm:t>
    </dgm:pt>
    <dgm:pt modelId="{1777B1AD-C002-441E-9E6B-8035C2811438}">
      <dgm:prSet/>
      <dgm:spPr/>
      <dgm:t>
        <a:bodyPr/>
        <a:lstStyle/>
        <a:p>
          <a:r>
            <a:rPr lang="en-GB"/>
            <a:t>24 null Sales Prices → breaks profit calculation.</a:t>
          </a:r>
          <a:endParaRPr lang="en-US"/>
        </a:p>
      </dgm:t>
    </dgm:pt>
    <dgm:pt modelId="{53FA2277-5B9C-45F7-9CB7-6B9F4AAC016C}" type="parTrans" cxnId="{CC570ACC-8667-4E24-99BF-51F3239DDF0D}">
      <dgm:prSet/>
      <dgm:spPr/>
      <dgm:t>
        <a:bodyPr/>
        <a:lstStyle/>
        <a:p>
          <a:endParaRPr lang="en-US"/>
        </a:p>
      </dgm:t>
    </dgm:pt>
    <dgm:pt modelId="{212CD514-BD05-43A2-968C-646856F954BA}" type="sibTrans" cxnId="{CC570ACC-8667-4E24-99BF-51F3239DDF0D}">
      <dgm:prSet/>
      <dgm:spPr/>
      <dgm:t>
        <a:bodyPr/>
        <a:lstStyle/>
        <a:p>
          <a:endParaRPr lang="en-US"/>
        </a:p>
      </dgm:t>
    </dgm:pt>
    <dgm:pt modelId="{029B0469-A094-415B-9A7B-99727FB99C6D}">
      <dgm:prSet/>
      <dgm:spPr/>
      <dgm:t>
        <a:bodyPr/>
        <a:lstStyle/>
        <a:p>
          <a:r>
            <a:rPr lang="en-GB"/>
            <a:t>1,209 distinct option codes detected.</a:t>
          </a:r>
          <a:endParaRPr lang="en-US"/>
        </a:p>
      </dgm:t>
    </dgm:pt>
    <dgm:pt modelId="{8DEA69E8-8C8E-481A-B6F9-15C9D60F414E}" type="parTrans" cxnId="{48F93F8F-BA39-497A-A68C-3ECC5E3F19F7}">
      <dgm:prSet/>
      <dgm:spPr/>
      <dgm:t>
        <a:bodyPr/>
        <a:lstStyle/>
        <a:p>
          <a:endParaRPr lang="en-US"/>
        </a:p>
      </dgm:t>
    </dgm:pt>
    <dgm:pt modelId="{7EE43A17-0E89-4274-9ED9-E793E35A6F36}" type="sibTrans" cxnId="{48F93F8F-BA39-497A-A68C-3ECC5E3F19F7}">
      <dgm:prSet/>
      <dgm:spPr/>
      <dgm:t>
        <a:bodyPr/>
        <a:lstStyle/>
        <a:p>
          <a:endParaRPr lang="en-US"/>
        </a:p>
      </dgm:t>
    </dgm:pt>
    <dgm:pt modelId="{46FDEC22-8671-4309-8B6D-930C784B8A9A}">
      <dgm:prSet/>
      <dgm:spPr/>
      <dgm:t>
        <a:bodyPr/>
        <a:lstStyle/>
        <a:p>
          <a:r>
            <a:rPr lang="en-GB"/>
            <a:t>Gap: 913 option codes not found in Options Data.</a:t>
          </a:r>
          <a:endParaRPr lang="en-US"/>
        </a:p>
      </dgm:t>
    </dgm:pt>
    <dgm:pt modelId="{0502DFF9-60EF-412E-B610-C2B126260245}" type="parTrans" cxnId="{BE430EB9-AD45-4CA0-BFCF-EC42ABAEA5DF}">
      <dgm:prSet/>
      <dgm:spPr/>
      <dgm:t>
        <a:bodyPr/>
        <a:lstStyle/>
        <a:p>
          <a:endParaRPr lang="en-US"/>
        </a:p>
      </dgm:t>
    </dgm:pt>
    <dgm:pt modelId="{B09A2A06-688A-4BE2-8914-6E3422B1F6DA}" type="sibTrans" cxnId="{BE430EB9-AD45-4CA0-BFCF-EC42ABAEA5DF}">
      <dgm:prSet/>
      <dgm:spPr/>
      <dgm:t>
        <a:bodyPr/>
        <a:lstStyle/>
        <a:p>
          <a:endParaRPr lang="en-US"/>
        </a:p>
      </dgm:t>
    </dgm:pt>
    <dgm:pt modelId="{09CEBBD8-E65B-418F-B1EB-3F2A18DBBAA6}">
      <dgm:prSet/>
      <dgm:spPr/>
      <dgm:t>
        <a:bodyPr/>
        <a:lstStyle/>
        <a:p>
          <a:r>
            <a:rPr lang="en-GB" b="1" dirty="0"/>
            <a:t>Options Data : </a:t>
          </a:r>
          <a:r>
            <a:rPr lang="en-US" b="1" dirty="0"/>
            <a:t>(CSV File provided)</a:t>
          </a:r>
        </a:p>
      </dgm:t>
    </dgm:pt>
    <dgm:pt modelId="{4540F11C-C3F6-4877-BCB5-064084F9EC62}" type="parTrans" cxnId="{353D8924-88B6-46B8-8305-4AF0F5507384}">
      <dgm:prSet/>
      <dgm:spPr/>
      <dgm:t>
        <a:bodyPr/>
        <a:lstStyle/>
        <a:p>
          <a:endParaRPr lang="en-US"/>
        </a:p>
      </dgm:t>
    </dgm:pt>
    <dgm:pt modelId="{858FDC6C-064F-4E99-A650-37742614E3D4}" type="sibTrans" cxnId="{353D8924-88B6-46B8-8305-4AF0F5507384}">
      <dgm:prSet/>
      <dgm:spPr/>
      <dgm:t>
        <a:bodyPr/>
        <a:lstStyle/>
        <a:p>
          <a:endParaRPr lang="en-US"/>
        </a:p>
      </dgm:t>
    </dgm:pt>
    <dgm:pt modelId="{D2F617BF-EE48-4874-99BC-33E29150FECE}">
      <dgm:prSet/>
      <dgm:spPr/>
      <dgm:t>
        <a:bodyPr/>
        <a:lstStyle/>
        <a:p>
          <a:r>
            <a:rPr lang="en-US"/>
            <a:t>Material Cost has no null values.</a:t>
          </a:r>
        </a:p>
      </dgm:t>
    </dgm:pt>
    <dgm:pt modelId="{177C01B5-8F66-49CB-A865-57D922D8FC64}" type="parTrans" cxnId="{4B7D1692-F098-43D3-B5DD-4A0BE0A72B11}">
      <dgm:prSet/>
      <dgm:spPr/>
      <dgm:t>
        <a:bodyPr/>
        <a:lstStyle/>
        <a:p>
          <a:endParaRPr lang="en-US"/>
        </a:p>
      </dgm:t>
    </dgm:pt>
    <dgm:pt modelId="{87C93200-81B3-4D40-8B36-D1CC31D8389E}" type="sibTrans" cxnId="{4B7D1692-F098-43D3-B5DD-4A0BE0A72B11}">
      <dgm:prSet/>
      <dgm:spPr/>
      <dgm:t>
        <a:bodyPr/>
        <a:lstStyle/>
        <a:p>
          <a:endParaRPr lang="en-US"/>
        </a:p>
      </dgm:t>
    </dgm:pt>
    <dgm:pt modelId="{AF435860-0C2C-42CA-BBE5-F92EFCB28258}">
      <dgm:prSet/>
      <dgm:spPr/>
      <dgm:t>
        <a:bodyPr/>
        <a:lstStyle/>
        <a:p>
          <a:r>
            <a:rPr lang="en-US"/>
            <a:t>478 distinct option codes.</a:t>
          </a:r>
        </a:p>
      </dgm:t>
    </dgm:pt>
    <dgm:pt modelId="{19783167-B11D-4649-BD26-7736288FE54A}" type="parTrans" cxnId="{4B196A9F-1F9B-49BE-9D92-9F4E3525B69A}">
      <dgm:prSet/>
      <dgm:spPr/>
      <dgm:t>
        <a:bodyPr/>
        <a:lstStyle/>
        <a:p>
          <a:endParaRPr lang="en-US"/>
        </a:p>
      </dgm:t>
    </dgm:pt>
    <dgm:pt modelId="{76FE2861-0130-437A-A314-4CD3FA4321E0}" type="sibTrans" cxnId="{4B196A9F-1F9B-49BE-9D92-9F4E3525B69A}">
      <dgm:prSet/>
      <dgm:spPr/>
      <dgm:t>
        <a:bodyPr/>
        <a:lstStyle/>
        <a:p>
          <a:endParaRPr lang="en-US"/>
        </a:p>
      </dgm:t>
    </dgm:pt>
    <dgm:pt modelId="{DA252CFA-FD18-479B-A9BD-6AD908757F4E}">
      <dgm:prSet/>
      <dgm:spPr/>
      <dgm:t>
        <a:bodyPr/>
        <a:lstStyle/>
        <a:p>
          <a:r>
            <a:rPr lang="en-US"/>
            <a:t>Gap: 182 option codes present here but not in Base Data.</a:t>
          </a:r>
        </a:p>
      </dgm:t>
    </dgm:pt>
    <dgm:pt modelId="{3DDF1957-7FF8-45CD-9E57-257ABA4298A1}" type="parTrans" cxnId="{2A71804E-CE0A-4326-B6C7-66306D3D6308}">
      <dgm:prSet/>
      <dgm:spPr/>
      <dgm:t>
        <a:bodyPr/>
        <a:lstStyle/>
        <a:p>
          <a:endParaRPr lang="en-US"/>
        </a:p>
      </dgm:t>
    </dgm:pt>
    <dgm:pt modelId="{DA9E8517-F0CD-4A28-8B82-E85E28095855}" type="sibTrans" cxnId="{2A71804E-CE0A-4326-B6C7-66306D3D6308}">
      <dgm:prSet/>
      <dgm:spPr/>
      <dgm:t>
        <a:bodyPr/>
        <a:lstStyle/>
        <a:p>
          <a:endParaRPr lang="en-US"/>
        </a:p>
      </dgm:t>
    </dgm:pt>
    <dgm:pt modelId="{E5E340F4-7F20-49B5-9F99-82F96391C51D}">
      <dgm:prSet/>
      <dgm:spPr/>
      <dgm:t>
        <a:bodyPr/>
        <a:lstStyle/>
        <a:p>
          <a:r>
            <a:rPr lang="en-US"/>
            <a:t>Option Code + Model provides good consistency with Base Data.</a:t>
          </a:r>
        </a:p>
      </dgm:t>
    </dgm:pt>
    <dgm:pt modelId="{B945B84C-BCC9-468A-977B-8FD2C604E9E1}" type="parTrans" cxnId="{9D1A8317-65CC-4BF1-B3EE-3EBCF6814658}">
      <dgm:prSet/>
      <dgm:spPr/>
      <dgm:t>
        <a:bodyPr/>
        <a:lstStyle/>
        <a:p>
          <a:endParaRPr lang="en-US"/>
        </a:p>
      </dgm:t>
    </dgm:pt>
    <dgm:pt modelId="{1885D89E-0F13-422C-B6A2-3F31BC27D944}" type="sibTrans" cxnId="{9D1A8317-65CC-4BF1-B3EE-3EBCF6814658}">
      <dgm:prSet/>
      <dgm:spPr/>
      <dgm:t>
        <a:bodyPr/>
        <a:lstStyle/>
        <a:p>
          <a:endParaRPr lang="en-US"/>
        </a:p>
      </dgm:t>
    </dgm:pt>
    <dgm:pt modelId="{4A793E9E-5C7B-4252-8222-F1A2705716C1}">
      <dgm:prSet/>
      <dgm:spPr/>
      <dgm:t>
        <a:bodyPr/>
        <a:lstStyle/>
        <a:p>
          <a:r>
            <a:rPr lang="en-GB" b="1"/>
            <a:t>Vehicle Line Mapping Data : </a:t>
          </a:r>
          <a:r>
            <a:rPr lang="en-US" b="1"/>
            <a:t>(CSV File provided)</a:t>
          </a:r>
        </a:p>
      </dgm:t>
    </dgm:pt>
    <dgm:pt modelId="{9813B17B-60E4-489A-80DF-E7A2455072EF}" type="parTrans" cxnId="{66862516-EAEA-48BD-9D13-CE8E5E78EAC0}">
      <dgm:prSet/>
      <dgm:spPr/>
      <dgm:t>
        <a:bodyPr/>
        <a:lstStyle/>
        <a:p>
          <a:endParaRPr lang="en-US"/>
        </a:p>
      </dgm:t>
    </dgm:pt>
    <dgm:pt modelId="{7F55590B-C5FF-46E8-97B2-22DD61D7861F}" type="sibTrans" cxnId="{66862516-EAEA-48BD-9D13-CE8E5E78EAC0}">
      <dgm:prSet/>
      <dgm:spPr/>
      <dgm:t>
        <a:bodyPr/>
        <a:lstStyle/>
        <a:p>
          <a:endParaRPr lang="en-US"/>
        </a:p>
      </dgm:t>
    </dgm:pt>
    <dgm:pt modelId="{04052011-52D1-4BD9-8A80-582071DB5027}">
      <dgm:prSet/>
      <dgm:spPr/>
      <dgm:t>
        <a:bodyPr/>
        <a:lstStyle/>
        <a:p>
          <a:r>
            <a:rPr lang="en-US"/>
            <a:t>2 null values each in platform and nameplate display.</a:t>
          </a:r>
        </a:p>
      </dgm:t>
    </dgm:pt>
    <dgm:pt modelId="{777B721B-08F8-4651-94ED-ABD28949A261}" type="parTrans" cxnId="{CEB737F1-5569-411C-B43D-0090A13723D3}">
      <dgm:prSet/>
      <dgm:spPr/>
      <dgm:t>
        <a:bodyPr/>
        <a:lstStyle/>
        <a:p>
          <a:endParaRPr lang="en-US"/>
        </a:p>
      </dgm:t>
    </dgm:pt>
    <dgm:pt modelId="{788F52E5-9CDA-4EAF-8A65-5B9487AA9CAC}" type="sibTrans" cxnId="{CEB737F1-5569-411C-B43D-0090A13723D3}">
      <dgm:prSet/>
      <dgm:spPr/>
      <dgm:t>
        <a:bodyPr/>
        <a:lstStyle/>
        <a:p>
          <a:endParaRPr lang="en-US"/>
        </a:p>
      </dgm:t>
    </dgm:pt>
    <dgm:pt modelId="{597AAFEF-E798-4282-8EFD-2C593232C647}">
      <dgm:prSet/>
      <dgm:spPr/>
      <dgm:t>
        <a:bodyPr/>
        <a:lstStyle/>
        <a:p>
          <a:r>
            <a:rPr lang="en-US"/>
            <a:t>Small size may not cover all models in Base Data.</a:t>
          </a:r>
        </a:p>
      </dgm:t>
    </dgm:pt>
    <dgm:pt modelId="{7C1565A2-65A0-4211-9400-ECB838974C91}" type="parTrans" cxnId="{3224E124-D3B4-4194-8329-65CB4F6A4EDF}">
      <dgm:prSet/>
      <dgm:spPr/>
      <dgm:t>
        <a:bodyPr/>
        <a:lstStyle/>
        <a:p>
          <a:endParaRPr lang="en-US"/>
        </a:p>
      </dgm:t>
    </dgm:pt>
    <dgm:pt modelId="{F52C0A96-4DF8-4E7C-833E-657CD5F80F51}" type="sibTrans" cxnId="{3224E124-D3B4-4194-8329-65CB4F6A4EDF}">
      <dgm:prSet/>
      <dgm:spPr/>
      <dgm:t>
        <a:bodyPr/>
        <a:lstStyle/>
        <a:p>
          <a:endParaRPr lang="en-US"/>
        </a:p>
      </dgm:t>
    </dgm:pt>
    <dgm:pt modelId="{A8492128-D1E7-45A0-8D78-AB4526C6A899}" type="pres">
      <dgm:prSet presAssocID="{85C036A5-B1D1-4EA2-81C5-B1B708B09384}" presName="linear" presStyleCnt="0">
        <dgm:presLayoutVars>
          <dgm:dir/>
          <dgm:animLvl val="lvl"/>
          <dgm:resizeHandles val="exact"/>
        </dgm:presLayoutVars>
      </dgm:prSet>
      <dgm:spPr/>
    </dgm:pt>
    <dgm:pt modelId="{9DAC43F0-6054-4B15-886D-1DB05D391F43}" type="pres">
      <dgm:prSet presAssocID="{4961E050-915D-465B-822C-715822443DCA}" presName="parentLin" presStyleCnt="0"/>
      <dgm:spPr/>
    </dgm:pt>
    <dgm:pt modelId="{C0BBCB64-FF68-497E-9BC5-D9AE2F5DE6CC}" type="pres">
      <dgm:prSet presAssocID="{4961E050-915D-465B-822C-715822443DCA}" presName="parentLeftMargin" presStyleLbl="node1" presStyleIdx="0" presStyleCnt="3"/>
      <dgm:spPr/>
    </dgm:pt>
    <dgm:pt modelId="{6FBA3C9E-1004-4EFA-AE80-B9596558A73B}" type="pres">
      <dgm:prSet presAssocID="{4961E050-915D-465B-822C-715822443DC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C1F9720-2D89-4D17-BCE1-A235C363118E}" type="pres">
      <dgm:prSet presAssocID="{4961E050-915D-465B-822C-715822443DCA}" presName="negativeSpace" presStyleCnt="0"/>
      <dgm:spPr/>
    </dgm:pt>
    <dgm:pt modelId="{A481000C-166A-4269-BBF9-43707D50B248}" type="pres">
      <dgm:prSet presAssocID="{4961E050-915D-465B-822C-715822443DCA}" presName="childText" presStyleLbl="conFgAcc1" presStyleIdx="0" presStyleCnt="3">
        <dgm:presLayoutVars>
          <dgm:bulletEnabled val="1"/>
        </dgm:presLayoutVars>
      </dgm:prSet>
      <dgm:spPr/>
    </dgm:pt>
    <dgm:pt modelId="{E6CABE45-371F-4779-8AE1-51E5694C767A}" type="pres">
      <dgm:prSet presAssocID="{9F6AB017-33EF-493A-B9BE-FBFF1DFF13AB}" presName="spaceBetweenRectangles" presStyleCnt="0"/>
      <dgm:spPr/>
    </dgm:pt>
    <dgm:pt modelId="{80AE2AFC-173B-4E93-B052-BC94859E5ACF}" type="pres">
      <dgm:prSet presAssocID="{09CEBBD8-E65B-418F-B1EB-3F2A18DBBAA6}" presName="parentLin" presStyleCnt="0"/>
      <dgm:spPr/>
    </dgm:pt>
    <dgm:pt modelId="{2AE7CC90-57C3-4091-8E37-C9B01D189FC8}" type="pres">
      <dgm:prSet presAssocID="{09CEBBD8-E65B-418F-B1EB-3F2A18DBBAA6}" presName="parentLeftMargin" presStyleLbl="node1" presStyleIdx="0" presStyleCnt="3"/>
      <dgm:spPr/>
    </dgm:pt>
    <dgm:pt modelId="{7CB3AB80-F5CA-4BC4-AD7F-D0F951F36B18}" type="pres">
      <dgm:prSet presAssocID="{09CEBBD8-E65B-418F-B1EB-3F2A18DBBAA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B57B097-274C-4734-9197-71E22F58621D}" type="pres">
      <dgm:prSet presAssocID="{09CEBBD8-E65B-418F-B1EB-3F2A18DBBAA6}" presName="negativeSpace" presStyleCnt="0"/>
      <dgm:spPr/>
    </dgm:pt>
    <dgm:pt modelId="{70F8B520-5EDD-40CF-AB26-E4A89DC1F221}" type="pres">
      <dgm:prSet presAssocID="{09CEBBD8-E65B-418F-B1EB-3F2A18DBBAA6}" presName="childText" presStyleLbl="conFgAcc1" presStyleIdx="1" presStyleCnt="3">
        <dgm:presLayoutVars>
          <dgm:bulletEnabled val="1"/>
        </dgm:presLayoutVars>
      </dgm:prSet>
      <dgm:spPr/>
    </dgm:pt>
    <dgm:pt modelId="{18DB5658-BB5C-4E82-BE2B-8504A1A673D1}" type="pres">
      <dgm:prSet presAssocID="{858FDC6C-064F-4E99-A650-37742614E3D4}" presName="spaceBetweenRectangles" presStyleCnt="0"/>
      <dgm:spPr/>
    </dgm:pt>
    <dgm:pt modelId="{C1CAC22C-A8AF-46CE-A076-9EB8FA34759E}" type="pres">
      <dgm:prSet presAssocID="{4A793E9E-5C7B-4252-8222-F1A2705716C1}" presName="parentLin" presStyleCnt="0"/>
      <dgm:spPr/>
    </dgm:pt>
    <dgm:pt modelId="{0F8F9EB0-80AA-477D-BAFB-20B787E2348A}" type="pres">
      <dgm:prSet presAssocID="{4A793E9E-5C7B-4252-8222-F1A2705716C1}" presName="parentLeftMargin" presStyleLbl="node1" presStyleIdx="1" presStyleCnt="3"/>
      <dgm:spPr/>
    </dgm:pt>
    <dgm:pt modelId="{DB72B089-1D7E-411F-A7B6-550016DEC362}" type="pres">
      <dgm:prSet presAssocID="{4A793E9E-5C7B-4252-8222-F1A2705716C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2681C3B-7D13-4848-A9F9-A4524E69E4CC}" type="pres">
      <dgm:prSet presAssocID="{4A793E9E-5C7B-4252-8222-F1A2705716C1}" presName="negativeSpace" presStyleCnt="0"/>
      <dgm:spPr/>
    </dgm:pt>
    <dgm:pt modelId="{D2C0E491-AADC-470B-B0DC-C6D09E797B57}" type="pres">
      <dgm:prSet presAssocID="{4A793E9E-5C7B-4252-8222-F1A2705716C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6862516-EAEA-48BD-9D13-CE8E5E78EAC0}" srcId="{85C036A5-B1D1-4EA2-81C5-B1B708B09384}" destId="{4A793E9E-5C7B-4252-8222-F1A2705716C1}" srcOrd="2" destOrd="0" parTransId="{9813B17B-60E4-489A-80DF-E7A2455072EF}" sibTransId="{7F55590B-C5FF-46E8-97B2-22DD61D7861F}"/>
    <dgm:cxn modelId="{9D1A8317-65CC-4BF1-B3EE-3EBCF6814658}" srcId="{09CEBBD8-E65B-418F-B1EB-3F2A18DBBAA6}" destId="{E5E340F4-7F20-49B5-9F99-82F96391C51D}" srcOrd="3" destOrd="0" parTransId="{B945B84C-BCC9-468A-977B-8FD2C604E9E1}" sibTransId="{1885D89E-0F13-422C-B6A2-3F31BC27D944}"/>
    <dgm:cxn modelId="{8AC5061B-E046-42F6-923F-EB31E87B569C}" type="presOf" srcId="{6848C826-ABA1-4546-9C23-E25305C260CB}" destId="{A481000C-166A-4269-BBF9-43707D50B248}" srcOrd="0" destOrd="0" presId="urn:microsoft.com/office/officeart/2005/8/layout/list1"/>
    <dgm:cxn modelId="{8524B91E-AECA-4101-BE35-253927779AE5}" type="presOf" srcId="{46FDEC22-8671-4309-8B6D-930C784B8A9A}" destId="{A481000C-166A-4269-BBF9-43707D50B248}" srcOrd="0" destOrd="4" presId="urn:microsoft.com/office/officeart/2005/8/layout/list1"/>
    <dgm:cxn modelId="{4AC1AC21-6148-4C7A-8093-5C9957160D8C}" type="presOf" srcId="{D2F617BF-EE48-4874-99BC-33E29150FECE}" destId="{70F8B520-5EDD-40CF-AB26-E4A89DC1F221}" srcOrd="0" destOrd="0" presId="urn:microsoft.com/office/officeart/2005/8/layout/list1"/>
    <dgm:cxn modelId="{353D8924-88B6-46B8-8305-4AF0F5507384}" srcId="{85C036A5-B1D1-4EA2-81C5-B1B708B09384}" destId="{09CEBBD8-E65B-418F-B1EB-3F2A18DBBAA6}" srcOrd="1" destOrd="0" parTransId="{4540F11C-C3F6-4877-BCB5-064084F9EC62}" sibTransId="{858FDC6C-064F-4E99-A650-37742614E3D4}"/>
    <dgm:cxn modelId="{3224E124-D3B4-4194-8329-65CB4F6A4EDF}" srcId="{4A793E9E-5C7B-4252-8222-F1A2705716C1}" destId="{597AAFEF-E798-4282-8EFD-2C593232C647}" srcOrd="1" destOrd="0" parTransId="{7C1565A2-65A0-4211-9400-ECB838974C91}" sibTransId="{F52C0A96-4DF8-4E7C-833E-657CD5F80F51}"/>
    <dgm:cxn modelId="{A90B3F29-688A-4087-98F7-1130C26D2A37}" type="presOf" srcId="{4A793E9E-5C7B-4252-8222-F1A2705716C1}" destId="{DB72B089-1D7E-411F-A7B6-550016DEC362}" srcOrd="1" destOrd="0" presId="urn:microsoft.com/office/officeart/2005/8/layout/list1"/>
    <dgm:cxn modelId="{59EAB02B-BF60-430F-A7BE-FBEFD64C3F9B}" type="presOf" srcId="{04052011-52D1-4BD9-8A80-582071DB5027}" destId="{D2C0E491-AADC-470B-B0DC-C6D09E797B57}" srcOrd="0" destOrd="0" presId="urn:microsoft.com/office/officeart/2005/8/layout/list1"/>
    <dgm:cxn modelId="{2A71804E-CE0A-4326-B6C7-66306D3D6308}" srcId="{09CEBBD8-E65B-418F-B1EB-3F2A18DBBAA6}" destId="{DA252CFA-FD18-479B-A9BD-6AD908757F4E}" srcOrd="2" destOrd="0" parTransId="{3DDF1957-7FF8-45CD-9E57-257ABA4298A1}" sibTransId="{DA9E8517-F0CD-4A28-8B82-E85E28095855}"/>
    <dgm:cxn modelId="{79121870-B96F-46D1-B40C-42A73D1E3AD2}" type="presOf" srcId="{85C036A5-B1D1-4EA2-81C5-B1B708B09384}" destId="{A8492128-D1E7-45A0-8D78-AB4526C6A899}" srcOrd="0" destOrd="0" presId="urn:microsoft.com/office/officeart/2005/8/layout/list1"/>
    <dgm:cxn modelId="{5D582170-79A1-41D4-BF20-78951B82271B}" type="presOf" srcId="{AF435860-0C2C-42CA-BBE5-F92EFCB28258}" destId="{70F8B520-5EDD-40CF-AB26-E4A89DC1F221}" srcOrd="0" destOrd="1" presId="urn:microsoft.com/office/officeart/2005/8/layout/list1"/>
    <dgm:cxn modelId="{88EC3974-2626-4013-B133-E551748976EC}" type="presOf" srcId="{DA252CFA-FD18-479B-A9BD-6AD908757F4E}" destId="{70F8B520-5EDD-40CF-AB26-E4A89DC1F221}" srcOrd="0" destOrd="2" presId="urn:microsoft.com/office/officeart/2005/8/layout/list1"/>
    <dgm:cxn modelId="{FC4CF878-5430-43DA-AC80-56B382CB90CB}" type="presOf" srcId="{4961E050-915D-465B-822C-715822443DCA}" destId="{6FBA3C9E-1004-4EFA-AE80-B9596558A73B}" srcOrd="1" destOrd="0" presId="urn:microsoft.com/office/officeart/2005/8/layout/list1"/>
    <dgm:cxn modelId="{7AE57D86-B3E3-4D0B-9CB3-3FA3B7E5BBE7}" type="presOf" srcId="{200F8902-E58F-44DF-911C-8416D71B056B}" destId="{A481000C-166A-4269-BBF9-43707D50B248}" srcOrd="0" destOrd="1" presId="urn:microsoft.com/office/officeart/2005/8/layout/list1"/>
    <dgm:cxn modelId="{3D78E08A-97D1-4647-AC86-5E6082C7957C}" type="presOf" srcId="{4A793E9E-5C7B-4252-8222-F1A2705716C1}" destId="{0F8F9EB0-80AA-477D-BAFB-20B787E2348A}" srcOrd="0" destOrd="0" presId="urn:microsoft.com/office/officeart/2005/8/layout/list1"/>
    <dgm:cxn modelId="{7C1EB48E-0655-417F-BD97-6968A20E5AE3}" srcId="{4961E050-915D-465B-822C-715822443DCA}" destId="{6848C826-ABA1-4546-9C23-E25305C260CB}" srcOrd="0" destOrd="0" parTransId="{DE9871CB-3585-48A2-BCDD-068122C5748C}" sibTransId="{C4729E72-89B3-4273-8869-1502ED7BB571}"/>
    <dgm:cxn modelId="{48F93F8F-BA39-497A-A68C-3ECC5E3F19F7}" srcId="{4961E050-915D-465B-822C-715822443DCA}" destId="{029B0469-A094-415B-9A7B-99727FB99C6D}" srcOrd="3" destOrd="0" parTransId="{8DEA69E8-8C8E-481A-B6F9-15C9D60F414E}" sibTransId="{7EE43A17-0E89-4274-9ED9-E793E35A6F36}"/>
    <dgm:cxn modelId="{4B7D1692-F098-43D3-B5DD-4A0BE0A72B11}" srcId="{09CEBBD8-E65B-418F-B1EB-3F2A18DBBAA6}" destId="{D2F617BF-EE48-4874-99BC-33E29150FECE}" srcOrd="0" destOrd="0" parTransId="{177C01B5-8F66-49CB-A865-57D922D8FC64}" sibTransId="{87C93200-81B3-4D40-8B36-D1CC31D8389E}"/>
    <dgm:cxn modelId="{4B196A9F-1F9B-49BE-9D92-9F4E3525B69A}" srcId="{09CEBBD8-E65B-418F-B1EB-3F2A18DBBAA6}" destId="{AF435860-0C2C-42CA-BBE5-F92EFCB28258}" srcOrd="1" destOrd="0" parTransId="{19783167-B11D-4649-BD26-7736288FE54A}" sibTransId="{76FE2861-0130-437A-A314-4CD3FA4321E0}"/>
    <dgm:cxn modelId="{330B95A8-7F4C-4819-B883-0E8A59C8DF9F}" type="presOf" srcId="{09CEBBD8-E65B-418F-B1EB-3F2A18DBBAA6}" destId="{2AE7CC90-57C3-4091-8E37-C9B01D189FC8}" srcOrd="0" destOrd="0" presId="urn:microsoft.com/office/officeart/2005/8/layout/list1"/>
    <dgm:cxn modelId="{370FB8AB-7E09-47B9-9419-501D5F2B4E54}" type="presOf" srcId="{029B0469-A094-415B-9A7B-99727FB99C6D}" destId="{A481000C-166A-4269-BBF9-43707D50B248}" srcOrd="0" destOrd="3" presId="urn:microsoft.com/office/officeart/2005/8/layout/list1"/>
    <dgm:cxn modelId="{0E9C8AB6-9771-400B-BFB9-59A874EA1F37}" srcId="{85C036A5-B1D1-4EA2-81C5-B1B708B09384}" destId="{4961E050-915D-465B-822C-715822443DCA}" srcOrd="0" destOrd="0" parTransId="{F4D20288-09E4-4A4A-8B24-384D30CB6843}" sibTransId="{9F6AB017-33EF-493A-B9BE-FBFF1DFF13AB}"/>
    <dgm:cxn modelId="{BE430EB9-AD45-4CA0-BFCF-EC42ABAEA5DF}" srcId="{4961E050-915D-465B-822C-715822443DCA}" destId="{46FDEC22-8671-4309-8B6D-930C784B8A9A}" srcOrd="4" destOrd="0" parTransId="{0502DFF9-60EF-412E-B610-C2B126260245}" sibTransId="{B09A2A06-688A-4BE2-8914-6E3422B1F6DA}"/>
    <dgm:cxn modelId="{250CBABD-41EF-479E-93CE-0698579BF2EE}" type="presOf" srcId="{09CEBBD8-E65B-418F-B1EB-3F2A18DBBAA6}" destId="{7CB3AB80-F5CA-4BC4-AD7F-D0F951F36B18}" srcOrd="1" destOrd="0" presId="urn:microsoft.com/office/officeart/2005/8/layout/list1"/>
    <dgm:cxn modelId="{7FB54AC5-FD2E-4659-B11E-41D2D5BC437B}" type="presOf" srcId="{1777B1AD-C002-441E-9E6B-8035C2811438}" destId="{A481000C-166A-4269-BBF9-43707D50B248}" srcOrd="0" destOrd="2" presId="urn:microsoft.com/office/officeart/2005/8/layout/list1"/>
    <dgm:cxn modelId="{CC570ACC-8667-4E24-99BF-51F3239DDF0D}" srcId="{4961E050-915D-465B-822C-715822443DCA}" destId="{1777B1AD-C002-441E-9E6B-8035C2811438}" srcOrd="2" destOrd="0" parTransId="{53FA2277-5B9C-45F7-9CB7-6B9F4AAC016C}" sibTransId="{212CD514-BD05-43A2-968C-646856F954BA}"/>
    <dgm:cxn modelId="{433B59CC-EAE1-4FEA-83D6-A4CE71BDE730}" srcId="{4961E050-915D-465B-822C-715822443DCA}" destId="{200F8902-E58F-44DF-911C-8416D71B056B}" srcOrd="1" destOrd="0" parTransId="{04B16E98-1168-4FE5-B30B-3758EE209D19}" sibTransId="{7BCE3A66-55F7-4CAE-91EF-A3B9F86C8A35}"/>
    <dgm:cxn modelId="{A13339D5-91E8-49D4-AB88-F8DF70F07C5A}" type="presOf" srcId="{4961E050-915D-465B-822C-715822443DCA}" destId="{C0BBCB64-FF68-497E-9BC5-D9AE2F5DE6CC}" srcOrd="0" destOrd="0" presId="urn:microsoft.com/office/officeart/2005/8/layout/list1"/>
    <dgm:cxn modelId="{3A5503D7-0B76-4837-80BF-0E11F2F1A56B}" type="presOf" srcId="{597AAFEF-E798-4282-8EFD-2C593232C647}" destId="{D2C0E491-AADC-470B-B0DC-C6D09E797B57}" srcOrd="0" destOrd="1" presId="urn:microsoft.com/office/officeart/2005/8/layout/list1"/>
    <dgm:cxn modelId="{C5E9A7E2-C8AF-4097-BC9E-D6632885D78B}" type="presOf" srcId="{E5E340F4-7F20-49B5-9F99-82F96391C51D}" destId="{70F8B520-5EDD-40CF-AB26-E4A89DC1F221}" srcOrd="0" destOrd="3" presId="urn:microsoft.com/office/officeart/2005/8/layout/list1"/>
    <dgm:cxn modelId="{CEB737F1-5569-411C-B43D-0090A13723D3}" srcId="{4A793E9E-5C7B-4252-8222-F1A2705716C1}" destId="{04052011-52D1-4BD9-8A80-582071DB5027}" srcOrd="0" destOrd="0" parTransId="{777B721B-08F8-4651-94ED-ABD28949A261}" sibTransId="{788F52E5-9CDA-4EAF-8A65-5B9487AA9CAC}"/>
    <dgm:cxn modelId="{FE98E755-B611-45CC-B788-831E2CC890D3}" type="presParOf" srcId="{A8492128-D1E7-45A0-8D78-AB4526C6A899}" destId="{9DAC43F0-6054-4B15-886D-1DB05D391F43}" srcOrd="0" destOrd="0" presId="urn:microsoft.com/office/officeart/2005/8/layout/list1"/>
    <dgm:cxn modelId="{CCB7450D-65E0-4EE3-A54B-C32E03103D6B}" type="presParOf" srcId="{9DAC43F0-6054-4B15-886D-1DB05D391F43}" destId="{C0BBCB64-FF68-497E-9BC5-D9AE2F5DE6CC}" srcOrd="0" destOrd="0" presId="urn:microsoft.com/office/officeart/2005/8/layout/list1"/>
    <dgm:cxn modelId="{64326C83-813B-4582-A0AF-C18FE1895651}" type="presParOf" srcId="{9DAC43F0-6054-4B15-886D-1DB05D391F43}" destId="{6FBA3C9E-1004-4EFA-AE80-B9596558A73B}" srcOrd="1" destOrd="0" presId="urn:microsoft.com/office/officeart/2005/8/layout/list1"/>
    <dgm:cxn modelId="{F29F7DCE-8511-4D73-817B-F49360582207}" type="presParOf" srcId="{A8492128-D1E7-45A0-8D78-AB4526C6A899}" destId="{0C1F9720-2D89-4D17-BCE1-A235C363118E}" srcOrd="1" destOrd="0" presId="urn:microsoft.com/office/officeart/2005/8/layout/list1"/>
    <dgm:cxn modelId="{2986ADC9-DEAF-4A77-B405-813222685CCD}" type="presParOf" srcId="{A8492128-D1E7-45A0-8D78-AB4526C6A899}" destId="{A481000C-166A-4269-BBF9-43707D50B248}" srcOrd="2" destOrd="0" presId="urn:microsoft.com/office/officeart/2005/8/layout/list1"/>
    <dgm:cxn modelId="{735CBF3F-E2DD-48EF-9DE7-D1311FCD474E}" type="presParOf" srcId="{A8492128-D1E7-45A0-8D78-AB4526C6A899}" destId="{E6CABE45-371F-4779-8AE1-51E5694C767A}" srcOrd="3" destOrd="0" presId="urn:microsoft.com/office/officeart/2005/8/layout/list1"/>
    <dgm:cxn modelId="{986C74E2-BD5A-42DE-9121-C6388D5179B7}" type="presParOf" srcId="{A8492128-D1E7-45A0-8D78-AB4526C6A899}" destId="{80AE2AFC-173B-4E93-B052-BC94859E5ACF}" srcOrd="4" destOrd="0" presId="urn:microsoft.com/office/officeart/2005/8/layout/list1"/>
    <dgm:cxn modelId="{D7918B42-523F-4BB7-B6ED-662D9A581E2F}" type="presParOf" srcId="{80AE2AFC-173B-4E93-B052-BC94859E5ACF}" destId="{2AE7CC90-57C3-4091-8E37-C9B01D189FC8}" srcOrd="0" destOrd="0" presId="urn:microsoft.com/office/officeart/2005/8/layout/list1"/>
    <dgm:cxn modelId="{FB29B6A0-BAA3-4C8A-9212-B44D4F5247B5}" type="presParOf" srcId="{80AE2AFC-173B-4E93-B052-BC94859E5ACF}" destId="{7CB3AB80-F5CA-4BC4-AD7F-D0F951F36B18}" srcOrd="1" destOrd="0" presId="urn:microsoft.com/office/officeart/2005/8/layout/list1"/>
    <dgm:cxn modelId="{5D696030-913A-44C5-9383-1A0DC1C1F451}" type="presParOf" srcId="{A8492128-D1E7-45A0-8D78-AB4526C6A899}" destId="{CB57B097-274C-4734-9197-71E22F58621D}" srcOrd="5" destOrd="0" presId="urn:microsoft.com/office/officeart/2005/8/layout/list1"/>
    <dgm:cxn modelId="{CE498E32-265D-4498-AE8F-1F3099F024DD}" type="presParOf" srcId="{A8492128-D1E7-45A0-8D78-AB4526C6A899}" destId="{70F8B520-5EDD-40CF-AB26-E4A89DC1F221}" srcOrd="6" destOrd="0" presId="urn:microsoft.com/office/officeart/2005/8/layout/list1"/>
    <dgm:cxn modelId="{A94AF1B2-AAD3-418E-A283-2E6A2DFC1D63}" type="presParOf" srcId="{A8492128-D1E7-45A0-8D78-AB4526C6A899}" destId="{18DB5658-BB5C-4E82-BE2B-8504A1A673D1}" srcOrd="7" destOrd="0" presId="urn:microsoft.com/office/officeart/2005/8/layout/list1"/>
    <dgm:cxn modelId="{CC62623A-FEB1-4D0B-9218-1ECE629990D2}" type="presParOf" srcId="{A8492128-D1E7-45A0-8D78-AB4526C6A899}" destId="{C1CAC22C-A8AF-46CE-A076-9EB8FA34759E}" srcOrd="8" destOrd="0" presId="urn:microsoft.com/office/officeart/2005/8/layout/list1"/>
    <dgm:cxn modelId="{360D0AC3-69BA-4E2E-8554-A3F949BE222A}" type="presParOf" srcId="{C1CAC22C-A8AF-46CE-A076-9EB8FA34759E}" destId="{0F8F9EB0-80AA-477D-BAFB-20B787E2348A}" srcOrd="0" destOrd="0" presId="urn:microsoft.com/office/officeart/2005/8/layout/list1"/>
    <dgm:cxn modelId="{28DFF5F1-3F59-4557-B8F4-6D65898565DD}" type="presParOf" srcId="{C1CAC22C-A8AF-46CE-A076-9EB8FA34759E}" destId="{DB72B089-1D7E-411F-A7B6-550016DEC362}" srcOrd="1" destOrd="0" presId="urn:microsoft.com/office/officeart/2005/8/layout/list1"/>
    <dgm:cxn modelId="{C5B6D0DF-A33F-4456-A65F-1D5B5ADC7DBB}" type="presParOf" srcId="{A8492128-D1E7-45A0-8D78-AB4526C6A899}" destId="{B2681C3B-7D13-4848-A9F9-A4524E69E4CC}" srcOrd="9" destOrd="0" presId="urn:microsoft.com/office/officeart/2005/8/layout/list1"/>
    <dgm:cxn modelId="{B262F1BB-3DEB-454F-9CBD-F880DF3C40E8}" type="presParOf" srcId="{A8492128-D1E7-45A0-8D78-AB4526C6A899}" destId="{D2C0E491-AADC-470B-B0DC-C6D09E797B5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C4BBEA-08C3-4108-805F-C4C658572DD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2F7AEF-A643-4756-B0EC-EAC6D2D56203}">
      <dgm:prSet/>
      <dgm:spPr>
        <a:solidFill>
          <a:srgbClr val="FF0000"/>
        </a:solidFill>
      </dgm:spPr>
      <dgm:t>
        <a:bodyPr/>
        <a:lstStyle/>
        <a:p>
          <a:r>
            <a:rPr lang="en-GB" b="1" dirty="0"/>
            <a:t>Week 1 – Analysis &amp; Design</a:t>
          </a:r>
          <a:endParaRPr lang="en-US" dirty="0"/>
        </a:p>
      </dgm:t>
    </dgm:pt>
    <dgm:pt modelId="{9BC698D8-1C2E-4688-8204-C5F1F7B531CE}" type="parTrans" cxnId="{2879A38B-CCEF-4221-90AD-1CC53F45E01C}">
      <dgm:prSet/>
      <dgm:spPr/>
      <dgm:t>
        <a:bodyPr/>
        <a:lstStyle/>
        <a:p>
          <a:endParaRPr lang="en-US"/>
        </a:p>
      </dgm:t>
    </dgm:pt>
    <dgm:pt modelId="{935A5799-A199-4631-B22D-5D37F38A34E3}" type="sibTrans" cxnId="{2879A38B-CCEF-4221-90AD-1CC53F45E01C}">
      <dgm:prSet/>
      <dgm:spPr/>
      <dgm:t>
        <a:bodyPr/>
        <a:lstStyle/>
        <a:p>
          <a:endParaRPr lang="en-US"/>
        </a:p>
      </dgm:t>
    </dgm:pt>
    <dgm:pt modelId="{2C915176-0549-4B7D-8543-425DD5AF67E8}">
      <dgm:prSet/>
      <dgm:spPr/>
      <dgm:t>
        <a:bodyPr/>
        <a:lstStyle/>
        <a:p>
          <a:r>
            <a:rPr lang="en-GB" dirty="0"/>
            <a:t>Problem Analysis : Reviewed base, options, and vehicle mapping datasets; identified quality issues (nulls, duplicates, schema mismatches).</a:t>
          </a:r>
          <a:endParaRPr lang="en-US" dirty="0"/>
        </a:p>
      </dgm:t>
    </dgm:pt>
    <dgm:pt modelId="{A97B97A7-8039-43BA-8F8B-2ABD96BC722C}" type="parTrans" cxnId="{981A0095-47C4-40DC-89DF-A08590477284}">
      <dgm:prSet/>
      <dgm:spPr/>
      <dgm:t>
        <a:bodyPr/>
        <a:lstStyle/>
        <a:p>
          <a:endParaRPr lang="en-US"/>
        </a:p>
      </dgm:t>
    </dgm:pt>
    <dgm:pt modelId="{B1231190-DD8E-44F9-91C5-202FE43FDFE5}" type="sibTrans" cxnId="{981A0095-47C4-40DC-89DF-A08590477284}">
      <dgm:prSet/>
      <dgm:spPr/>
      <dgm:t>
        <a:bodyPr/>
        <a:lstStyle/>
        <a:p>
          <a:endParaRPr lang="en-US"/>
        </a:p>
      </dgm:t>
    </dgm:pt>
    <dgm:pt modelId="{1EB42B07-1644-4941-A7E7-DDFA41452913}">
      <dgm:prSet/>
      <dgm:spPr/>
      <dgm:t>
        <a:bodyPr/>
        <a:lstStyle/>
        <a:p>
          <a:r>
            <a:rPr lang="en-GB" dirty="0"/>
            <a:t>System Design : Defined layered architecture (Raw → Transformed → Curated), enrichment logic, orchestration flow.</a:t>
          </a:r>
          <a:endParaRPr lang="en-US" dirty="0"/>
        </a:p>
      </dgm:t>
    </dgm:pt>
    <dgm:pt modelId="{CECD8D07-6BD9-4C9F-8E41-1514B178D83D}" type="parTrans" cxnId="{D0FC13B2-F58A-4731-9282-E0C3A5A38899}">
      <dgm:prSet/>
      <dgm:spPr/>
      <dgm:t>
        <a:bodyPr/>
        <a:lstStyle/>
        <a:p>
          <a:endParaRPr lang="en-US"/>
        </a:p>
      </dgm:t>
    </dgm:pt>
    <dgm:pt modelId="{B9BB19AA-AD1D-4EE3-BA91-233159ACEBD0}" type="sibTrans" cxnId="{D0FC13B2-F58A-4731-9282-E0C3A5A38899}">
      <dgm:prSet/>
      <dgm:spPr/>
      <dgm:t>
        <a:bodyPr/>
        <a:lstStyle/>
        <a:p>
          <a:endParaRPr lang="en-US"/>
        </a:p>
      </dgm:t>
    </dgm:pt>
    <dgm:pt modelId="{1739AFE2-3291-41E6-8211-C52014BCFA07}">
      <dgm:prSet/>
      <dgm:spPr/>
      <dgm:t>
        <a:bodyPr/>
        <a:lstStyle/>
        <a:p>
          <a:r>
            <a:rPr lang="en-GB" dirty="0"/>
            <a:t>Planning : Broke work into tasks, defined success KPIs (data accuracy, freshness, cost).</a:t>
          </a:r>
          <a:endParaRPr lang="en-US" dirty="0"/>
        </a:p>
      </dgm:t>
    </dgm:pt>
    <dgm:pt modelId="{BF70593A-72A4-4F9A-A8C6-52874AC82D57}" type="parTrans" cxnId="{21D1FF8C-EF6E-41DF-8079-8E1B99780BFE}">
      <dgm:prSet/>
      <dgm:spPr/>
      <dgm:t>
        <a:bodyPr/>
        <a:lstStyle/>
        <a:p>
          <a:endParaRPr lang="en-US"/>
        </a:p>
      </dgm:t>
    </dgm:pt>
    <dgm:pt modelId="{C2FDBACD-9EFD-431A-9535-12806E2E9531}" type="sibTrans" cxnId="{21D1FF8C-EF6E-41DF-8079-8E1B99780BFE}">
      <dgm:prSet/>
      <dgm:spPr/>
      <dgm:t>
        <a:bodyPr/>
        <a:lstStyle/>
        <a:p>
          <a:endParaRPr lang="en-US"/>
        </a:p>
      </dgm:t>
    </dgm:pt>
    <dgm:pt modelId="{E00C664B-E987-4993-99DC-C37A44D6CD55}">
      <dgm:prSet/>
      <dgm:spPr/>
      <dgm:t>
        <a:bodyPr/>
        <a:lstStyle/>
        <a:p>
          <a:r>
            <a:rPr lang="en-GB"/>
            <a:t>Initial Development : Built ingestion (GCS → BigQuery) and performed EDA/cleaning in Databricks.</a:t>
          </a:r>
          <a:endParaRPr lang="en-US"/>
        </a:p>
      </dgm:t>
    </dgm:pt>
    <dgm:pt modelId="{4845C131-047F-4A0E-B33F-D831645418FD}" type="parTrans" cxnId="{78117F85-48E0-4302-B2E6-7C4B72CF1D35}">
      <dgm:prSet/>
      <dgm:spPr/>
      <dgm:t>
        <a:bodyPr/>
        <a:lstStyle/>
        <a:p>
          <a:endParaRPr lang="en-US"/>
        </a:p>
      </dgm:t>
    </dgm:pt>
    <dgm:pt modelId="{0E9D3F58-0623-4FA5-9CEC-FB60B46C7960}" type="sibTrans" cxnId="{78117F85-48E0-4302-B2E6-7C4B72CF1D35}">
      <dgm:prSet/>
      <dgm:spPr/>
      <dgm:t>
        <a:bodyPr/>
        <a:lstStyle/>
        <a:p>
          <a:endParaRPr lang="en-US"/>
        </a:p>
      </dgm:t>
    </dgm:pt>
    <dgm:pt modelId="{E762864E-E67A-4C06-B2ED-9B36C5FE13D6}">
      <dgm:prSet/>
      <dgm:spPr>
        <a:solidFill>
          <a:srgbClr val="FF0000"/>
        </a:solidFill>
      </dgm:spPr>
      <dgm:t>
        <a:bodyPr/>
        <a:lstStyle/>
        <a:p>
          <a:r>
            <a:rPr lang="en-GB" b="1"/>
            <a:t>Week 2 – Development, Testing &amp; Delivery</a:t>
          </a:r>
          <a:endParaRPr lang="en-US"/>
        </a:p>
      </dgm:t>
    </dgm:pt>
    <dgm:pt modelId="{219674CC-FB5C-4210-8CE7-EFC54F4208ED}" type="parTrans" cxnId="{F2C16F24-B19B-4A0D-8B7B-55178CFBA9DA}">
      <dgm:prSet/>
      <dgm:spPr/>
      <dgm:t>
        <a:bodyPr/>
        <a:lstStyle/>
        <a:p>
          <a:endParaRPr lang="en-US"/>
        </a:p>
      </dgm:t>
    </dgm:pt>
    <dgm:pt modelId="{509B454B-B81A-49FC-B0DE-A1FF29EF53BB}" type="sibTrans" cxnId="{F2C16F24-B19B-4A0D-8B7B-55178CFBA9DA}">
      <dgm:prSet/>
      <dgm:spPr/>
      <dgm:t>
        <a:bodyPr/>
        <a:lstStyle/>
        <a:p>
          <a:endParaRPr lang="en-US"/>
        </a:p>
      </dgm:t>
    </dgm:pt>
    <dgm:pt modelId="{50CF2764-AE50-4CAF-B24C-E641D8AE7726}">
      <dgm:prSet/>
      <dgm:spPr/>
      <dgm:t>
        <a:bodyPr/>
        <a:lstStyle/>
        <a:p>
          <a:r>
            <a:rPr lang="en-GB" dirty="0"/>
            <a:t>Development : Implemented enrichment logic in </a:t>
          </a:r>
          <a:r>
            <a:rPr lang="en-GB" dirty="0" err="1"/>
            <a:t>PySpark</a:t>
          </a:r>
          <a:r>
            <a:rPr lang="en-GB" dirty="0"/>
            <a:t> (joins, fallback rules, profit calculation).</a:t>
          </a:r>
          <a:endParaRPr lang="en-US" dirty="0"/>
        </a:p>
      </dgm:t>
    </dgm:pt>
    <dgm:pt modelId="{2F45C889-4292-4BBD-8F4D-82A6C98331F9}" type="parTrans" cxnId="{C10AFDEB-C40E-49B4-99A3-CD6E68B85C9C}">
      <dgm:prSet/>
      <dgm:spPr/>
      <dgm:t>
        <a:bodyPr/>
        <a:lstStyle/>
        <a:p>
          <a:endParaRPr lang="en-US"/>
        </a:p>
      </dgm:t>
    </dgm:pt>
    <dgm:pt modelId="{9BEC6C65-F8D4-4B7D-BE46-33DF7B6F4CEF}" type="sibTrans" cxnId="{C10AFDEB-C40E-49B4-99A3-CD6E68B85C9C}">
      <dgm:prSet/>
      <dgm:spPr/>
      <dgm:t>
        <a:bodyPr/>
        <a:lstStyle/>
        <a:p>
          <a:endParaRPr lang="en-US"/>
        </a:p>
      </dgm:t>
    </dgm:pt>
    <dgm:pt modelId="{D74731AA-8D69-4584-83D2-33E70DEE45EE}">
      <dgm:prSet/>
      <dgm:spPr/>
      <dgm:t>
        <a:bodyPr/>
        <a:lstStyle/>
        <a:p>
          <a:r>
            <a:rPr lang="en-GB"/>
            <a:t>Testing : Unit tests, Great Expectations checks (row counts, nulls, ranges, profit sanity).</a:t>
          </a:r>
          <a:endParaRPr lang="en-US"/>
        </a:p>
      </dgm:t>
    </dgm:pt>
    <dgm:pt modelId="{B1F68702-3DF3-49A5-954A-7518CEAFD619}" type="parTrans" cxnId="{3FCBF946-E77E-412F-97A1-D72248C9E0BB}">
      <dgm:prSet/>
      <dgm:spPr/>
      <dgm:t>
        <a:bodyPr/>
        <a:lstStyle/>
        <a:p>
          <a:endParaRPr lang="en-US"/>
        </a:p>
      </dgm:t>
    </dgm:pt>
    <dgm:pt modelId="{12FECF1E-8274-4286-AB11-07204A129D38}" type="sibTrans" cxnId="{3FCBF946-E77E-412F-97A1-D72248C9E0BB}">
      <dgm:prSet/>
      <dgm:spPr/>
      <dgm:t>
        <a:bodyPr/>
        <a:lstStyle/>
        <a:p>
          <a:endParaRPr lang="en-US"/>
        </a:p>
      </dgm:t>
    </dgm:pt>
    <dgm:pt modelId="{7463D56D-DFC3-4B6C-A128-4B387DE56CBC}">
      <dgm:prSet/>
      <dgm:spPr/>
      <dgm:t>
        <a:bodyPr/>
        <a:lstStyle/>
        <a:p>
          <a:r>
            <a:rPr lang="en-GB" dirty="0"/>
            <a:t>Orchestration : Automated with Airflow/Composer DAG, added retries &amp; alerts.</a:t>
          </a:r>
          <a:endParaRPr lang="en-US" dirty="0"/>
        </a:p>
      </dgm:t>
    </dgm:pt>
    <dgm:pt modelId="{716329EA-4F43-4C4B-AC14-F817A81D0C74}" type="parTrans" cxnId="{30C51B1F-D2A4-4914-863F-7CBC62126AFF}">
      <dgm:prSet/>
      <dgm:spPr/>
      <dgm:t>
        <a:bodyPr/>
        <a:lstStyle/>
        <a:p>
          <a:endParaRPr lang="en-US"/>
        </a:p>
      </dgm:t>
    </dgm:pt>
    <dgm:pt modelId="{465D1727-A1D9-4EF3-AF37-2935AFE2FB76}" type="sibTrans" cxnId="{30C51B1F-D2A4-4914-863F-7CBC62126AFF}">
      <dgm:prSet/>
      <dgm:spPr/>
      <dgm:t>
        <a:bodyPr/>
        <a:lstStyle/>
        <a:p>
          <a:endParaRPr lang="en-US"/>
        </a:p>
      </dgm:t>
    </dgm:pt>
    <dgm:pt modelId="{9A3B61B8-1C49-4AB2-8E4C-57A4BC7F5B1F}">
      <dgm:prSet/>
      <dgm:spPr/>
      <dgm:t>
        <a:bodyPr/>
        <a:lstStyle/>
        <a:p>
          <a:r>
            <a:rPr lang="en-GB" dirty="0"/>
            <a:t>Documentation : Created runbook, data contracts, pipeline README.</a:t>
          </a:r>
          <a:endParaRPr lang="en-US" dirty="0"/>
        </a:p>
      </dgm:t>
    </dgm:pt>
    <dgm:pt modelId="{1EE54D2F-F504-4614-86C2-896FFB771668}" type="parTrans" cxnId="{2A04B507-7119-4107-A277-7ED610E2ABCA}">
      <dgm:prSet/>
      <dgm:spPr/>
      <dgm:t>
        <a:bodyPr/>
        <a:lstStyle/>
        <a:p>
          <a:endParaRPr lang="en-US"/>
        </a:p>
      </dgm:t>
    </dgm:pt>
    <dgm:pt modelId="{11330B3F-FC47-4F54-8C73-6845106CE551}" type="sibTrans" cxnId="{2A04B507-7119-4107-A277-7ED610E2ABCA}">
      <dgm:prSet/>
      <dgm:spPr/>
      <dgm:t>
        <a:bodyPr/>
        <a:lstStyle/>
        <a:p>
          <a:endParaRPr lang="en-US"/>
        </a:p>
      </dgm:t>
    </dgm:pt>
    <dgm:pt modelId="{C2F96295-BF2E-4ADF-86E2-6A79B909F88A}">
      <dgm:prSet/>
      <dgm:spPr/>
      <dgm:t>
        <a:bodyPr/>
        <a:lstStyle/>
        <a:p>
          <a:r>
            <a:rPr lang="en-GB"/>
            <a:t>Reporting : Built Power BI dashboard with total profit &amp; profitability insights.</a:t>
          </a:r>
          <a:endParaRPr lang="en-US"/>
        </a:p>
      </dgm:t>
    </dgm:pt>
    <dgm:pt modelId="{46A19010-ECA7-444B-8949-52A144D71E17}" type="parTrans" cxnId="{63F8E307-C47F-42F0-948E-5406CBE62EA9}">
      <dgm:prSet/>
      <dgm:spPr/>
      <dgm:t>
        <a:bodyPr/>
        <a:lstStyle/>
        <a:p>
          <a:endParaRPr lang="en-US"/>
        </a:p>
      </dgm:t>
    </dgm:pt>
    <dgm:pt modelId="{450EE7E2-D3DB-4C55-9A87-B2EAA0DD1DD2}" type="sibTrans" cxnId="{63F8E307-C47F-42F0-948E-5406CBE62EA9}">
      <dgm:prSet/>
      <dgm:spPr/>
      <dgm:t>
        <a:bodyPr/>
        <a:lstStyle/>
        <a:p>
          <a:endParaRPr lang="en-US"/>
        </a:p>
      </dgm:t>
    </dgm:pt>
    <dgm:pt modelId="{E4ADA060-296E-43EE-B3CF-9A4BEB30C4BA}">
      <dgm:prSet/>
      <dgm:spPr/>
      <dgm:t>
        <a:bodyPr/>
        <a:lstStyle/>
        <a:p>
          <a:r>
            <a:rPr lang="en-GB"/>
            <a:t>Handover : Presented curated datasets &amp; insights back to stakeholders.</a:t>
          </a:r>
          <a:endParaRPr lang="en-US"/>
        </a:p>
      </dgm:t>
    </dgm:pt>
    <dgm:pt modelId="{EB2CEED4-1012-4D6C-B02B-610190995AB3}" type="parTrans" cxnId="{2E05E494-6180-4D54-A27A-70ED417F577F}">
      <dgm:prSet/>
      <dgm:spPr/>
      <dgm:t>
        <a:bodyPr/>
        <a:lstStyle/>
        <a:p>
          <a:endParaRPr lang="en-US"/>
        </a:p>
      </dgm:t>
    </dgm:pt>
    <dgm:pt modelId="{30C4F8F3-212E-4208-A785-1F472EB3602D}" type="sibTrans" cxnId="{2E05E494-6180-4D54-A27A-70ED417F577F}">
      <dgm:prSet/>
      <dgm:spPr/>
      <dgm:t>
        <a:bodyPr/>
        <a:lstStyle/>
        <a:p>
          <a:endParaRPr lang="en-US"/>
        </a:p>
      </dgm:t>
    </dgm:pt>
    <dgm:pt modelId="{E49150E6-51D3-4409-BF82-BD3A1A77F3B3}">
      <dgm:prSet/>
      <dgm:spPr>
        <a:solidFill>
          <a:srgbClr val="FF0000"/>
        </a:solidFill>
      </dgm:spPr>
      <dgm:t>
        <a:bodyPr/>
        <a:lstStyle/>
        <a:p>
          <a:r>
            <a:rPr lang="en-GB" b="1"/>
            <a:t>Outcome</a:t>
          </a:r>
          <a:endParaRPr lang="en-US"/>
        </a:p>
      </dgm:t>
    </dgm:pt>
    <dgm:pt modelId="{FF931663-4338-48DA-A479-892C5081C75F}" type="parTrans" cxnId="{0F9D8AB9-6B8A-4FD1-B16A-89817E070636}">
      <dgm:prSet/>
      <dgm:spPr/>
      <dgm:t>
        <a:bodyPr/>
        <a:lstStyle/>
        <a:p>
          <a:endParaRPr lang="en-US"/>
        </a:p>
      </dgm:t>
    </dgm:pt>
    <dgm:pt modelId="{B4CA5B17-BE6C-4043-956C-6AF9B6DF061F}" type="sibTrans" cxnId="{0F9D8AB9-6B8A-4FD1-B16A-89817E070636}">
      <dgm:prSet/>
      <dgm:spPr/>
      <dgm:t>
        <a:bodyPr/>
        <a:lstStyle/>
        <a:p>
          <a:endParaRPr lang="en-US"/>
        </a:p>
      </dgm:t>
    </dgm:pt>
    <dgm:pt modelId="{05ECE781-9CAD-47F2-8632-1FCE7661A0CC}">
      <dgm:prSet/>
      <dgm:spPr/>
      <dgm:t>
        <a:bodyPr/>
        <a:lstStyle/>
        <a:p>
          <a:r>
            <a:rPr lang="en-GB"/>
            <a:t>Delivered an end-to-end production-ready pipeline within 2 weeks.</a:t>
          </a:r>
          <a:endParaRPr lang="en-US"/>
        </a:p>
      </dgm:t>
    </dgm:pt>
    <dgm:pt modelId="{2ACC166C-3CD5-4565-8B71-B697FC1120C3}" type="parTrans" cxnId="{05B9CEE6-FDD1-468D-B201-69BEFFAC91DE}">
      <dgm:prSet/>
      <dgm:spPr/>
      <dgm:t>
        <a:bodyPr/>
        <a:lstStyle/>
        <a:p>
          <a:endParaRPr lang="en-US"/>
        </a:p>
      </dgm:t>
    </dgm:pt>
    <dgm:pt modelId="{8969A387-6943-421F-AABE-12E7D2EB738B}" type="sibTrans" cxnId="{05B9CEE6-FDD1-468D-B201-69BEFFAC91DE}">
      <dgm:prSet/>
      <dgm:spPr/>
      <dgm:t>
        <a:bodyPr/>
        <a:lstStyle/>
        <a:p>
          <a:endParaRPr lang="en-US"/>
        </a:p>
      </dgm:t>
    </dgm:pt>
    <dgm:pt modelId="{49F7BB1A-C70D-43FF-8FD9-7CB3B0CDF21C}">
      <dgm:prSet/>
      <dgm:spPr/>
      <dgm:t>
        <a:bodyPr/>
        <a:lstStyle/>
        <a:p>
          <a:r>
            <a:rPr lang="en-GB"/>
            <a:t>Covered full lifecycle: analysis → design → build → test → document → report.</a:t>
          </a:r>
          <a:endParaRPr lang="en-US"/>
        </a:p>
      </dgm:t>
    </dgm:pt>
    <dgm:pt modelId="{17398D2F-09B9-4FC2-8018-6E67EA97190D}" type="parTrans" cxnId="{6BDC95E4-6AC5-4555-8DA3-010678C45061}">
      <dgm:prSet/>
      <dgm:spPr/>
      <dgm:t>
        <a:bodyPr/>
        <a:lstStyle/>
        <a:p>
          <a:endParaRPr lang="en-US"/>
        </a:p>
      </dgm:t>
    </dgm:pt>
    <dgm:pt modelId="{F94DBC14-7C33-4149-8EEA-D3C7F5EB7F62}" type="sibTrans" cxnId="{6BDC95E4-6AC5-4555-8DA3-010678C45061}">
      <dgm:prSet/>
      <dgm:spPr/>
      <dgm:t>
        <a:bodyPr/>
        <a:lstStyle/>
        <a:p>
          <a:endParaRPr lang="en-US"/>
        </a:p>
      </dgm:t>
    </dgm:pt>
    <dgm:pt modelId="{619A9F8C-2710-486A-8D84-CA480C4E5CBE}" type="pres">
      <dgm:prSet presAssocID="{4CC4BBEA-08C3-4108-805F-C4C658572DDA}" presName="linear" presStyleCnt="0">
        <dgm:presLayoutVars>
          <dgm:animLvl val="lvl"/>
          <dgm:resizeHandles val="exact"/>
        </dgm:presLayoutVars>
      </dgm:prSet>
      <dgm:spPr/>
    </dgm:pt>
    <dgm:pt modelId="{53C3AD03-2D68-4EE3-86C9-63AF8DBEF355}" type="pres">
      <dgm:prSet presAssocID="{F22F7AEF-A643-4756-B0EC-EAC6D2D5620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1FD27CE-AA53-4138-A8FF-40B403E27871}" type="pres">
      <dgm:prSet presAssocID="{F22F7AEF-A643-4756-B0EC-EAC6D2D56203}" presName="childText" presStyleLbl="revTx" presStyleIdx="0" presStyleCnt="3">
        <dgm:presLayoutVars>
          <dgm:bulletEnabled val="1"/>
        </dgm:presLayoutVars>
      </dgm:prSet>
      <dgm:spPr/>
    </dgm:pt>
    <dgm:pt modelId="{3CD86C85-8889-4640-B589-3B11F19456F8}" type="pres">
      <dgm:prSet presAssocID="{E762864E-E67A-4C06-B2ED-9B36C5FE13D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80622C5-BF27-44B6-BB91-7887E5B86409}" type="pres">
      <dgm:prSet presAssocID="{E762864E-E67A-4C06-B2ED-9B36C5FE13D6}" presName="childText" presStyleLbl="revTx" presStyleIdx="1" presStyleCnt="3">
        <dgm:presLayoutVars>
          <dgm:bulletEnabled val="1"/>
        </dgm:presLayoutVars>
      </dgm:prSet>
      <dgm:spPr/>
    </dgm:pt>
    <dgm:pt modelId="{803856E8-40D4-470E-8966-23477905235F}" type="pres">
      <dgm:prSet presAssocID="{E49150E6-51D3-4409-BF82-BD3A1A77F3B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ED48C08-3FCA-4A20-BF33-C8EDE7CE77FC}" type="pres">
      <dgm:prSet presAssocID="{E49150E6-51D3-4409-BF82-BD3A1A77F3B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2A04B507-7119-4107-A277-7ED610E2ABCA}" srcId="{E762864E-E67A-4C06-B2ED-9B36C5FE13D6}" destId="{9A3B61B8-1C49-4AB2-8E4C-57A4BC7F5B1F}" srcOrd="3" destOrd="0" parTransId="{1EE54D2F-F504-4614-86C2-896FFB771668}" sibTransId="{11330B3F-FC47-4F54-8C73-6845106CE551}"/>
    <dgm:cxn modelId="{63F8E307-C47F-42F0-948E-5406CBE62EA9}" srcId="{E762864E-E67A-4C06-B2ED-9B36C5FE13D6}" destId="{C2F96295-BF2E-4ADF-86E2-6A79B909F88A}" srcOrd="4" destOrd="0" parTransId="{46A19010-ECA7-444B-8949-52A144D71E17}" sibTransId="{450EE7E2-D3DB-4C55-9A87-B2EAA0DD1DD2}"/>
    <dgm:cxn modelId="{30C51B1F-D2A4-4914-863F-7CBC62126AFF}" srcId="{E762864E-E67A-4C06-B2ED-9B36C5FE13D6}" destId="{7463D56D-DFC3-4B6C-A128-4B387DE56CBC}" srcOrd="2" destOrd="0" parTransId="{716329EA-4F43-4C4B-AC14-F817A81D0C74}" sibTransId="{465D1727-A1D9-4EF3-AF37-2935AFE2FB76}"/>
    <dgm:cxn modelId="{F2C16F24-B19B-4A0D-8B7B-55178CFBA9DA}" srcId="{4CC4BBEA-08C3-4108-805F-C4C658572DDA}" destId="{E762864E-E67A-4C06-B2ED-9B36C5FE13D6}" srcOrd="1" destOrd="0" parTransId="{219674CC-FB5C-4210-8CE7-EFC54F4208ED}" sibTransId="{509B454B-B81A-49FC-B0DE-A1FF29EF53BB}"/>
    <dgm:cxn modelId="{0971BD2C-37CB-410D-8EE7-8350D9848A64}" type="presOf" srcId="{1739AFE2-3291-41E6-8211-C52014BCFA07}" destId="{E1FD27CE-AA53-4138-A8FF-40B403E27871}" srcOrd="0" destOrd="2" presId="urn:microsoft.com/office/officeart/2005/8/layout/vList2"/>
    <dgm:cxn modelId="{B6BACA34-79D7-4332-8878-63EE47D6C93C}" type="presOf" srcId="{E49150E6-51D3-4409-BF82-BD3A1A77F3B3}" destId="{803856E8-40D4-470E-8966-23477905235F}" srcOrd="0" destOrd="0" presId="urn:microsoft.com/office/officeart/2005/8/layout/vList2"/>
    <dgm:cxn modelId="{79E2D540-AFE7-49F0-AFC9-3C4D1A8A29F9}" type="presOf" srcId="{E00C664B-E987-4993-99DC-C37A44D6CD55}" destId="{E1FD27CE-AA53-4138-A8FF-40B403E27871}" srcOrd="0" destOrd="3" presId="urn:microsoft.com/office/officeart/2005/8/layout/vList2"/>
    <dgm:cxn modelId="{0D245A64-7F28-4E40-B0F6-9D53BE162CE7}" type="presOf" srcId="{7463D56D-DFC3-4B6C-A128-4B387DE56CBC}" destId="{E80622C5-BF27-44B6-BB91-7887E5B86409}" srcOrd="0" destOrd="2" presId="urn:microsoft.com/office/officeart/2005/8/layout/vList2"/>
    <dgm:cxn modelId="{3FCBF946-E77E-412F-97A1-D72248C9E0BB}" srcId="{E762864E-E67A-4C06-B2ED-9B36C5FE13D6}" destId="{D74731AA-8D69-4584-83D2-33E70DEE45EE}" srcOrd="1" destOrd="0" parTransId="{B1F68702-3DF3-49A5-954A-7518CEAFD619}" sibTransId="{12FECF1E-8274-4286-AB11-07204A129D38}"/>
    <dgm:cxn modelId="{F518294C-DEB9-45A7-9CED-8A68F1F7CB49}" type="presOf" srcId="{C2F96295-BF2E-4ADF-86E2-6A79B909F88A}" destId="{E80622C5-BF27-44B6-BB91-7887E5B86409}" srcOrd="0" destOrd="4" presId="urn:microsoft.com/office/officeart/2005/8/layout/vList2"/>
    <dgm:cxn modelId="{4FF2247D-A72B-4CC4-A6A5-CBA8C02838B5}" type="presOf" srcId="{9A3B61B8-1C49-4AB2-8E4C-57A4BC7F5B1F}" destId="{E80622C5-BF27-44B6-BB91-7887E5B86409}" srcOrd="0" destOrd="3" presId="urn:microsoft.com/office/officeart/2005/8/layout/vList2"/>
    <dgm:cxn modelId="{AE197082-D880-46BE-A5B4-AAF791F88E39}" type="presOf" srcId="{2C915176-0549-4B7D-8543-425DD5AF67E8}" destId="{E1FD27CE-AA53-4138-A8FF-40B403E27871}" srcOrd="0" destOrd="0" presId="urn:microsoft.com/office/officeart/2005/8/layout/vList2"/>
    <dgm:cxn modelId="{10197382-EA92-49DB-B9B9-9ED08E40A6F2}" type="presOf" srcId="{E762864E-E67A-4C06-B2ED-9B36C5FE13D6}" destId="{3CD86C85-8889-4640-B589-3B11F19456F8}" srcOrd="0" destOrd="0" presId="urn:microsoft.com/office/officeart/2005/8/layout/vList2"/>
    <dgm:cxn modelId="{78117F85-48E0-4302-B2E6-7C4B72CF1D35}" srcId="{F22F7AEF-A643-4756-B0EC-EAC6D2D56203}" destId="{E00C664B-E987-4993-99DC-C37A44D6CD55}" srcOrd="3" destOrd="0" parTransId="{4845C131-047F-4A0E-B33F-D831645418FD}" sibTransId="{0E9D3F58-0623-4FA5-9CEC-FB60B46C7960}"/>
    <dgm:cxn modelId="{83D66686-35C4-4E5C-A35F-7BD2C6E54F02}" type="presOf" srcId="{1EB42B07-1644-4941-A7E7-DDFA41452913}" destId="{E1FD27CE-AA53-4138-A8FF-40B403E27871}" srcOrd="0" destOrd="1" presId="urn:microsoft.com/office/officeart/2005/8/layout/vList2"/>
    <dgm:cxn modelId="{2879A38B-CCEF-4221-90AD-1CC53F45E01C}" srcId="{4CC4BBEA-08C3-4108-805F-C4C658572DDA}" destId="{F22F7AEF-A643-4756-B0EC-EAC6D2D56203}" srcOrd="0" destOrd="0" parTransId="{9BC698D8-1C2E-4688-8204-C5F1F7B531CE}" sibTransId="{935A5799-A199-4631-B22D-5D37F38A34E3}"/>
    <dgm:cxn modelId="{21D1FF8C-EF6E-41DF-8079-8E1B99780BFE}" srcId="{F22F7AEF-A643-4756-B0EC-EAC6D2D56203}" destId="{1739AFE2-3291-41E6-8211-C52014BCFA07}" srcOrd="2" destOrd="0" parTransId="{BF70593A-72A4-4F9A-A8C6-52874AC82D57}" sibTransId="{C2FDBACD-9EFD-431A-9535-12806E2E9531}"/>
    <dgm:cxn modelId="{B7973C8D-1241-4243-B6D9-31B475D80DAC}" type="presOf" srcId="{F22F7AEF-A643-4756-B0EC-EAC6D2D56203}" destId="{53C3AD03-2D68-4EE3-86C9-63AF8DBEF355}" srcOrd="0" destOrd="0" presId="urn:microsoft.com/office/officeart/2005/8/layout/vList2"/>
    <dgm:cxn modelId="{00385B93-5040-4147-A575-B0CE3E198AF3}" type="presOf" srcId="{E4ADA060-296E-43EE-B3CF-9A4BEB30C4BA}" destId="{E80622C5-BF27-44B6-BB91-7887E5B86409}" srcOrd="0" destOrd="5" presId="urn:microsoft.com/office/officeart/2005/8/layout/vList2"/>
    <dgm:cxn modelId="{2E05E494-6180-4D54-A27A-70ED417F577F}" srcId="{E762864E-E67A-4C06-B2ED-9B36C5FE13D6}" destId="{E4ADA060-296E-43EE-B3CF-9A4BEB30C4BA}" srcOrd="5" destOrd="0" parTransId="{EB2CEED4-1012-4D6C-B02B-610190995AB3}" sibTransId="{30C4F8F3-212E-4208-A785-1F472EB3602D}"/>
    <dgm:cxn modelId="{981A0095-47C4-40DC-89DF-A08590477284}" srcId="{F22F7AEF-A643-4756-B0EC-EAC6D2D56203}" destId="{2C915176-0549-4B7D-8543-425DD5AF67E8}" srcOrd="0" destOrd="0" parTransId="{A97B97A7-8039-43BA-8F8B-2ABD96BC722C}" sibTransId="{B1231190-DD8E-44F9-91C5-202FE43FDFE5}"/>
    <dgm:cxn modelId="{039A42AA-9C48-4B4B-A357-221EDF3A9F26}" type="presOf" srcId="{05ECE781-9CAD-47F2-8632-1FCE7661A0CC}" destId="{7ED48C08-3FCA-4A20-BF33-C8EDE7CE77FC}" srcOrd="0" destOrd="0" presId="urn:microsoft.com/office/officeart/2005/8/layout/vList2"/>
    <dgm:cxn modelId="{D0FC13B2-F58A-4731-9282-E0C3A5A38899}" srcId="{F22F7AEF-A643-4756-B0EC-EAC6D2D56203}" destId="{1EB42B07-1644-4941-A7E7-DDFA41452913}" srcOrd="1" destOrd="0" parTransId="{CECD8D07-6BD9-4C9F-8E41-1514B178D83D}" sibTransId="{B9BB19AA-AD1D-4EE3-BA91-233159ACEBD0}"/>
    <dgm:cxn modelId="{0F9D8AB9-6B8A-4FD1-B16A-89817E070636}" srcId="{4CC4BBEA-08C3-4108-805F-C4C658572DDA}" destId="{E49150E6-51D3-4409-BF82-BD3A1A77F3B3}" srcOrd="2" destOrd="0" parTransId="{FF931663-4338-48DA-A479-892C5081C75F}" sibTransId="{B4CA5B17-BE6C-4043-956C-6AF9B6DF061F}"/>
    <dgm:cxn modelId="{C26A05E1-90D8-4962-80B0-238F45A53A68}" type="presOf" srcId="{50CF2764-AE50-4CAF-B24C-E641D8AE7726}" destId="{E80622C5-BF27-44B6-BB91-7887E5B86409}" srcOrd="0" destOrd="0" presId="urn:microsoft.com/office/officeart/2005/8/layout/vList2"/>
    <dgm:cxn modelId="{6BDC95E4-6AC5-4555-8DA3-010678C45061}" srcId="{E49150E6-51D3-4409-BF82-BD3A1A77F3B3}" destId="{49F7BB1A-C70D-43FF-8FD9-7CB3B0CDF21C}" srcOrd="1" destOrd="0" parTransId="{17398D2F-09B9-4FC2-8018-6E67EA97190D}" sibTransId="{F94DBC14-7C33-4149-8EEA-D3C7F5EB7F62}"/>
    <dgm:cxn modelId="{E4CE30E5-7C94-4604-91EA-FBE0287D9DC3}" type="presOf" srcId="{D74731AA-8D69-4584-83D2-33E70DEE45EE}" destId="{E80622C5-BF27-44B6-BB91-7887E5B86409}" srcOrd="0" destOrd="1" presId="urn:microsoft.com/office/officeart/2005/8/layout/vList2"/>
    <dgm:cxn modelId="{05B9CEE6-FDD1-468D-B201-69BEFFAC91DE}" srcId="{E49150E6-51D3-4409-BF82-BD3A1A77F3B3}" destId="{05ECE781-9CAD-47F2-8632-1FCE7661A0CC}" srcOrd="0" destOrd="0" parTransId="{2ACC166C-3CD5-4565-8B71-B697FC1120C3}" sibTransId="{8969A387-6943-421F-AABE-12E7D2EB738B}"/>
    <dgm:cxn modelId="{E294A0E8-D1A1-4B63-AA33-F6C073D11C9B}" type="presOf" srcId="{4CC4BBEA-08C3-4108-805F-C4C658572DDA}" destId="{619A9F8C-2710-486A-8D84-CA480C4E5CBE}" srcOrd="0" destOrd="0" presId="urn:microsoft.com/office/officeart/2005/8/layout/vList2"/>
    <dgm:cxn modelId="{C10AFDEB-C40E-49B4-99A3-CD6E68B85C9C}" srcId="{E762864E-E67A-4C06-B2ED-9B36C5FE13D6}" destId="{50CF2764-AE50-4CAF-B24C-E641D8AE7726}" srcOrd="0" destOrd="0" parTransId="{2F45C889-4292-4BBD-8F4D-82A6C98331F9}" sibTransId="{9BEC6C65-F8D4-4B7D-BE46-33DF7B6F4CEF}"/>
    <dgm:cxn modelId="{CAD684F4-E836-4348-BE4D-CA04A2618B74}" type="presOf" srcId="{49F7BB1A-C70D-43FF-8FD9-7CB3B0CDF21C}" destId="{7ED48C08-3FCA-4A20-BF33-C8EDE7CE77FC}" srcOrd="0" destOrd="1" presId="urn:microsoft.com/office/officeart/2005/8/layout/vList2"/>
    <dgm:cxn modelId="{83849A65-0183-4231-AD71-243C1C0284A7}" type="presParOf" srcId="{619A9F8C-2710-486A-8D84-CA480C4E5CBE}" destId="{53C3AD03-2D68-4EE3-86C9-63AF8DBEF355}" srcOrd="0" destOrd="0" presId="urn:microsoft.com/office/officeart/2005/8/layout/vList2"/>
    <dgm:cxn modelId="{3DFEC1BE-2E85-4BE1-8C7C-B08816F80641}" type="presParOf" srcId="{619A9F8C-2710-486A-8D84-CA480C4E5CBE}" destId="{E1FD27CE-AA53-4138-A8FF-40B403E27871}" srcOrd="1" destOrd="0" presId="urn:microsoft.com/office/officeart/2005/8/layout/vList2"/>
    <dgm:cxn modelId="{C681C722-E833-4775-A343-E551976CB2F2}" type="presParOf" srcId="{619A9F8C-2710-486A-8D84-CA480C4E5CBE}" destId="{3CD86C85-8889-4640-B589-3B11F19456F8}" srcOrd="2" destOrd="0" presId="urn:microsoft.com/office/officeart/2005/8/layout/vList2"/>
    <dgm:cxn modelId="{9ADCAF2E-05B6-4E03-89AE-33F6E87A62AD}" type="presParOf" srcId="{619A9F8C-2710-486A-8D84-CA480C4E5CBE}" destId="{E80622C5-BF27-44B6-BB91-7887E5B86409}" srcOrd="3" destOrd="0" presId="urn:microsoft.com/office/officeart/2005/8/layout/vList2"/>
    <dgm:cxn modelId="{DB964495-2059-4690-A183-3351E6395187}" type="presParOf" srcId="{619A9F8C-2710-486A-8D84-CA480C4E5CBE}" destId="{803856E8-40D4-470E-8966-23477905235F}" srcOrd="4" destOrd="0" presId="urn:microsoft.com/office/officeart/2005/8/layout/vList2"/>
    <dgm:cxn modelId="{FD4742BA-2F92-48C1-95C6-67A150D99A2F}" type="presParOf" srcId="{619A9F8C-2710-486A-8D84-CA480C4E5CBE}" destId="{7ED48C08-3FCA-4A20-BF33-C8EDE7CE77F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58BA5F-497A-41F3-8536-5E9682909E22}">
      <dsp:nvSpPr>
        <dsp:cNvPr id="0" name=""/>
        <dsp:cNvSpPr/>
      </dsp:nvSpPr>
      <dsp:spPr>
        <a:xfrm>
          <a:off x="0" y="221081"/>
          <a:ext cx="6735443" cy="5896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Context</a:t>
          </a:r>
        </a:p>
      </dsp:txBody>
      <dsp:txXfrm>
        <a:off x="28786" y="249867"/>
        <a:ext cx="6677871" cy="532107"/>
      </dsp:txXfrm>
    </dsp:sp>
    <dsp:sp modelId="{47A45A36-93B7-43C4-BA3F-8DEFFE001BDF}">
      <dsp:nvSpPr>
        <dsp:cNvPr id="0" name=""/>
        <dsp:cNvSpPr/>
      </dsp:nvSpPr>
      <dsp:spPr>
        <a:xfrm>
          <a:off x="0" y="810760"/>
          <a:ext cx="6735443" cy="919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85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JLR sells vehicles with multiple configurable options.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Base sales dataset contains option-level sales transactions by VIN.</a:t>
          </a:r>
        </a:p>
      </dsp:txBody>
      <dsp:txXfrm>
        <a:off x="0" y="810760"/>
        <a:ext cx="6735443" cy="919080"/>
      </dsp:txXfrm>
    </dsp:sp>
    <dsp:sp modelId="{CEC70690-392F-4587-BFAB-10202E271C65}">
      <dsp:nvSpPr>
        <dsp:cNvPr id="0" name=""/>
        <dsp:cNvSpPr/>
      </dsp:nvSpPr>
      <dsp:spPr>
        <a:xfrm>
          <a:off x="0" y="1729841"/>
          <a:ext cx="6735443" cy="589679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Problem</a:t>
          </a:r>
        </a:p>
      </dsp:txBody>
      <dsp:txXfrm>
        <a:off x="28786" y="1758627"/>
        <a:ext cx="6677871" cy="532107"/>
      </dsp:txXfrm>
    </dsp:sp>
    <dsp:sp modelId="{962D4CA2-CB11-4BDE-9564-2F442858548C}">
      <dsp:nvSpPr>
        <dsp:cNvPr id="0" name=""/>
        <dsp:cNvSpPr/>
      </dsp:nvSpPr>
      <dsp:spPr>
        <a:xfrm>
          <a:off x="0" y="2319520"/>
          <a:ext cx="6735443" cy="919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85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Missing or inconsistent production cost data for options.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Incomplete &amp; poor-quality data makes profitability analysis unreliable.</a:t>
          </a:r>
        </a:p>
      </dsp:txBody>
      <dsp:txXfrm>
        <a:off x="0" y="2319520"/>
        <a:ext cx="6735443" cy="919080"/>
      </dsp:txXfrm>
    </dsp:sp>
    <dsp:sp modelId="{2C7F2A16-2539-47D8-A780-DB75E61C641E}">
      <dsp:nvSpPr>
        <dsp:cNvPr id="0" name=""/>
        <dsp:cNvSpPr/>
      </dsp:nvSpPr>
      <dsp:spPr>
        <a:xfrm>
          <a:off x="0" y="3238600"/>
          <a:ext cx="6735443" cy="589679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/>
            <a:t>Objective</a:t>
          </a:r>
          <a:endParaRPr lang="en-US" sz="2400" b="1" kern="1200"/>
        </a:p>
      </dsp:txBody>
      <dsp:txXfrm>
        <a:off x="28786" y="3267386"/>
        <a:ext cx="6677871" cy="532107"/>
      </dsp:txXfrm>
    </dsp:sp>
    <dsp:sp modelId="{547570FC-9686-49D4-B109-3B68498E0DF8}">
      <dsp:nvSpPr>
        <dsp:cNvPr id="0" name=""/>
        <dsp:cNvSpPr/>
      </dsp:nvSpPr>
      <dsp:spPr>
        <a:xfrm>
          <a:off x="0" y="3828280"/>
          <a:ext cx="6735443" cy="151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85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900" kern="1200"/>
            <a:t>Build an automated ETL pipeline.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900" kern="1200"/>
            <a:t>Enrich sales data using lookup datasets (options cost, vehicle mapping).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900" kern="1200"/>
            <a:t>Deliver accurate profit per option per vehicle to enable strategic decision-making.</a:t>
          </a:r>
          <a:endParaRPr lang="en-US" sz="1900" kern="1200"/>
        </a:p>
      </dsp:txBody>
      <dsp:txXfrm>
        <a:off x="0" y="3828280"/>
        <a:ext cx="6735443" cy="1515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81000C-166A-4269-BBF9-43707D50B248}">
      <dsp:nvSpPr>
        <dsp:cNvPr id="0" name=""/>
        <dsp:cNvSpPr/>
      </dsp:nvSpPr>
      <dsp:spPr>
        <a:xfrm>
          <a:off x="0" y="463058"/>
          <a:ext cx="5393361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8585" tIns="249936" rIns="41858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18,363 duplicate rows.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28 null VINs → traceability issue.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24 null Sales Prices → breaks profit calculation.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1,209 distinct option codes detected.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Gap: 913 option codes not found in Options Data.</a:t>
          </a:r>
          <a:endParaRPr lang="en-US" sz="1200" kern="1200"/>
        </a:p>
      </dsp:txBody>
      <dsp:txXfrm>
        <a:off x="0" y="463058"/>
        <a:ext cx="5393361" cy="1323000"/>
      </dsp:txXfrm>
    </dsp:sp>
    <dsp:sp modelId="{6FBA3C9E-1004-4EFA-AE80-B9596558A73B}">
      <dsp:nvSpPr>
        <dsp:cNvPr id="0" name=""/>
        <dsp:cNvSpPr/>
      </dsp:nvSpPr>
      <dsp:spPr>
        <a:xfrm>
          <a:off x="269668" y="285938"/>
          <a:ext cx="3775352" cy="354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699" tIns="0" rIns="142699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Base Data : (CSV File provided)</a:t>
          </a:r>
        </a:p>
      </dsp:txBody>
      <dsp:txXfrm>
        <a:off x="286961" y="303231"/>
        <a:ext cx="3740766" cy="319654"/>
      </dsp:txXfrm>
    </dsp:sp>
    <dsp:sp modelId="{70F8B520-5EDD-40CF-AB26-E4A89DC1F221}">
      <dsp:nvSpPr>
        <dsp:cNvPr id="0" name=""/>
        <dsp:cNvSpPr/>
      </dsp:nvSpPr>
      <dsp:spPr>
        <a:xfrm>
          <a:off x="0" y="2027979"/>
          <a:ext cx="5393361" cy="1096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8585" tIns="249936" rIns="41858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Material Cost has no null values.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478 distinct option codes.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Gap: 182 option codes present here but not in Base Data.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Option Code + Model provides good consistency with Base Data.</a:t>
          </a:r>
        </a:p>
      </dsp:txBody>
      <dsp:txXfrm>
        <a:off x="0" y="2027979"/>
        <a:ext cx="5393361" cy="1096200"/>
      </dsp:txXfrm>
    </dsp:sp>
    <dsp:sp modelId="{7CB3AB80-F5CA-4BC4-AD7F-D0F951F36B18}">
      <dsp:nvSpPr>
        <dsp:cNvPr id="0" name=""/>
        <dsp:cNvSpPr/>
      </dsp:nvSpPr>
      <dsp:spPr>
        <a:xfrm>
          <a:off x="269668" y="1850859"/>
          <a:ext cx="3775352" cy="354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699" tIns="0" rIns="142699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Options Data : </a:t>
          </a:r>
          <a:r>
            <a:rPr lang="en-US" sz="1200" b="1" kern="1200" dirty="0"/>
            <a:t>(CSV File provided)</a:t>
          </a:r>
        </a:p>
      </dsp:txBody>
      <dsp:txXfrm>
        <a:off x="286961" y="1868152"/>
        <a:ext cx="3740766" cy="319654"/>
      </dsp:txXfrm>
    </dsp:sp>
    <dsp:sp modelId="{D2C0E491-AADC-470B-B0DC-C6D09E797B57}">
      <dsp:nvSpPr>
        <dsp:cNvPr id="0" name=""/>
        <dsp:cNvSpPr/>
      </dsp:nvSpPr>
      <dsp:spPr>
        <a:xfrm>
          <a:off x="0" y="3366099"/>
          <a:ext cx="5393361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8585" tIns="249936" rIns="41858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2 null values each in platform and nameplate display.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Small size may not cover all models in Base Data.</a:t>
          </a:r>
        </a:p>
      </dsp:txBody>
      <dsp:txXfrm>
        <a:off x="0" y="3366099"/>
        <a:ext cx="5393361" cy="699300"/>
      </dsp:txXfrm>
    </dsp:sp>
    <dsp:sp modelId="{DB72B089-1D7E-411F-A7B6-550016DEC362}">
      <dsp:nvSpPr>
        <dsp:cNvPr id="0" name=""/>
        <dsp:cNvSpPr/>
      </dsp:nvSpPr>
      <dsp:spPr>
        <a:xfrm>
          <a:off x="269668" y="3188979"/>
          <a:ext cx="3775352" cy="354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699" tIns="0" rIns="142699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Vehicle Line Mapping Data : </a:t>
          </a:r>
          <a:r>
            <a:rPr lang="en-US" sz="1200" b="1" kern="1200"/>
            <a:t>(CSV File provided)</a:t>
          </a:r>
        </a:p>
      </dsp:txBody>
      <dsp:txXfrm>
        <a:off x="286961" y="3206272"/>
        <a:ext cx="3740766" cy="3196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3AD03-2D68-4EE3-86C9-63AF8DBEF355}">
      <dsp:nvSpPr>
        <dsp:cNvPr id="0" name=""/>
        <dsp:cNvSpPr/>
      </dsp:nvSpPr>
      <dsp:spPr>
        <a:xfrm>
          <a:off x="0" y="157826"/>
          <a:ext cx="10515600" cy="417690"/>
        </a:xfrm>
        <a:prstGeom prst="roundRect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dirty="0"/>
            <a:t>Week 1 – Analysis &amp; Design</a:t>
          </a:r>
          <a:endParaRPr lang="en-US" sz="1700" kern="1200" dirty="0"/>
        </a:p>
      </dsp:txBody>
      <dsp:txXfrm>
        <a:off x="20390" y="178216"/>
        <a:ext cx="10474820" cy="376910"/>
      </dsp:txXfrm>
    </dsp:sp>
    <dsp:sp modelId="{E1FD27CE-AA53-4138-A8FF-40B403E27871}">
      <dsp:nvSpPr>
        <dsp:cNvPr id="0" name=""/>
        <dsp:cNvSpPr/>
      </dsp:nvSpPr>
      <dsp:spPr>
        <a:xfrm>
          <a:off x="0" y="575516"/>
          <a:ext cx="10515600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300" kern="1200" dirty="0"/>
            <a:t>Problem Analysis : Reviewed base, options, and vehicle mapping datasets; identified quality issues (nulls, duplicates, schema mismatches).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300" kern="1200" dirty="0"/>
            <a:t>System Design : Defined layered architecture (Raw → Transformed → Curated), enrichment logic, orchestration flow.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300" kern="1200" dirty="0"/>
            <a:t>Planning : Broke work into tasks, defined success KPIs (data accuracy, freshness, cost).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300" kern="1200"/>
            <a:t>Initial Development : Built ingestion (GCS → BigQuery) and performed EDA/cleaning in Databricks.</a:t>
          </a:r>
          <a:endParaRPr lang="en-US" sz="1300" kern="1200"/>
        </a:p>
      </dsp:txBody>
      <dsp:txXfrm>
        <a:off x="0" y="575516"/>
        <a:ext cx="10515600" cy="897345"/>
      </dsp:txXfrm>
    </dsp:sp>
    <dsp:sp modelId="{3CD86C85-8889-4640-B589-3B11F19456F8}">
      <dsp:nvSpPr>
        <dsp:cNvPr id="0" name=""/>
        <dsp:cNvSpPr/>
      </dsp:nvSpPr>
      <dsp:spPr>
        <a:xfrm>
          <a:off x="0" y="1472861"/>
          <a:ext cx="10515600" cy="417690"/>
        </a:xfrm>
        <a:prstGeom prst="roundRect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Week 2 – Development, Testing &amp; Delivery</a:t>
          </a:r>
          <a:endParaRPr lang="en-US" sz="1700" kern="1200"/>
        </a:p>
      </dsp:txBody>
      <dsp:txXfrm>
        <a:off x="20390" y="1493251"/>
        <a:ext cx="10474820" cy="376910"/>
      </dsp:txXfrm>
    </dsp:sp>
    <dsp:sp modelId="{E80622C5-BF27-44B6-BB91-7887E5B86409}">
      <dsp:nvSpPr>
        <dsp:cNvPr id="0" name=""/>
        <dsp:cNvSpPr/>
      </dsp:nvSpPr>
      <dsp:spPr>
        <a:xfrm>
          <a:off x="0" y="1890551"/>
          <a:ext cx="10515600" cy="1337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300" kern="1200" dirty="0"/>
            <a:t>Development : Implemented enrichment logic in </a:t>
          </a:r>
          <a:r>
            <a:rPr lang="en-GB" sz="1300" kern="1200" dirty="0" err="1"/>
            <a:t>PySpark</a:t>
          </a:r>
          <a:r>
            <a:rPr lang="en-GB" sz="1300" kern="1200" dirty="0"/>
            <a:t> (joins, fallback rules, profit calculation).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300" kern="1200"/>
            <a:t>Testing : Unit tests, Great Expectations checks (row counts, nulls, ranges, profit sanity).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300" kern="1200" dirty="0"/>
            <a:t>Orchestration : Automated with Airflow/Composer DAG, added retries &amp; alerts.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300" kern="1200" dirty="0"/>
            <a:t>Documentation : Created runbook, data contracts, pipeline README.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300" kern="1200"/>
            <a:t>Reporting : Built Power BI dashboard with total profit &amp; profitability insights.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300" kern="1200"/>
            <a:t>Handover : Presented curated datasets &amp; insights back to stakeholders.</a:t>
          </a:r>
          <a:endParaRPr lang="en-US" sz="1300" kern="1200"/>
        </a:p>
      </dsp:txBody>
      <dsp:txXfrm>
        <a:off x="0" y="1890551"/>
        <a:ext cx="10515600" cy="1337219"/>
      </dsp:txXfrm>
    </dsp:sp>
    <dsp:sp modelId="{803856E8-40D4-470E-8966-23477905235F}">
      <dsp:nvSpPr>
        <dsp:cNvPr id="0" name=""/>
        <dsp:cNvSpPr/>
      </dsp:nvSpPr>
      <dsp:spPr>
        <a:xfrm>
          <a:off x="0" y="3227771"/>
          <a:ext cx="10515600" cy="417690"/>
        </a:xfrm>
        <a:prstGeom prst="roundRect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Outcome</a:t>
          </a:r>
          <a:endParaRPr lang="en-US" sz="1700" kern="1200"/>
        </a:p>
      </dsp:txBody>
      <dsp:txXfrm>
        <a:off x="20390" y="3248161"/>
        <a:ext cx="10474820" cy="376910"/>
      </dsp:txXfrm>
    </dsp:sp>
    <dsp:sp modelId="{7ED48C08-3FCA-4A20-BF33-C8EDE7CE77FC}">
      <dsp:nvSpPr>
        <dsp:cNvPr id="0" name=""/>
        <dsp:cNvSpPr/>
      </dsp:nvSpPr>
      <dsp:spPr>
        <a:xfrm>
          <a:off x="0" y="3645461"/>
          <a:ext cx="10515600" cy="44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300" kern="1200"/>
            <a:t>Delivered an end-to-end production-ready pipeline within 2 weeks.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300" kern="1200"/>
            <a:t>Covered full lifecycle: analysis → design → build → test → document → report.</a:t>
          </a:r>
          <a:endParaRPr lang="en-US" sz="1300" kern="1200"/>
        </a:p>
      </dsp:txBody>
      <dsp:txXfrm>
        <a:off x="0" y="3645461"/>
        <a:ext cx="10515600" cy="448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9C117-DF25-4106-AF95-FE77B81F092A}" type="datetimeFigureOut">
              <a:rPr lang="en-GB" smtClean="0"/>
              <a:t>04/09/2025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B2B39-2227-4991-ADE9-984C1E8D26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476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2"/>
                </a:solidFill>
              </a:rPr>
              <a:t>First check the sales price, if the sales price is zero or negative, then the production cost is set to zero immediately.</a:t>
            </a:r>
          </a:p>
          <a:p>
            <a:r>
              <a:rPr lang="en-US" sz="1200" dirty="0">
                <a:solidFill>
                  <a:schemeClr val="tx2"/>
                </a:solidFill>
              </a:rPr>
              <a:t>If there’s an exact match for option and model in Options Data, then the material cost should be directly used as the production cost.</a:t>
            </a:r>
          </a:p>
          <a:p>
            <a:r>
              <a:rPr lang="en-US" sz="1200" dirty="0">
                <a:solidFill>
                  <a:schemeClr val="tx2"/>
                </a:solidFill>
              </a:rPr>
              <a:t>If there’s no exact match, then the average cost for the option across the models should be used as production cost.</a:t>
            </a:r>
          </a:p>
          <a:p>
            <a:r>
              <a:rPr lang="en-US" sz="1200" dirty="0">
                <a:solidFill>
                  <a:schemeClr val="tx2"/>
                </a:solidFill>
              </a:rPr>
              <a:t>And if the option code in the base data is missing, 45% of sales price would be used as the production cost.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B2B39-2227-4991-ADE9-984C1E8D266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987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5B11-BAF6-3561-345E-E7770DB1B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76FDC-3AF8-AF78-08B2-49DD17E87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100A3-35C5-2849-86BA-2378DB57A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B227-1A1B-4298-97A8-570381582511}" type="datetimeFigureOut">
              <a:rPr lang="en-GB" smtClean="0"/>
              <a:t>04/09/2025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97745-93F6-9796-7C71-96889F87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B618E-A31F-89CA-CD71-E873A4BE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6CF4-3CE7-4650-896E-95A74DC7E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4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64CAC-569A-FEC2-D985-876297A40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04E39-4FA7-3B53-49CF-2E7A5F30E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8C9AA-01DE-A26A-592D-A46F0347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B227-1A1B-4298-97A8-570381582511}" type="datetimeFigureOut">
              <a:rPr lang="en-GB" smtClean="0"/>
              <a:t>04/09/2025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4B950-7177-7203-F700-3C58A53F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93013-D8B2-1FB9-139E-A1261F040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6CF4-3CE7-4650-896E-95A74DC7E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525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7A763B-2457-675E-BAD8-8CD55DF5F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FB4EB-D23A-9BD5-8592-54F83275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A2AC3-CF98-5F58-2F63-AF167C0B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B227-1A1B-4298-97A8-570381582511}" type="datetimeFigureOut">
              <a:rPr lang="en-GB" smtClean="0"/>
              <a:t>04/09/2025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A574B-64C1-505D-F341-84A5B0608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F76BF-01E0-A679-7CE4-3C40F756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6CF4-3CE7-4650-896E-95A74DC7E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10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EC61-50F3-B09A-ACE9-FACE501E5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819CC-96F3-D8F1-A2D9-4747C1429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3ED7D-0B8D-CCEC-F96F-01808B43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B227-1A1B-4298-97A8-570381582511}" type="datetimeFigureOut">
              <a:rPr lang="en-GB" smtClean="0"/>
              <a:t>04/09/2025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1B456-B0CB-E2E0-AD69-666B55D96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FB380-62B6-B4F8-F036-A270E5246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6CF4-3CE7-4650-896E-95A74DC7E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3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F9CA-99C8-4953-A554-FC2A5ADBB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78263-58CB-5460-5655-743BA634F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FA441-A22C-8775-80A8-A3A3F259A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B227-1A1B-4298-97A8-570381582511}" type="datetimeFigureOut">
              <a:rPr lang="en-GB" smtClean="0"/>
              <a:t>04/09/2025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E82FC-C94A-D9DF-0188-4F1C4DDA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A31D-D226-52C0-2FE4-4EAB5A6D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6CF4-3CE7-4650-896E-95A74DC7E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08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4611E-45A1-F2FD-F7A1-A6A72329A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AAADF-C18A-7BA5-AAE1-82EA3145A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1DD40-D7A5-3538-B504-F4B4AC0D7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95081-D5D1-F365-FF04-3603290E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B227-1A1B-4298-97A8-570381582511}" type="datetimeFigureOut">
              <a:rPr lang="en-GB" smtClean="0"/>
              <a:t>04/09/2025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64EBB-EB49-ACD5-FC5C-5CF49574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DE033-57BB-3A56-F015-0B43F805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6CF4-3CE7-4650-896E-95A74DC7E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2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FB59-F959-24F5-AFCD-E87458239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C4DCC-53DA-A6E9-D1E7-72B5463D0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93C43-209F-53BB-33AB-15775342A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15A05-A194-51E1-0C7C-8E860F980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342E6-D0BD-7F81-472A-DAFCA29B1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CBB7C6-AFB2-2A03-284E-857AB0889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B227-1A1B-4298-97A8-570381582511}" type="datetimeFigureOut">
              <a:rPr lang="en-GB" smtClean="0"/>
              <a:t>04/09/2025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34A0EA-E856-3479-666B-F6C02740A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607DBB-238D-3014-EC72-DF0F95E8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6CF4-3CE7-4650-896E-95A74DC7E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91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2A495-0925-785C-A241-210D9963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E9E50-90BB-B1A8-25BF-B299AA33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B227-1A1B-4298-97A8-570381582511}" type="datetimeFigureOut">
              <a:rPr lang="en-GB" smtClean="0"/>
              <a:t>04/09/2025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5C871-0D14-59DE-6552-436BF5CE6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AF0A1-300A-DFCB-2041-CB594375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6CF4-3CE7-4650-896E-95A74DC7E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9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B2FB0-5BEB-8CEC-F64C-FD895940E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B227-1A1B-4298-97A8-570381582511}" type="datetimeFigureOut">
              <a:rPr lang="en-GB" smtClean="0"/>
              <a:t>04/09/2025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19C2F5-ECE5-2A6E-6704-A7B1C5643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35709-E512-7DBC-3230-63BD4986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6CF4-3CE7-4650-896E-95A74DC7E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87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EB9C-E2A1-5334-13A7-77E6D1BF2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D6950-9B6F-BCFB-2C92-EE73B8C11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AB274-2469-B06C-F5F3-7E8B644D5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28F62-B424-5A58-96BF-884131F8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B227-1A1B-4298-97A8-570381582511}" type="datetimeFigureOut">
              <a:rPr lang="en-GB" smtClean="0"/>
              <a:t>04/09/2025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2ED94-96AA-FC61-3663-F9CA521F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48582-FEAB-B026-2950-0EF8E947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6CF4-3CE7-4650-896E-95A74DC7E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22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52EE0-FEF1-DF5E-B6CC-9D10EF8B6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BFE9-1EE4-633F-1F79-691DB71982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B8193-8C32-1D1B-228D-4BF3C2047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12A86-5C66-4230-AC0A-408C484C5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B227-1A1B-4298-97A8-570381582511}" type="datetimeFigureOut">
              <a:rPr lang="en-GB" smtClean="0"/>
              <a:t>04/09/2025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3A454-323F-8ED0-0FBA-25BC63ED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1AE95-5322-140A-3650-02F582E8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6CF4-3CE7-4650-896E-95A74DC7E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37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88EAB6-3EDC-F5F1-5694-FF1F98E9D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D6C84-7244-BC64-BBB1-6E643C55C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C1DED-AF42-A96F-5069-C59DCDF2C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C5B227-1A1B-4298-97A8-570381582511}" type="datetimeFigureOut">
              <a:rPr lang="en-GB" smtClean="0"/>
              <a:t>04/09/2025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4C3D6-591D-FEB6-3100-7A5A3AC18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0D00D-0F8D-6643-E832-211DA3A82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606CF4-3CE7-4650-896E-95A74DC7E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18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EFF8C19-72E3-C8F8-BA1E-2506FBC93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Data Enrichment Pipeline for JLR</a:t>
            </a:r>
            <a:endParaRPr lang="en-GB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17D4F-A405-DA40-9AC5-B7C8F0703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chemeClr val="tx2"/>
                </a:solidFill>
              </a:rPr>
              <a:t>-- Sarang Kulkarni</a:t>
            </a:r>
          </a:p>
          <a:p>
            <a:r>
              <a:rPr lang="en-US" sz="1500">
                <a:solidFill>
                  <a:schemeClr val="tx2"/>
                </a:solidFill>
              </a:rPr>
              <a:t> 	Senior Data Engineer</a:t>
            </a:r>
            <a:endParaRPr lang="en-GB" sz="15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07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25AC4-0FCE-5A24-D2B5-6D32E4E2C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200" b="1" dirty="0"/>
              <a:t>Third Stage </a:t>
            </a:r>
            <a:br>
              <a:rPr lang="en-US" sz="4200" b="1" dirty="0"/>
            </a:br>
            <a:r>
              <a:rPr lang="en-US" sz="4200" b="1" dirty="0"/>
              <a:t>– </a:t>
            </a:r>
            <a:br>
              <a:rPr lang="en-US" sz="4200" dirty="0"/>
            </a:br>
            <a:r>
              <a:rPr lang="en-US" sz="4200" dirty="0"/>
              <a:t>Data Curation &amp; Reporting</a:t>
            </a:r>
            <a:endParaRPr lang="en-GB" sz="4200" dirty="0"/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C55AC-8FA5-08DE-1CE8-12674718C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GB" sz="1500" b="1" dirty="0"/>
              <a:t>Load Enriched Data : </a:t>
            </a:r>
          </a:p>
          <a:p>
            <a:pPr lvl="1"/>
            <a:r>
              <a:rPr lang="en-GB" sz="1500" dirty="0"/>
              <a:t>Enriched Parquet files → external transformed enriched tables → transformed enriched tables. </a:t>
            </a:r>
          </a:p>
          <a:p>
            <a:r>
              <a:rPr lang="en-GB" sz="1500" b="1" dirty="0"/>
              <a:t>Final Calculations : </a:t>
            </a:r>
          </a:p>
          <a:p>
            <a:pPr lvl="1"/>
            <a:r>
              <a:rPr lang="en-GB" sz="1500" dirty="0"/>
              <a:t>Profit per transaction derived (net sales price – production cost).</a:t>
            </a:r>
          </a:p>
          <a:p>
            <a:pPr lvl="1"/>
            <a:r>
              <a:rPr lang="en-GB" sz="1500" dirty="0"/>
              <a:t>Dataset written to Parquet (Curated Layer).</a:t>
            </a:r>
          </a:p>
          <a:p>
            <a:r>
              <a:rPr lang="en-GB" sz="1500" b="1" dirty="0"/>
              <a:t>Curated Layer in BigQuery : </a:t>
            </a:r>
          </a:p>
          <a:p>
            <a:pPr lvl="1"/>
            <a:r>
              <a:rPr lang="en-GB" sz="1500" dirty="0"/>
              <a:t>Parquet → external curated table → curated table.</a:t>
            </a:r>
          </a:p>
          <a:p>
            <a:r>
              <a:rPr lang="en-GB" sz="1500" b="1" dirty="0"/>
              <a:t>Reporting &amp; Insights : </a:t>
            </a:r>
          </a:p>
          <a:p>
            <a:pPr lvl="1"/>
            <a:r>
              <a:rPr lang="en-GB" sz="1500" dirty="0"/>
              <a:t>Curated tables consumed in Power BI dashboards.</a:t>
            </a:r>
          </a:p>
          <a:p>
            <a:pPr lvl="1"/>
            <a:r>
              <a:rPr lang="en-GB" sz="1500" dirty="0"/>
              <a:t>Delivered total profit across all options and additional insights (e.g., profitable vs non-profitable options, anomalies, distribution).</a:t>
            </a:r>
          </a:p>
          <a:p>
            <a:r>
              <a:rPr lang="en-US" sz="1500" b="1" dirty="0"/>
              <a:t>Outcome</a:t>
            </a:r>
          </a:p>
          <a:p>
            <a:pPr lvl="1"/>
            <a:r>
              <a:rPr lang="en-US" sz="1500" dirty="0"/>
              <a:t>Fully curated dataset powering business-ready Power BI dashboards.</a:t>
            </a:r>
          </a:p>
          <a:p>
            <a:pPr lvl="1"/>
            <a:r>
              <a:rPr lang="en-US" sz="1500" dirty="0"/>
              <a:t>JLR stakeholders can now trust profit metrics and make option-level profitability decisions.</a:t>
            </a:r>
          </a:p>
        </p:txBody>
      </p:sp>
    </p:spTree>
    <p:extLst>
      <p:ext uri="{BB962C8B-B14F-4D97-AF65-F5344CB8AC3E}">
        <p14:creationId xmlns:p14="http://schemas.microsoft.com/office/powerpoint/2010/main" val="65768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509D1-904B-7A43-E27C-138A0D2F2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Necessary IAM Permissions</a:t>
            </a:r>
            <a:endParaRPr lang="en-GB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31440-0F84-8EC3-FA45-4A79A80AD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1900" b="1"/>
              <a:t>BigQuery &amp; GCS</a:t>
            </a:r>
          </a:p>
          <a:p>
            <a:pPr lvl="1"/>
            <a:r>
              <a:rPr lang="en-GB" sz="1900"/>
              <a:t>RAW/ datasets → ETL = dataEditor</a:t>
            </a:r>
          </a:p>
          <a:p>
            <a:pPr lvl="1"/>
            <a:r>
              <a:rPr lang="en-GB" sz="1900"/>
              <a:t>TRANSFORMED/CURATED datasets → ETL = dataEditor; Analysts = dataViewer</a:t>
            </a:r>
          </a:p>
          <a:p>
            <a:pPr lvl="1"/>
            <a:r>
              <a:rPr lang="en-GB" sz="1900"/>
              <a:t>GCS → uniform bucket-level access; prefix-scoped objectViewer (RAW), objectCreator (SILVER/GOLD</a:t>
            </a:r>
          </a:p>
          <a:p>
            <a:r>
              <a:rPr lang="en-GB" sz="1900" b="1"/>
              <a:t>Cloud Composer</a:t>
            </a:r>
          </a:p>
          <a:p>
            <a:pPr lvl="1"/>
            <a:r>
              <a:rPr lang="en-GB" sz="1900"/>
              <a:t>composer.user</a:t>
            </a:r>
          </a:p>
          <a:p>
            <a:pPr lvl="1"/>
            <a:r>
              <a:rPr lang="en-GB" sz="1900"/>
              <a:t>Worker SA → iam.serviceAccountUser on </a:t>
            </a:r>
            <a:r>
              <a:rPr lang="en-GB" sz="1900" b="1"/>
              <a:t>Pipeline Runner SA</a:t>
            </a:r>
          </a:p>
          <a:p>
            <a:r>
              <a:rPr lang="en-GB" sz="1900" b="1"/>
              <a:t>Pipeline Runner SA</a:t>
            </a:r>
          </a:p>
          <a:p>
            <a:pPr lvl="1"/>
            <a:r>
              <a:rPr lang="en-GB" sz="1900"/>
              <a:t>BigQuery → bigquery.jobUser (project) + dataset dataEditor / dataViewer</a:t>
            </a:r>
          </a:p>
          <a:p>
            <a:pPr lvl="1"/>
            <a:r>
              <a:rPr lang="en-GB" sz="1900"/>
              <a:t>GCS → storage.objectViewer (read), storage.objectCreator / objectAdmin (write, prefix-scoped)</a:t>
            </a:r>
          </a:p>
          <a:p>
            <a:pPr lvl="1"/>
            <a:r>
              <a:rPr lang="en-GB" sz="1900"/>
              <a:t>Secrets → secretmanager.secretAccessor</a:t>
            </a:r>
          </a:p>
          <a:p>
            <a:endParaRPr lang="en-GB" sz="1900"/>
          </a:p>
        </p:txBody>
      </p:sp>
    </p:spTree>
    <p:extLst>
      <p:ext uri="{BB962C8B-B14F-4D97-AF65-F5344CB8AC3E}">
        <p14:creationId xmlns:p14="http://schemas.microsoft.com/office/powerpoint/2010/main" val="4146160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ED70B1-FE7A-DACC-CFB1-82D39B598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Cloud System Setup – Issues &amp; Fixes</a:t>
            </a:r>
            <a:endParaRPr lang="en-GB" sz="4000" b="1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66811-3114-A602-7816-5162D271E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1" dirty="0"/>
              <a:t>GCS &amp; BigQuery Permissions</a:t>
            </a:r>
            <a:endParaRPr lang="en-US" sz="2200" dirty="0"/>
          </a:p>
          <a:p>
            <a:pPr lvl="1"/>
            <a:r>
              <a:rPr lang="en-US" sz="2200" b="1" dirty="0"/>
              <a:t>Issue:</a:t>
            </a:r>
            <a:r>
              <a:rPr lang="en-US" sz="2200" dirty="0"/>
              <a:t> Overly broad access caused failures and risk.</a:t>
            </a:r>
          </a:p>
          <a:p>
            <a:pPr lvl="1"/>
            <a:r>
              <a:rPr lang="en-US" sz="2200" b="1" dirty="0"/>
              <a:t>Fix:</a:t>
            </a:r>
            <a:r>
              <a:rPr lang="en-US" sz="2200" dirty="0"/>
              <a:t> Applied </a:t>
            </a:r>
            <a:r>
              <a:rPr lang="en-US" sz="2200" b="1" dirty="0"/>
              <a:t>prefix-scoped GCS IAM Conditions</a:t>
            </a:r>
            <a:r>
              <a:rPr lang="en-US" sz="2200" dirty="0"/>
              <a:t> + dataset-level BQ grants → least privilege with successful access.</a:t>
            </a:r>
            <a:endParaRPr lang="en-US" sz="2200" b="1" dirty="0"/>
          </a:p>
          <a:p>
            <a:r>
              <a:rPr lang="en-US" sz="2200" b="1" dirty="0"/>
              <a:t>Airflow / DAG Execution</a:t>
            </a:r>
            <a:endParaRPr lang="en-US" sz="2200" dirty="0"/>
          </a:p>
          <a:p>
            <a:pPr lvl="1"/>
            <a:r>
              <a:rPr lang="en-US" sz="2200" b="1" dirty="0"/>
              <a:t>Issue:</a:t>
            </a:r>
            <a:r>
              <a:rPr lang="en-US" sz="2200" dirty="0"/>
              <a:t> Broken DAG errors (</a:t>
            </a:r>
            <a:r>
              <a:rPr lang="en-US" sz="2200" dirty="0" err="1"/>
              <a:t>BigQueryInsertJobOperator</a:t>
            </a:r>
            <a:r>
              <a:rPr lang="en-US" sz="2200" dirty="0"/>
              <a:t> missing configuration).</a:t>
            </a:r>
          </a:p>
          <a:p>
            <a:pPr lvl="1"/>
            <a:r>
              <a:rPr lang="en-US" sz="2200" b="1" dirty="0"/>
              <a:t>Fix:</a:t>
            </a:r>
            <a:r>
              <a:rPr lang="en-US" sz="2200" dirty="0"/>
              <a:t> Corrected operator config, validated with test runs in Composer.</a:t>
            </a:r>
          </a:p>
          <a:p>
            <a:r>
              <a:rPr lang="en-US" sz="2200" b="1" dirty="0"/>
              <a:t>Databricks Notebook Execution</a:t>
            </a:r>
            <a:endParaRPr lang="en-US" sz="2200" dirty="0"/>
          </a:p>
          <a:p>
            <a:pPr lvl="1"/>
            <a:r>
              <a:rPr lang="en-US" sz="2200" b="1" dirty="0"/>
              <a:t>Issue:</a:t>
            </a:r>
            <a:r>
              <a:rPr lang="en-US" sz="2200" dirty="0"/>
              <a:t> Python file not found (</a:t>
            </a:r>
            <a:r>
              <a:rPr lang="en-US" sz="2200" dirty="0" err="1"/>
              <a:t>dbfs</a:t>
            </a:r>
            <a:r>
              <a:rPr lang="en-US" sz="2200" dirty="0"/>
              <a:t>:/</a:t>
            </a:r>
            <a:r>
              <a:rPr lang="en-US" sz="2200" dirty="0" err="1"/>
              <a:t>FileStore</a:t>
            </a:r>
            <a:r>
              <a:rPr lang="en-US" sz="2200" dirty="0"/>
              <a:t>/...).</a:t>
            </a:r>
          </a:p>
          <a:p>
            <a:pPr lvl="1"/>
            <a:r>
              <a:rPr lang="en-US" sz="2200" b="1" dirty="0"/>
              <a:t>Fix:</a:t>
            </a:r>
            <a:r>
              <a:rPr lang="en-US" sz="2200" dirty="0"/>
              <a:t> Converted .</a:t>
            </a:r>
            <a:r>
              <a:rPr lang="en-US" sz="2200" dirty="0" err="1"/>
              <a:t>py</a:t>
            </a:r>
            <a:r>
              <a:rPr lang="en-US" sz="2200" dirty="0"/>
              <a:t> files to notebooks, ensured proper workspace file paths &amp; job configs.</a:t>
            </a:r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921820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D9EE3-9984-7634-484F-112405C2D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sz="4600" b="1" dirty="0"/>
              <a:t>Potential Future Upgrades &amp; Optimizations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20E5F-90A7-6578-FE04-EEAD8C756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1700" b="1" dirty="0"/>
              <a:t>Data Pipeline Improvements</a:t>
            </a:r>
          </a:p>
          <a:p>
            <a:pPr lvl="1"/>
            <a:r>
              <a:rPr lang="en-GB" sz="1700" dirty="0"/>
              <a:t>Add incremental processing instead of full refresh → faster + cost-efficient.</a:t>
            </a:r>
          </a:p>
          <a:p>
            <a:r>
              <a:rPr lang="en-GB" sz="1700" b="1" dirty="0"/>
              <a:t>Data Quality &amp; Testing</a:t>
            </a:r>
          </a:p>
          <a:p>
            <a:pPr lvl="1"/>
            <a:r>
              <a:rPr lang="en-GB" sz="1700" dirty="0"/>
              <a:t>Expand Great Expectations suite with anomaly detection.</a:t>
            </a:r>
          </a:p>
          <a:p>
            <a:pPr lvl="1"/>
            <a:r>
              <a:rPr lang="en-GB" sz="1700" dirty="0"/>
              <a:t>Automate regression testing in CI/CD before deployment. </a:t>
            </a:r>
          </a:p>
          <a:p>
            <a:r>
              <a:rPr lang="en-GB" sz="1700" b="1" dirty="0"/>
              <a:t>Scalability &amp; Performance</a:t>
            </a:r>
          </a:p>
          <a:p>
            <a:pPr lvl="1"/>
            <a:r>
              <a:rPr lang="en-GB" sz="1700" dirty="0"/>
              <a:t>Optimize Spark jobs with adaptive execution &amp; partition tuning.</a:t>
            </a:r>
          </a:p>
          <a:p>
            <a:pPr lvl="1"/>
            <a:r>
              <a:rPr lang="en-GB" sz="1700" dirty="0"/>
              <a:t>Use Iceberg/Delta tables for time-travel and schema evolution.</a:t>
            </a:r>
          </a:p>
          <a:p>
            <a:r>
              <a:rPr lang="en-GB" sz="1700" b="1" dirty="0"/>
              <a:t>Security &amp; Governance</a:t>
            </a:r>
          </a:p>
          <a:p>
            <a:pPr lvl="1"/>
            <a:r>
              <a:rPr lang="en-GB" sz="1700" dirty="0"/>
              <a:t>Apply row/column-level security in BigQuery for sensitive data.</a:t>
            </a:r>
          </a:p>
          <a:p>
            <a:r>
              <a:rPr lang="en-GB" sz="1700" b="1" dirty="0"/>
              <a:t>Analytics &amp; Business Impact</a:t>
            </a:r>
          </a:p>
          <a:p>
            <a:pPr lvl="1"/>
            <a:r>
              <a:rPr lang="en-GB" sz="1700" dirty="0"/>
              <a:t>Build self-service dashboards for profitability by option/region.</a:t>
            </a:r>
          </a:p>
          <a:p>
            <a:pPr lvl="1"/>
            <a:r>
              <a:rPr lang="en-GB" sz="1700" dirty="0"/>
              <a:t>Integrate ML models to predict production costs for new options.</a:t>
            </a:r>
          </a:p>
        </p:txBody>
      </p:sp>
    </p:spTree>
    <p:extLst>
      <p:ext uri="{BB962C8B-B14F-4D97-AF65-F5344CB8AC3E}">
        <p14:creationId xmlns:p14="http://schemas.microsoft.com/office/powerpoint/2010/main" val="1096144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1CB1-4C7B-72F8-A7A4-65399CF9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E2B980AD-81FC-883A-34D6-500F8A44E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45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7290D-EF9B-189F-C162-E6DF35CB5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Business Problem</a:t>
            </a:r>
            <a:endParaRPr lang="en-GB" sz="4000" b="1" dirty="0">
              <a:solidFill>
                <a:srgbClr val="FFFFFF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F506CC-5230-9F03-73D6-9D570E9B4D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1417855"/>
              </p:ext>
            </p:extLst>
          </p:nvPr>
        </p:nvGraphicFramePr>
        <p:xfrm>
          <a:off x="4763911" y="609600"/>
          <a:ext cx="6735443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085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FA36B-A9BE-6D88-765B-919EA55A0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Data Sources</a:t>
            </a:r>
            <a:br>
              <a:rPr lang="en-US" sz="2800" b="1" dirty="0"/>
            </a:br>
            <a:r>
              <a:rPr lang="en-US" sz="2800" b="1" dirty="0"/>
              <a:t>&amp; </a:t>
            </a:r>
            <a:br>
              <a:rPr lang="en-US" sz="2800" b="1" dirty="0"/>
            </a:br>
            <a:r>
              <a:rPr lang="en-US" sz="2800" b="1" dirty="0"/>
              <a:t>Quality Findings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620059D2-E4FE-7B12-9B97-D4622B8BD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9962" y="1929820"/>
            <a:ext cx="4221597" cy="4221597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136551DA-3A43-3019-991F-1339B3D848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440420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0299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0" name="Rectangle 39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2D585-31AA-550C-A55E-ACBF80097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3200" b="1" dirty="0"/>
              <a:t>Challenges</a:t>
            </a:r>
            <a:endParaRPr lang="en-GB" sz="3200" b="1" dirty="0"/>
          </a:p>
        </p:txBody>
      </p:sp>
      <p:sp>
        <p:nvSpPr>
          <p:cNvPr id="40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Content Placeholder 2">
            <a:extLst>
              <a:ext uri="{FF2B5EF4-FFF2-40B4-BE49-F238E27FC236}">
                <a16:creationId xmlns:a16="http://schemas.microsoft.com/office/drawing/2014/main" id="{5B5E7592-1655-0688-123D-77097CE89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b="1" dirty="0"/>
              <a:t>Data Quality Issues</a:t>
            </a:r>
          </a:p>
          <a:p>
            <a:pPr lvl="1"/>
            <a:r>
              <a:rPr lang="en-US" sz="2200" dirty="0"/>
              <a:t>Missing Values in Base Data.</a:t>
            </a:r>
          </a:p>
          <a:p>
            <a:pPr lvl="1"/>
            <a:r>
              <a:rPr lang="en-US" sz="2200" dirty="0"/>
              <a:t>Duplicate data in Base Data (~18K rows)</a:t>
            </a:r>
            <a:r>
              <a:rPr lang="en-GB" sz="2200" dirty="0"/>
              <a:t>.</a:t>
            </a:r>
          </a:p>
          <a:p>
            <a:r>
              <a:rPr lang="en-GB" sz="2200" b="1" dirty="0"/>
              <a:t>Data Alignment Issues</a:t>
            </a:r>
          </a:p>
          <a:p>
            <a:pPr lvl="1"/>
            <a:r>
              <a:rPr lang="en-US" sz="2200" dirty="0"/>
              <a:t>913 option codes in Base Data not present in Options Data.</a:t>
            </a:r>
          </a:p>
          <a:p>
            <a:pPr lvl="1"/>
            <a:r>
              <a:rPr lang="en-US" sz="2200" dirty="0"/>
              <a:t>182 option codes in Options Data not found in Base Data.</a:t>
            </a:r>
          </a:p>
          <a:p>
            <a:pPr lvl="1"/>
            <a:r>
              <a:rPr lang="en-US" sz="2200" dirty="0"/>
              <a:t>Vehicle Line Mapping (22 rows) may not cover all models.</a:t>
            </a:r>
          </a:p>
          <a:p>
            <a:r>
              <a:rPr lang="en-US" sz="2200" b="1" dirty="0"/>
              <a:t>Business Impact</a:t>
            </a:r>
          </a:p>
          <a:p>
            <a:pPr lvl="1"/>
            <a:r>
              <a:rPr lang="en-US" sz="2200" dirty="0"/>
              <a:t>Incomplete costs can lead to miscalculation of profits.</a:t>
            </a:r>
          </a:p>
        </p:txBody>
      </p:sp>
    </p:spTree>
    <p:extLst>
      <p:ext uri="{BB962C8B-B14F-4D97-AF65-F5344CB8AC3E}">
        <p14:creationId xmlns:p14="http://schemas.microsoft.com/office/powerpoint/2010/main" val="108084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D1C1BD-C391-49DE-8857-D2084AFCB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3200" b="1" dirty="0"/>
              <a:t>Enrichment Logic</a:t>
            </a:r>
            <a:endParaRPr lang="en-GB" sz="3200" b="1" dirty="0"/>
          </a:p>
        </p:txBody>
      </p:sp>
      <p:sp>
        <p:nvSpPr>
          <p:cNvPr id="48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102FD22C-0012-3EA9-1F37-10C0E9872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For enriching the base data, the analyst provided a set of rules. The approach was hence designed as follows.</a:t>
            </a:r>
            <a:endParaRPr lang="en-GB" sz="2200" dirty="0"/>
          </a:p>
          <a:p>
            <a:r>
              <a:rPr lang="en-US" sz="2200" b="1" dirty="0"/>
              <a:t>Zero / Negative Sales Price </a:t>
            </a:r>
            <a:r>
              <a:rPr lang="en-US" sz="2200" dirty="0"/>
              <a:t>→ Production cost = 0.</a:t>
            </a:r>
          </a:p>
          <a:p>
            <a:r>
              <a:rPr lang="en-US" sz="2200" b="1" dirty="0"/>
              <a:t>Exact Match (Option Code + Model) </a:t>
            </a:r>
            <a:r>
              <a:rPr lang="en-US" sz="2200" dirty="0"/>
              <a:t>→ Use material cost from Options Data.</a:t>
            </a:r>
          </a:p>
          <a:p>
            <a:r>
              <a:rPr lang="en-US" sz="2200" b="1" dirty="0"/>
              <a:t>No (Option Code + Model) Match </a:t>
            </a:r>
            <a:r>
              <a:rPr lang="en-US" sz="2200" dirty="0"/>
              <a:t>→ Use average material cost for that Option Code.</a:t>
            </a:r>
          </a:p>
          <a:p>
            <a:r>
              <a:rPr lang="en-US" sz="2200" b="1" dirty="0"/>
              <a:t>No Option Code Found </a:t>
            </a:r>
            <a:r>
              <a:rPr lang="en-US" sz="2200" dirty="0"/>
              <a:t>→ Estimate cost as 45% of sales price.</a:t>
            </a:r>
          </a:p>
        </p:txBody>
      </p:sp>
    </p:spTree>
    <p:extLst>
      <p:ext uri="{BB962C8B-B14F-4D97-AF65-F5344CB8AC3E}">
        <p14:creationId xmlns:p14="http://schemas.microsoft.com/office/powerpoint/2010/main" val="300453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5361F-D744-B06B-1078-7CB85342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600" b="1"/>
              <a:t>2-Week Sprint Plan – </a:t>
            </a:r>
            <a:br>
              <a:rPr lang="en-US" sz="2600" b="1"/>
            </a:br>
            <a:r>
              <a:rPr lang="en-US" sz="2600" b="1"/>
              <a:t>End-to-End Delivery</a:t>
            </a:r>
            <a:br>
              <a:rPr lang="en-US" sz="2600" b="1"/>
            </a:br>
            <a:endParaRPr lang="en-GB" sz="2600"/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BCEB9F7F-9B12-ACDB-561D-E676CBECB6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688418"/>
              </p:ext>
            </p:extLst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25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C1A05-767C-FD72-79DE-DF0ED5D58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Pipeline/System Architecture</a:t>
            </a:r>
            <a:endParaRPr lang="en-GB" sz="4000" b="1" dirty="0"/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69E33FE-C93E-839C-6E2A-8D4DE76FC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077" y="1825625"/>
            <a:ext cx="5931846" cy="4351338"/>
          </a:xfrm>
        </p:spPr>
      </p:pic>
    </p:spTree>
    <p:extLst>
      <p:ext uri="{BB962C8B-B14F-4D97-AF65-F5344CB8AC3E}">
        <p14:creationId xmlns:p14="http://schemas.microsoft.com/office/powerpoint/2010/main" val="323296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92492-3723-6183-1C7C-E17DFCF52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200" b="1" dirty="0"/>
              <a:t>First Stage </a:t>
            </a:r>
            <a:br>
              <a:rPr lang="en-US" sz="4200" b="1" dirty="0"/>
            </a:br>
            <a:r>
              <a:rPr lang="en-US" sz="4200" b="1" dirty="0"/>
              <a:t>– </a:t>
            </a:r>
            <a:br>
              <a:rPr lang="en-US" sz="4200" dirty="0"/>
            </a:br>
            <a:r>
              <a:rPr lang="en-US" sz="4200" dirty="0"/>
              <a:t>Data Ingestion &amp; EDA</a:t>
            </a:r>
            <a:endParaRPr lang="en-GB" sz="4200" dirty="0"/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CECEA04-D90B-A226-20AF-4A5D99B5A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1700" b="1" dirty="0"/>
              <a:t>Raw Landing: </a:t>
            </a:r>
            <a:r>
              <a:rPr lang="en-US" sz="1700" dirty="0"/>
              <a:t>Source files landed in Google Cloud Storage (Raw Layer).</a:t>
            </a:r>
          </a:p>
          <a:p>
            <a:r>
              <a:rPr lang="en-US" sz="1700" b="1" dirty="0"/>
              <a:t>Schema Creation: </a:t>
            </a:r>
            <a:r>
              <a:rPr lang="en-US" sz="1700" dirty="0"/>
              <a:t>SQL queries defined schema → loaded into BigQuery external tables, then into raw BigQuery tables.</a:t>
            </a:r>
          </a:p>
          <a:p>
            <a:r>
              <a:rPr lang="en-GB" sz="1700" b="1" dirty="0"/>
              <a:t>Exploration in Databricks (</a:t>
            </a:r>
            <a:r>
              <a:rPr lang="en-GB" sz="1700" b="1"/>
              <a:t>PySpark</a:t>
            </a:r>
            <a:r>
              <a:rPr lang="en-GB" sz="1700" b="1" dirty="0"/>
              <a:t>):</a:t>
            </a:r>
            <a:endParaRPr lang="en-US" sz="1700" b="1" dirty="0"/>
          </a:p>
          <a:p>
            <a:pPr marL="914400" lvl="1" indent="-457200">
              <a:buFont typeface="+mj-lt"/>
              <a:buAutoNum type="arabicPeriod"/>
            </a:pPr>
            <a:r>
              <a:rPr lang="en-GB" sz="1700" dirty="0"/>
              <a:t>Removed duplicate rows.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700" dirty="0"/>
              <a:t>Filled missing values with ‘Unknown’ (categorical only).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700" dirty="0"/>
              <a:t>Aggregated base data to calculate net sales &amp; net quantity.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700" dirty="0"/>
              <a:t>Dropped redundant columns (sales price, option quantities).</a:t>
            </a:r>
          </a:p>
          <a:p>
            <a:r>
              <a:rPr lang="en-US" sz="1700" b="1" dirty="0"/>
              <a:t>Outcome :</a:t>
            </a:r>
          </a:p>
          <a:p>
            <a:pPr lvl="1"/>
            <a:r>
              <a:rPr lang="en-US" sz="1700" dirty="0"/>
              <a:t>Data cleaned, structured, and optimized for downstream enrichment.</a:t>
            </a:r>
          </a:p>
          <a:p>
            <a:pPr lvl="1"/>
            <a:r>
              <a:rPr lang="en-US" sz="1700" dirty="0"/>
              <a:t>Established consistent, high-quality foundation across all datasets.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2915940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D1A56-DEB9-8538-31D6-1EA78A2D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GB" sz="4200" b="1" dirty="0"/>
              <a:t>Second Stage – </a:t>
            </a:r>
            <a:br>
              <a:rPr lang="en-GB" sz="4200" dirty="0"/>
            </a:br>
            <a:r>
              <a:rPr lang="en-GB" sz="4200" dirty="0"/>
              <a:t>Data Transformation &amp; Enrichment</a:t>
            </a:r>
          </a:p>
        </p:txBody>
      </p:sp>
      <p:sp>
        <p:nvSpPr>
          <p:cNvPr id="4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FCFA855F-423B-958A-5C4D-E92CB303C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GB" sz="1700" b="1" dirty="0"/>
              <a:t>Load Transformed Data :</a:t>
            </a:r>
          </a:p>
          <a:p>
            <a:pPr lvl="1"/>
            <a:r>
              <a:rPr lang="en-GB" sz="1700" dirty="0"/>
              <a:t>Parquet files read into </a:t>
            </a:r>
            <a:r>
              <a:rPr lang="en-GB" sz="1700"/>
              <a:t>transformed.external</a:t>
            </a:r>
            <a:r>
              <a:rPr lang="en-GB" sz="1700" dirty="0"/>
              <a:t> → transformed tables in BigQuery.</a:t>
            </a:r>
          </a:p>
          <a:p>
            <a:pPr lvl="1"/>
            <a:r>
              <a:rPr lang="en-GB" sz="1700" dirty="0"/>
              <a:t>Data then consumed by </a:t>
            </a:r>
            <a:r>
              <a:rPr lang="en-GB" sz="1700"/>
              <a:t>PySpark</a:t>
            </a:r>
            <a:r>
              <a:rPr lang="en-GB" sz="1700" dirty="0"/>
              <a:t> notebooks for enrichment.</a:t>
            </a:r>
          </a:p>
          <a:p>
            <a:r>
              <a:rPr lang="en-GB" sz="1700" b="1" dirty="0"/>
              <a:t>Enrichment Steps : </a:t>
            </a:r>
          </a:p>
          <a:p>
            <a:pPr lvl="1"/>
            <a:r>
              <a:rPr lang="en-GB" sz="1700" dirty="0"/>
              <a:t>Join with Options Data :- material cost matched to base data on (option code, model).</a:t>
            </a:r>
          </a:p>
          <a:p>
            <a:pPr lvl="1"/>
            <a:r>
              <a:rPr lang="en-GB" sz="1700" dirty="0"/>
              <a:t>Fallback: Average Material Cost :- Computed average cost per option code and joined to base data.</a:t>
            </a:r>
          </a:p>
          <a:p>
            <a:pPr lvl="1"/>
            <a:r>
              <a:rPr lang="en-GB" sz="1700" dirty="0"/>
              <a:t>Join with Vehicle Line Mapping :- Align option data to correct vehicle models.</a:t>
            </a:r>
          </a:p>
          <a:p>
            <a:pPr lvl="1"/>
            <a:r>
              <a:rPr lang="en-GB" sz="1700" dirty="0"/>
              <a:t>Apply Enrichment Logic :- Production cost derived using 4-step precedence rules, enabling profit calculation.</a:t>
            </a:r>
          </a:p>
          <a:p>
            <a:r>
              <a:rPr lang="en-US" sz="1700" b="1" dirty="0"/>
              <a:t>Outcome :</a:t>
            </a:r>
          </a:p>
          <a:p>
            <a:pPr lvl="1"/>
            <a:r>
              <a:rPr lang="en-US" sz="1700" dirty="0"/>
              <a:t>Base sales data enriched with production cost.</a:t>
            </a:r>
          </a:p>
          <a:p>
            <a:pPr lvl="1"/>
            <a:r>
              <a:rPr lang="en-US" sz="1700" dirty="0"/>
              <a:t>Reliable profit per option per VIN dataset produced, ready for downstream reporting &amp; analytics.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1925640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1339</Words>
  <Application>Microsoft Office PowerPoint</Application>
  <PresentationFormat>Widescreen</PresentationFormat>
  <Paragraphs>141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Office Theme</vt:lpstr>
      <vt:lpstr>Data Enrichment Pipeline for JLR</vt:lpstr>
      <vt:lpstr>Business Problem</vt:lpstr>
      <vt:lpstr>Data Sources &amp;  Quality Findings</vt:lpstr>
      <vt:lpstr>Challenges</vt:lpstr>
      <vt:lpstr>Enrichment Logic</vt:lpstr>
      <vt:lpstr>2-Week Sprint Plan –  End-to-End Delivery </vt:lpstr>
      <vt:lpstr>Pipeline/System Architecture</vt:lpstr>
      <vt:lpstr>First Stage  –  Data Ingestion &amp; EDA</vt:lpstr>
      <vt:lpstr>Second Stage –  Data Transformation &amp; Enrichment</vt:lpstr>
      <vt:lpstr>Third Stage  –  Data Curation &amp; Reporting</vt:lpstr>
      <vt:lpstr>Necessary IAM Permissions</vt:lpstr>
      <vt:lpstr>Cloud System Setup – Issues &amp; Fixes</vt:lpstr>
      <vt:lpstr>Potential Future Upgrades &amp; Optimizations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Sarang Kulkarni</dc:creator>
  <cp:lastModifiedBy>Sarang Kulkarni</cp:lastModifiedBy>
  <cp:revision>1</cp:revision>
  <dcterms:created xsi:type="dcterms:W3CDTF">2025-09-04T20:58:09Z</dcterms:created>
  <dcterms:modified xsi:type="dcterms:W3CDTF">2025-09-04T23:46:48Z</dcterms:modified>
</cp:coreProperties>
</file>