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8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8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3E32-00B8-4DCE-9CFE-02A2BE50EEC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E7A8-3C3E-464C-8152-AD0B6EB3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5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69577"/>
              </p:ext>
            </p:extLst>
          </p:nvPr>
        </p:nvGraphicFramePr>
        <p:xfrm>
          <a:off x="361983" y="1178169"/>
          <a:ext cx="11613139" cy="479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03"/>
                <a:gridCol w="1646825"/>
                <a:gridCol w="2089718"/>
                <a:gridCol w="2854704"/>
                <a:gridCol w="854205"/>
                <a:gridCol w="2989384"/>
              </a:tblGrid>
              <a:tr h="1884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因子类型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衡量方面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WindAPI</a:t>
                      </a:r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</a:tr>
              <a:tr h="13375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盈利性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总资产收益率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净资产收益率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毛利率</a:t>
                      </a:r>
                      <a:endParaRPr lang="en-US" altLang="zh-CN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营业利润率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每股收益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on Assets</a:t>
                      </a:r>
                    </a:p>
                    <a:p>
                      <a:r>
                        <a:rPr lang="en-US" altLang="zh-CN" dirty="0" smtClean="0"/>
                        <a:t>Return on Equity</a:t>
                      </a:r>
                    </a:p>
                    <a:p>
                      <a:r>
                        <a:rPr lang="en-US" altLang="zh-CN" dirty="0" smtClean="0"/>
                        <a:t>Gross Profit Margin</a:t>
                      </a:r>
                    </a:p>
                    <a:p>
                      <a:r>
                        <a:rPr lang="en-US" altLang="zh-CN" dirty="0" smtClean="0"/>
                        <a:t>Operating Profit Ratio</a:t>
                      </a:r>
                    </a:p>
                    <a:p>
                      <a:r>
                        <a:rPr lang="en-US" altLang="zh-CN" dirty="0" smtClean="0"/>
                        <a:t>Earning Per 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</a:p>
                    <a:p>
                      <a:pPr algn="ctr"/>
                      <a:r>
                        <a:rPr lang="en-US" altLang="zh-CN" dirty="0" smtClean="0"/>
                        <a:t>+</a:t>
                      </a:r>
                    </a:p>
                    <a:p>
                      <a:pPr algn="ctr"/>
                      <a:r>
                        <a:rPr lang="en-US" altLang="zh-CN" dirty="0" smtClean="0"/>
                        <a:t>+</a:t>
                      </a:r>
                    </a:p>
                    <a:p>
                      <a:pPr algn="ctr"/>
                      <a:r>
                        <a:rPr lang="en-US" altLang="zh-CN" dirty="0" smtClean="0"/>
                        <a:t>+</a:t>
                      </a:r>
                    </a:p>
                    <a:p>
                      <a:pPr algn="ctr"/>
                      <a:r>
                        <a:rPr lang="en-US" altLang="zh-CN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roa2_ttm2</a:t>
                      </a:r>
                    </a:p>
                    <a:p>
                      <a:r>
                        <a:rPr lang="en-US" altLang="zh-CN" dirty="0" smtClean="0"/>
                        <a:t>roe_ttm2</a:t>
                      </a:r>
                    </a:p>
                    <a:p>
                      <a:r>
                        <a:rPr lang="en-US" altLang="zh-CN" dirty="0" smtClean="0"/>
                        <a:t>(gr_ttm2-gc_ttm2)/gr_ttm2</a:t>
                      </a:r>
                    </a:p>
                    <a:p>
                      <a:r>
                        <a:rPr lang="en-US" altLang="zh-CN" dirty="0" smtClean="0"/>
                        <a:t>op_ttm2/gr_ttm2</a:t>
                      </a:r>
                    </a:p>
                    <a:p>
                      <a:r>
                        <a:rPr lang="en-US" altLang="zh-CN" dirty="0" err="1" smtClean="0"/>
                        <a:t>eps_ttm</a:t>
                      </a:r>
                      <a:endParaRPr lang="zh-CN" altLang="en-US" dirty="0"/>
                    </a:p>
                  </a:txBody>
                  <a:tcPr/>
                </a:tc>
              </a:tr>
              <a:tr h="421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杠杆率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资产负债率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 to Asset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tot_liab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tot_assets</a:t>
                      </a:r>
                      <a:endParaRPr lang="zh-CN" altLang="en-US" dirty="0"/>
                    </a:p>
                  </a:txBody>
                  <a:tcPr/>
                </a:tc>
              </a:tr>
              <a:tr h="585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盈利稳定性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ROE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各季度标准差（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年内）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roe_ttm2</a:t>
                      </a:r>
                      <a:r>
                        <a:rPr lang="zh-CN" altLang="en-US" dirty="0" smtClean="0"/>
                        <a:t>过去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年平均（原程序为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年）</a:t>
                      </a:r>
                      <a:endParaRPr lang="zh-CN" altLang="en-US" dirty="0"/>
                    </a:p>
                  </a:txBody>
                  <a:tcPr/>
                </a:tc>
              </a:tr>
              <a:tr h="421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盈利质量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销售净现率</a:t>
                      </a:r>
                      <a:endParaRPr lang="zh-CN" altLang="en-US" dirty="0"/>
                    </a:p>
                    <a:p>
                      <a:r>
                        <a:rPr lang="zh-CN" altLang="en-US" dirty="0" smtClean="0"/>
                        <a:t>（经营活动净现金流量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营业收入）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operatecashflow_ttm2/gr_ttm2</a:t>
                      </a:r>
                      <a:endParaRPr lang="zh-CN" altLang="en-US" dirty="0"/>
                    </a:p>
                  </a:txBody>
                  <a:tcPr/>
                </a:tc>
              </a:tr>
              <a:tr h="4215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投资质量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投资回报率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Return on Investment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roic2_ttm</a:t>
                      </a:r>
                      <a:endParaRPr lang="zh-CN" altLang="en-US" dirty="0"/>
                    </a:p>
                  </a:txBody>
                  <a:tcPr/>
                </a:tc>
              </a:tr>
              <a:tr h="42150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价值因子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TTM</a:t>
                      </a:r>
                      <a:r>
                        <a:rPr lang="zh-CN" altLang="en-US" dirty="0" smtClean="0"/>
                        <a:t>市盈率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earnings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pe_ttm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21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市净率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市净率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Price-to-Book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pb_mrq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4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132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L</cp:lastModifiedBy>
  <cp:revision>7</cp:revision>
  <dcterms:created xsi:type="dcterms:W3CDTF">2019-08-19T07:11:01Z</dcterms:created>
  <dcterms:modified xsi:type="dcterms:W3CDTF">2019-08-19T07:54:23Z</dcterms:modified>
</cp:coreProperties>
</file>