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529" r:id="rId3"/>
    <p:sldId id="279" r:id="rId4"/>
    <p:sldId id="622" r:id="rId5"/>
    <p:sldId id="431" r:id="rId6"/>
    <p:sldId id="432" r:id="rId7"/>
    <p:sldId id="433" r:id="rId8"/>
    <p:sldId id="630" r:id="rId9"/>
    <p:sldId id="631" r:id="rId10"/>
    <p:sldId id="632" r:id="rId11"/>
    <p:sldId id="623" r:id="rId12"/>
    <p:sldId id="429" r:id="rId13"/>
    <p:sldId id="621" r:id="rId14"/>
    <p:sldId id="633" r:id="rId15"/>
    <p:sldId id="60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221E"/>
    <a:srgbClr val="C0222D"/>
    <a:srgbClr val="E6E6E6"/>
    <a:srgbClr val="455C4C"/>
    <a:srgbClr val="EFF1F3"/>
    <a:srgbClr val="D3D6DA"/>
    <a:srgbClr val="DDE1E6"/>
    <a:srgbClr val="FDEFDC"/>
    <a:srgbClr val="A82327"/>
    <a:srgbClr val="E02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0" autoAdjust="0"/>
    <p:restoredTop sz="93818" autoAdjust="0"/>
  </p:normalViewPr>
  <p:slideViewPr>
    <p:cSldViewPr snapToGrid="0">
      <p:cViewPr varScale="1">
        <p:scale>
          <a:sx n="67" d="100"/>
          <a:sy n="67" d="100"/>
        </p:scale>
        <p:origin x="1098" y="60"/>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4315E-AA88-4C4F-BC7F-691CB14FAFBC}"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D1EEC-C44F-4BFC-84C2-8741EE48D1A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800" b="0" i="0" u="none" strike="noStrike" kern="1200" dirty="0">
                <a:solidFill>
                  <a:srgbClr val="E6E6E6"/>
                </a:solidFill>
                <a:effectLst/>
                <a:latin typeface="+mn-lt"/>
                <a:ea typeface="+mn-ea"/>
                <a:cs typeface="+mn-cs"/>
              </a:rPr>
              <a:t>更多素材资源</a:t>
            </a:r>
            <a:r>
              <a:rPr lang="en-US" altLang="zh-CN" sz="800" b="0" i="0" u="none" strike="noStrike" kern="1200" dirty="0">
                <a:solidFill>
                  <a:srgbClr val="E6E6E6"/>
                </a:solidFill>
                <a:effectLst/>
                <a:latin typeface="+mn-lt"/>
                <a:ea typeface="+mn-ea"/>
                <a:cs typeface="+mn-cs"/>
              </a:rPr>
              <a:t>-</a:t>
            </a:r>
            <a:r>
              <a:rPr lang="zh-CN" altLang="en-US" sz="800" b="0" i="0" u="none" strike="noStrike" kern="1200" dirty="0">
                <a:solidFill>
                  <a:srgbClr val="E6E6E6"/>
                </a:solidFill>
                <a:effectLst/>
                <a:latin typeface="+mn-lt"/>
                <a:ea typeface="+mn-ea"/>
                <a:cs typeface="+mn-cs"/>
              </a:rPr>
              <a:t> </a:t>
            </a:r>
            <a:r>
              <a:rPr lang="en-US" altLang="zh-CN" sz="800" b="0" i="0" u="none" strike="noStrike" kern="1200" dirty="0">
                <a:solidFill>
                  <a:srgbClr val="E6E6E6"/>
                </a:solidFill>
                <a:effectLst/>
                <a:latin typeface="+mn-lt"/>
                <a:ea typeface="+mn-ea"/>
                <a:cs typeface="+mn-cs"/>
              </a:rPr>
              <a:t>B-</a:t>
            </a:r>
            <a:r>
              <a:rPr lang="en-US" altLang="zh-CN" sz="800" b="0" i="0" u="none" strike="noStrike" kern="1200" dirty="0" err="1">
                <a:solidFill>
                  <a:srgbClr val="E6E6E6"/>
                </a:solidFill>
                <a:effectLst/>
                <a:latin typeface="+mn-lt"/>
                <a:ea typeface="+mn-ea"/>
                <a:cs typeface="+mn-cs"/>
              </a:rPr>
              <a:t>lue</a:t>
            </a:r>
            <a:r>
              <a:rPr lang="en-US" altLang="zh-CN" sz="800" b="0" i="0" u="none" strike="noStrike" kern="1200" dirty="0">
                <a:solidFill>
                  <a:srgbClr val="E6E6E6"/>
                </a:solidFill>
                <a:effectLst/>
                <a:latin typeface="+mn-lt"/>
                <a:ea typeface="+mn-ea"/>
                <a:cs typeface="+mn-cs"/>
              </a:rPr>
              <a:t>-D-</a:t>
            </a:r>
            <a:r>
              <a:rPr lang="en-US" altLang="zh-CN" sz="800" b="0" i="0" u="none" strike="noStrike" kern="1200" dirty="0" err="1">
                <a:solidFill>
                  <a:srgbClr val="E6E6E6"/>
                </a:solidFill>
                <a:effectLst/>
                <a:latin typeface="+mn-lt"/>
                <a:ea typeface="+mn-ea"/>
                <a:cs typeface="+mn-cs"/>
              </a:rPr>
              <a:t>ragonfly</a:t>
            </a:r>
            <a:r>
              <a:rPr lang="en-US" altLang="zh-CN" sz="800" b="0" i="0" u="none" strike="noStrike" kern="1200" dirty="0">
                <a:solidFill>
                  <a:srgbClr val="E6E6E6"/>
                </a:solidFill>
                <a:effectLst/>
                <a:latin typeface="+mn-lt"/>
                <a:ea typeface="+mn-ea"/>
                <a:cs typeface="+mn-cs"/>
              </a:rPr>
              <a:t>- </a:t>
            </a:r>
            <a:r>
              <a:rPr lang="en-US" altLang="zh-CN" sz="800" dirty="0">
                <a:solidFill>
                  <a:srgbClr val="E6E6E6"/>
                </a:solidFill>
              </a:rPr>
              <a:t>DESIGN</a:t>
            </a:r>
            <a:endParaRPr lang="zh-CN" altLang="en-US" sz="800" dirty="0">
              <a:solidFill>
                <a:srgbClr val="E6E6E6"/>
              </a:solidFill>
            </a:endParaRPr>
          </a:p>
          <a:p>
            <a:endParaRPr lang="zh-CN" altLang="en-US" dirty="0"/>
          </a:p>
        </p:txBody>
      </p:sp>
      <p:sp>
        <p:nvSpPr>
          <p:cNvPr id="4" name="灯片编号占位符 3"/>
          <p:cNvSpPr>
            <a:spLocks noGrp="1"/>
          </p:cNvSpPr>
          <p:nvPr>
            <p:ph type="sldNum" sz="quarter" idx="5"/>
          </p:nvPr>
        </p:nvSpPr>
        <p:spPr/>
        <p:txBody>
          <a:bodyPr/>
          <a:lstStyle/>
          <a:p>
            <a:fld id="{248D1EEC-C44F-4BFC-84C2-8741EE48D1A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536B760-ED78-4A51-B498-1020B7756F9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8D1EEC-C44F-4BFC-84C2-8741EE48D1A9}" type="slidenum">
              <a:rPr lang="zh-CN" altLang="en-US" smtClean="0"/>
              <a:t>3</a:t>
            </a:fld>
            <a:endParaRPr lang="zh-CN" altLang="en-US"/>
          </a:p>
        </p:txBody>
      </p:sp>
    </p:spTree>
    <p:extLst>
      <p:ext uri="{BB962C8B-B14F-4D97-AF65-F5344CB8AC3E}">
        <p14:creationId xmlns:p14="http://schemas.microsoft.com/office/powerpoint/2010/main" val="203017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由回测结果可知，双均线策略相比于标的指数，波动率较小，在</a:t>
            </a:r>
            <a:r>
              <a:rPr lang="en-US" altLang="zh-CN" dirty="0"/>
              <a:t>2012</a:t>
            </a:r>
            <a:r>
              <a:rPr lang="zh-CN" altLang="en-US" dirty="0"/>
              <a:t>年初、</a:t>
            </a:r>
            <a:r>
              <a:rPr lang="en-US" altLang="zh-CN" dirty="0"/>
              <a:t>2018</a:t>
            </a:r>
            <a:r>
              <a:rPr lang="zh-CN" altLang="en-US" dirty="0"/>
              <a:t>年末等阶段，避免了较大的回撤，但在标的指数具有较大波动时，收益率较低。在</a:t>
            </a:r>
            <a:r>
              <a:rPr lang="en-US" altLang="zh-CN" dirty="0"/>
              <a:t>2015</a:t>
            </a:r>
            <a:r>
              <a:rPr lang="zh-CN" altLang="en-US" dirty="0"/>
              <a:t>年之前均线策略收益率高于沪深</a:t>
            </a:r>
            <a:r>
              <a:rPr lang="en-US" altLang="zh-CN" dirty="0"/>
              <a:t>300</a:t>
            </a:r>
            <a:r>
              <a:rPr lang="zh-CN" altLang="en-US" dirty="0"/>
              <a:t>指数，但在</a:t>
            </a:r>
            <a:r>
              <a:rPr lang="en-US" altLang="zh-CN" dirty="0"/>
              <a:t>2015</a:t>
            </a:r>
            <a:r>
              <a:rPr lang="zh-CN" altLang="en-US" dirty="0"/>
              <a:t>年之后经常出现落后于沪深</a:t>
            </a:r>
            <a:r>
              <a:rPr lang="en-US" altLang="zh-CN" dirty="0"/>
              <a:t>300</a:t>
            </a:r>
            <a:r>
              <a:rPr lang="zh-CN" altLang="en-US" dirty="0"/>
              <a:t>指数的情况</a:t>
            </a:r>
          </a:p>
          <a:p>
            <a:r>
              <a:rPr lang="zh-CN" altLang="en-US" dirty="0"/>
              <a:t>由此可见，双均线策略在</a:t>
            </a:r>
            <a:r>
              <a:rPr lang="en-US" altLang="zh-CN" dirty="0"/>
              <a:t>2015</a:t>
            </a:r>
            <a:r>
              <a:rPr lang="zh-CN" altLang="en-US" dirty="0"/>
              <a:t>年之前的表现差强人意，但在其后几年在</a:t>
            </a:r>
            <a:r>
              <a:rPr lang="en-US" altLang="zh-CN" dirty="0"/>
              <a:t>A</a:t>
            </a:r>
            <a:r>
              <a:rPr lang="zh-CN" altLang="en-US" dirty="0"/>
              <a:t>股市场表现的非常不理想，故需要提出更新的策略来满足投资者的需求。</a:t>
            </a:r>
          </a:p>
          <a:p>
            <a:endParaRPr lang="zh-CN" altLang="en-US" dirty="0"/>
          </a:p>
        </p:txBody>
      </p:sp>
      <p:sp>
        <p:nvSpPr>
          <p:cNvPr id="4" name="灯片编号占位符 3"/>
          <p:cNvSpPr>
            <a:spLocks noGrp="1"/>
          </p:cNvSpPr>
          <p:nvPr>
            <p:ph type="sldNum" sz="quarter" idx="5"/>
          </p:nvPr>
        </p:nvSpPr>
        <p:spPr/>
        <p:txBody>
          <a:bodyPr/>
          <a:lstStyle/>
          <a:p>
            <a:fld id="{248D1EEC-C44F-4BFC-84C2-8741EE48D1A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海龟交易策略跑出了一定的超额收益，同时，相比于基准，它的波动率也更小，更稳定。</a:t>
            </a:r>
          </a:p>
          <a:p>
            <a:r>
              <a:rPr lang="zh-CN" altLang="en-US" dirty="0"/>
              <a:t>由于加入了动态止损的机制，使得策略即使在</a:t>
            </a:r>
            <a:r>
              <a:rPr lang="en-US" altLang="zh-CN" dirty="0"/>
              <a:t>2014</a:t>
            </a:r>
            <a:r>
              <a:rPr lang="zh-CN" altLang="en-US" dirty="0"/>
              <a:t>和</a:t>
            </a:r>
            <a:r>
              <a:rPr lang="en-US" altLang="zh-CN" dirty="0"/>
              <a:t>2015</a:t>
            </a:r>
            <a:r>
              <a:rPr lang="zh-CN" altLang="en-US" dirty="0"/>
              <a:t>年的熊市中，亏损也也相对较小。同时，也没有错过</a:t>
            </a:r>
            <a:r>
              <a:rPr lang="en-US" altLang="zh-CN" dirty="0"/>
              <a:t>2015</a:t>
            </a:r>
            <a:r>
              <a:rPr lang="zh-CN" altLang="en-US" dirty="0"/>
              <a:t>年底和</a:t>
            </a:r>
            <a:r>
              <a:rPr lang="en-US" altLang="zh-CN" dirty="0"/>
              <a:t>2016</a:t>
            </a:r>
            <a:r>
              <a:rPr lang="zh-CN" altLang="en-US" dirty="0"/>
              <a:t>年的牛市。从收益曲线中可以看出，海龟策略在面对快速的连续的暴涨暴跌时，表现不是很好，不能及时作出反应，发生收益回吐的现象，所以在使用唐奇安通道和计算</a:t>
            </a:r>
            <a:r>
              <a:rPr lang="en-US" altLang="zh-CN" dirty="0"/>
              <a:t>ATR</a:t>
            </a:r>
            <a:r>
              <a:rPr lang="zh-CN" altLang="en-US" dirty="0"/>
              <a:t>时，应该适当缩短回看时间，以使得策略可以更为及时的对行情的变化做出反应。</a:t>
            </a:r>
          </a:p>
        </p:txBody>
      </p:sp>
      <p:sp>
        <p:nvSpPr>
          <p:cNvPr id="4" name="灯片编号占位符 3"/>
          <p:cNvSpPr>
            <a:spLocks noGrp="1"/>
          </p:cNvSpPr>
          <p:nvPr>
            <p:ph type="sldNum" sz="quarter" idx="5"/>
          </p:nvPr>
        </p:nvSpPr>
        <p:spPr/>
        <p:txBody>
          <a:bodyPr/>
          <a:lstStyle/>
          <a:p>
            <a:fld id="{248D1EEC-C44F-4BFC-84C2-8741EE48D1A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536B760-ED78-4A51-B498-1020B7756F9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9809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800" b="0" i="0" u="none" strike="noStrike" kern="1200" dirty="0">
                <a:solidFill>
                  <a:srgbClr val="E6E6E6"/>
                </a:solidFill>
                <a:effectLst/>
                <a:latin typeface="+mn-lt"/>
                <a:ea typeface="+mn-ea"/>
                <a:cs typeface="+mn-cs"/>
              </a:rPr>
              <a:t>更多素材资源</a:t>
            </a:r>
            <a:r>
              <a:rPr lang="en-US" altLang="zh-CN" sz="800" b="0" i="0" u="none" strike="noStrike" kern="1200" dirty="0">
                <a:solidFill>
                  <a:srgbClr val="E6E6E6"/>
                </a:solidFill>
                <a:effectLst/>
                <a:latin typeface="+mn-lt"/>
                <a:ea typeface="+mn-ea"/>
                <a:cs typeface="+mn-cs"/>
              </a:rPr>
              <a:t>-</a:t>
            </a:r>
            <a:r>
              <a:rPr lang="zh-CN" altLang="en-US" sz="800" b="0" i="0" u="none" strike="noStrike" kern="1200" dirty="0">
                <a:solidFill>
                  <a:srgbClr val="E6E6E6"/>
                </a:solidFill>
                <a:effectLst/>
                <a:latin typeface="+mn-lt"/>
                <a:ea typeface="+mn-ea"/>
                <a:cs typeface="+mn-cs"/>
              </a:rPr>
              <a:t> </a:t>
            </a:r>
            <a:r>
              <a:rPr lang="en-US" altLang="zh-CN" sz="800" b="0" i="0" u="none" strike="noStrike" kern="1200" dirty="0">
                <a:solidFill>
                  <a:srgbClr val="E6E6E6"/>
                </a:solidFill>
                <a:effectLst/>
                <a:latin typeface="+mn-lt"/>
                <a:ea typeface="+mn-ea"/>
                <a:cs typeface="+mn-cs"/>
              </a:rPr>
              <a:t>B-</a:t>
            </a:r>
            <a:r>
              <a:rPr lang="en-US" altLang="zh-CN" sz="800" b="0" i="0" u="none" strike="noStrike" kern="1200" dirty="0" err="1">
                <a:solidFill>
                  <a:srgbClr val="E6E6E6"/>
                </a:solidFill>
                <a:effectLst/>
                <a:latin typeface="+mn-lt"/>
                <a:ea typeface="+mn-ea"/>
                <a:cs typeface="+mn-cs"/>
              </a:rPr>
              <a:t>lue</a:t>
            </a:r>
            <a:r>
              <a:rPr lang="en-US" altLang="zh-CN" sz="800" b="0" i="0" u="none" strike="noStrike" kern="1200" dirty="0">
                <a:solidFill>
                  <a:srgbClr val="E6E6E6"/>
                </a:solidFill>
                <a:effectLst/>
                <a:latin typeface="+mn-lt"/>
                <a:ea typeface="+mn-ea"/>
                <a:cs typeface="+mn-cs"/>
              </a:rPr>
              <a:t>-D-</a:t>
            </a:r>
            <a:r>
              <a:rPr lang="en-US" altLang="zh-CN" sz="800" b="0" i="0" u="none" strike="noStrike" kern="1200" dirty="0" err="1">
                <a:solidFill>
                  <a:srgbClr val="E6E6E6"/>
                </a:solidFill>
                <a:effectLst/>
                <a:latin typeface="+mn-lt"/>
                <a:ea typeface="+mn-ea"/>
                <a:cs typeface="+mn-cs"/>
              </a:rPr>
              <a:t>ragonfly</a:t>
            </a:r>
            <a:r>
              <a:rPr lang="en-US" altLang="zh-CN" sz="800" b="0" i="0" u="none" strike="noStrike" kern="1200" dirty="0">
                <a:solidFill>
                  <a:srgbClr val="E6E6E6"/>
                </a:solidFill>
                <a:effectLst/>
                <a:latin typeface="+mn-lt"/>
                <a:ea typeface="+mn-ea"/>
                <a:cs typeface="+mn-cs"/>
              </a:rPr>
              <a:t>- </a:t>
            </a:r>
            <a:r>
              <a:rPr lang="en-US" altLang="zh-CN" sz="800" dirty="0">
                <a:solidFill>
                  <a:srgbClr val="E6E6E6"/>
                </a:solidFill>
              </a:rPr>
              <a:t>DESIGN</a:t>
            </a:r>
            <a:endParaRPr lang="zh-CN" altLang="en-US" sz="800" dirty="0">
              <a:solidFill>
                <a:srgbClr val="E6E6E6"/>
              </a:solidFill>
            </a:endParaRPr>
          </a:p>
          <a:p>
            <a:endParaRPr lang="zh-CN" altLang="en-US" dirty="0"/>
          </a:p>
        </p:txBody>
      </p:sp>
      <p:sp>
        <p:nvSpPr>
          <p:cNvPr id="4" name="灯片编号占位符 3"/>
          <p:cNvSpPr>
            <a:spLocks noGrp="1"/>
          </p:cNvSpPr>
          <p:nvPr>
            <p:ph type="sldNum" sz="quarter" idx="5"/>
          </p:nvPr>
        </p:nvSpPr>
        <p:spPr/>
        <p:txBody>
          <a:bodyPr/>
          <a:lstStyle/>
          <a:p>
            <a:fld id="{248D1EEC-C44F-4BFC-84C2-8741EE48D1A9}"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文本框 1"/>
          <p:cNvSpPr txBox="1"/>
          <p:nvPr userDrawn="1"/>
        </p:nvSpPr>
        <p:spPr>
          <a:xfrm>
            <a:off x="-32063822" y="52592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3" name="矩形 2"/>
          <p:cNvSpPr/>
          <p:nvPr userDrawn="1"/>
        </p:nvSpPr>
        <p:spPr>
          <a:xfrm>
            <a:off x="-150980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2166540" y="1690884"/>
            <a:ext cx="1407569" cy="1407569"/>
          </a:xfrm>
          <a:custGeom>
            <a:avLst/>
            <a:gdLst>
              <a:gd name="connsiteX0" fmla="*/ 0 w 1407569"/>
              <a:gd name="connsiteY0" fmla="*/ 0 h 1407569"/>
              <a:gd name="connsiteX1" fmla="*/ 1407569 w 1407569"/>
              <a:gd name="connsiteY1" fmla="*/ 0 h 1407569"/>
              <a:gd name="connsiteX2" fmla="*/ 1407569 w 1407569"/>
              <a:gd name="connsiteY2" fmla="*/ 1407569 h 1407569"/>
              <a:gd name="connsiteX3" fmla="*/ 0 w 1407569"/>
              <a:gd name="connsiteY3" fmla="*/ 1407569 h 1407569"/>
            </a:gdLst>
            <a:ahLst/>
            <a:cxnLst>
              <a:cxn ang="0">
                <a:pos x="connsiteX0" y="connsiteY0"/>
              </a:cxn>
              <a:cxn ang="0">
                <a:pos x="connsiteX1" y="connsiteY1"/>
              </a:cxn>
              <a:cxn ang="0">
                <a:pos x="connsiteX2" y="connsiteY2"/>
              </a:cxn>
              <a:cxn ang="0">
                <a:pos x="connsiteX3" y="connsiteY3"/>
              </a:cxn>
            </a:cxnLst>
            <a:rect l="l" t="t" r="r" b="b"/>
            <a:pathLst>
              <a:path w="1407569" h="1407569">
                <a:moveTo>
                  <a:pt x="0" y="0"/>
                </a:moveTo>
                <a:lnTo>
                  <a:pt x="1407569" y="0"/>
                </a:lnTo>
                <a:lnTo>
                  <a:pt x="1407569" y="1407569"/>
                </a:lnTo>
                <a:lnTo>
                  <a:pt x="0" y="1407569"/>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2021/5/7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Image Layouts">
    <p:spTree>
      <p:nvGrpSpPr>
        <p:cNvPr id="1" name=""/>
        <p:cNvGrpSpPr/>
        <p:nvPr/>
      </p:nvGrpSpPr>
      <p:grpSpPr>
        <a:xfrm>
          <a:off x="0" y="0"/>
          <a:ext cx="0" cy="0"/>
          <a:chOff x="0" y="0"/>
          <a:chExt cx="0" cy="0"/>
        </a:xfrm>
      </p:grpSpPr>
      <p:sp>
        <p:nvSpPr>
          <p:cNvPr id="17" name="Picture Placeholder 8"/>
          <p:cNvSpPr>
            <a:spLocks noGrp="1"/>
          </p:cNvSpPr>
          <p:nvPr>
            <p:ph type="pic" sz="quarter" idx="16" hasCustomPrompt="1"/>
          </p:nvPr>
        </p:nvSpPr>
        <p:spPr>
          <a:xfrm>
            <a:off x="-434205" y="1368080"/>
            <a:ext cx="4209448" cy="4070509"/>
          </a:xfrm>
          <a:prstGeom prst="diamond">
            <a:avLst/>
          </a:pr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Image Holder</a:t>
            </a:r>
          </a:p>
        </p:txBody>
      </p:sp>
      <p:sp>
        <p:nvSpPr>
          <p:cNvPr id="21" name="Picture Placeholder 8"/>
          <p:cNvSpPr>
            <a:spLocks noGrp="1"/>
          </p:cNvSpPr>
          <p:nvPr>
            <p:ph type="pic" sz="quarter" idx="17" hasCustomPrompt="1"/>
          </p:nvPr>
        </p:nvSpPr>
        <p:spPr>
          <a:xfrm>
            <a:off x="1786022" y="-793374"/>
            <a:ext cx="4209448" cy="4070509"/>
          </a:xfrm>
          <a:prstGeom prst="diamond">
            <a:avLst/>
          </a:pr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Image Holder</a:t>
            </a:r>
          </a:p>
        </p:txBody>
      </p:sp>
      <p:sp>
        <p:nvSpPr>
          <p:cNvPr id="22" name="Picture Placeholder 8"/>
          <p:cNvSpPr>
            <a:spLocks noGrp="1"/>
          </p:cNvSpPr>
          <p:nvPr>
            <p:ph type="pic" sz="quarter" idx="18" hasCustomPrompt="1"/>
          </p:nvPr>
        </p:nvSpPr>
        <p:spPr>
          <a:xfrm>
            <a:off x="1786022" y="3555601"/>
            <a:ext cx="4209448" cy="4070509"/>
          </a:xfrm>
          <a:prstGeom prst="diamond">
            <a:avLst/>
          </a:pr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Image Holder</a:t>
            </a:r>
          </a:p>
        </p:txBody>
      </p:sp>
      <p:sp>
        <p:nvSpPr>
          <p:cNvPr id="23" name="Picture Placeholder 8"/>
          <p:cNvSpPr>
            <a:spLocks noGrp="1"/>
          </p:cNvSpPr>
          <p:nvPr>
            <p:ph type="pic" sz="quarter" idx="19" hasCustomPrompt="1"/>
          </p:nvPr>
        </p:nvSpPr>
        <p:spPr>
          <a:xfrm>
            <a:off x="6241449" y="-793374"/>
            <a:ext cx="4209448" cy="4070509"/>
          </a:xfrm>
          <a:prstGeom prst="diamond">
            <a:avLst/>
          </a:pr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Image Holder</a:t>
            </a:r>
          </a:p>
        </p:txBody>
      </p:sp>
      <p:sp>
        <p:nvSpPr>
          <p:cNvPr id="24" name="Picture Placeholder 8"/>
          <p:cNvSpPr>
            <a:spLocks noGrp="1"/>
          </p:cNvSpPr>
          <p:nvPr>
            <p:ph type="pic" sz="quarter" idx="20" hasCustomPrompt="1"/>
          </p:nvPr>
        </p:nvSpPr>
        <p:spPr>
          <a:xfrm>
            <a:off x="8481995" y="1393747"/>
            <a:ext cx="4209448" cy="4070509"/>
          </a:xfrm>
          <a:prstGeom prst="diamond">
            <a:avLst/>
          </a:pr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Image Holder</a:t>
            </a:r>
          </a:p>
        </p:txBody>
      </p:sp>
      <p:sp>
        <p:nvSpPr>
          <p:cNvPr id="25" name="Picture Placeholder 8"/>
          <p:cNvSpPr>
            <a:spLocks noGrp="1"/>
          </p:cNvSpPr>
          <p:nvPr>
            <p:ph type="pic" sz="quarter" idx="21" hasCustomPrompt="1"/>
          </p:nvPr>
        </p:nvSpPr>
        <p:spPr>
          <a:xfrm>
            <a:off x="6241449" y="3568035"/>
            <a:ext cx="4209448" cy="4070509"/>
          </a:xfrm>
          <a:prstGeom prst="diamond">
            <a:avLst/>
          </a:pr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Image Holder</a:t>
            </a:r>
          </a:p>
        </p:txBody>
      </p:sp>
      <p:sp>
        <p:nvSpPr>
          <p:cNvPr id="28" name="Picture Placeholder 27"/>
          <p:cNvSpPr>
            <a:spLocks noGrp="1"/>
          </p:cNvSpPr>
          <p:nvPr>
            <p:ph type="pic" sz="quarter" idx="22" hasCustomPrompt="1"/>
          </p:nvPr>
        </p:nvSpPr>
        <p:spPr>
          <a:xfrm>
            <a:off x="0" y="-247333"/>
            <a:ext cx="1540044" cy="2978424"/>
          </a:xfrm>
          <a:custGeom>
            <a:avLst/>
            <a:gdLst>
              <a:gd name="connsiteX0" fmla="*/ 0 w 1155032"/>
              <a:gd name="connsiteY0" fmla="*/ 0 h 2233818"/>
              <a:gd name="connsiteX1" fmla="*/ 1155032 w 1155032"/>
              <a:gd name="connsiteY1" fmla="*/ 1116909 h 2233818"/>
              <a:gd name="connsiteX2" fmla="*/ 0 w 1155032"/>
              <a:gd name="connsiteY2" fmla="*/ 2233818 h 2233818"/>
            </a:gdLst>
            <a:ahLst/>
            <a:cxnLst>
              <a:cxn ang="0">
                <a:pos x="connsiteX0" y="connsiteY0"/>
              </a:cxn>
              <a:cxn ang="0">
                <a:pos x="connsiteX1" y="connsiteY1"/>
              </a:cxn>
              <a:cxn ang="0">
                <a:pos x="connsiteX2" y="connsiteY2"/>
              </a:cxn>
            </a:cxnLst>
            <a:rect l="l" t="t" r="r" b="b"/>
            <a:pathLst>
              <a:path w="1155032" h="2233818">
                <a:moveTo>
                  <a:pt x="0" y="0"/>
                </a:moveTo>
                <a:lnTo>
                  <a:pt x="1155032" y="1116909"/>
                </a:lnTo>
                <a:lnTo>
                  <a:pt x="0" y="2233818"/>
                </a:lnTo>
                <a:close/>
              </a:path>
            </a:pathLst>
          </a:cu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a:t>
            </a:r>
          </a:p>
        </p:txBody>
      </p:sp>
      <p:sp>
        <p:nvSpPr>
          <p:cNvPr id="29" name="Picture Placeholder 28"/>
          <p:cNvSpPr>
            <a:spLocks noGrp="1"/>
          </p:cNvSpPr>
          <p:nvPr>
            <p:ph type="pic" sz="quarter" idx="23" hasCustomPrompt="1"/>
          </p:nvPr>
        </p:nvSpPr>
        <p:spPr>
          <a:xfrm>
            <a:off x="10732171" y="-169770"/>
            <a:ext cx="1459833" cy="2823299"/>
          </a:xfrm>
          <a:custGeom>
            <a:avLst/>
            <a:gdLst>
              <a:gd name="connsiteX0" fmla="*/ 1094875 w 1094875"/>
              <a:gd name="connsiteY0" fmla="*/ 0 h 2117474"/>
              <a:gd name="connsiteX1" fmla="*/ 1094875 w 1094875"/>
              <a:gd name="connsiteY1" fmla="*/ 2117474 h 2117474"/>
              <a:gd name="connsiteX2" fmla="*/ 0 w 1094875"/>
              <a:gd name="connsiteY2" fmla="*/ 1058737 h 2117474"/>
            </a:gdLst>
            <a:ahLst/>
            <a:cxnLst>
              <a:cxn ang="0">
                <a:pos x="connsiteX0" y="connsiteY0"/>
              </a:cxn>
              <a:cxn ang="0">
                <a:pos x="connsiteX1" y="connsiteY1"/>
              </a:cxn>
              <a:cxn ang="0">
                <a:pos x="connsiteX2" y="connsiteY2"/>
              </a:cxn>
            </a:cxnLst>
            <a:rect l="l" t="t" r="r" b="b"/>
            <a:pathLst>
              <a:path w="1094875" h="2117474">
                <a:moveTo>
                  <a:pt x="1094875" y="0"/>
                </a:moveTo>
                <a:lnTo>
                  <a:pt x="1094875" y="2117474"/>
                </a:lnTo>
                <a:lnTo>
                  <a:pt x="0" y="1058737"/>
                </a:lnTo>
                <a:close/>
              </a:path>
            </a:pathLst>
          </a:cu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a:t>
            </a:r>
          </a:p>
        </p:txBody>
      </p:sp>
      <p:sp>
        <p:nvSpPr>
          <p:cNvPr id="30" name="Picture Placeholder 29"/>
          <p:cNvSpPr>
            <a:spLocks noGrp="1"/>
          </p:cNvSpPr>
          <p:nvPr>
            <p:ph type="pic" sz="quarter" idx="24" hasCustomPrompt="1"/>
          </p:nvPr>
        </p:nvSpPr>
        <p:spPr>
          <a:xfrm>
            <a:off x="0" y="4123913"/>
            <a:ext cx="1540044" cy="2978424"/>
          </a:xfrm>
          <a:custGeom>
            <a:avLst/>
            <a:gdLst>
              <a:gd name="connsiteX0" fmla="*/ 0 w 1155032"/>
              <a:gd name="connsiteY0" fmla="*/ 0 h 2233818"/>
              <a:gd name="connsiteX1" fmla="*/ 1155032 w 1155032"/>
              <a:gd name="connsiteY1" fmla="*/ 1116909 h 2233818"/>
              <a:gd name="connsiteX2" fmla="*/ 0 w 1155032"/>
              <a:gd name="connsiteY2" fmla="*/ 2233818 h 2233818"/>
            </a:gdLst>
            <a:ahLst/>
            <a:cxnLst>
              <a:cxn ang="0">
                <a:pos x="connsiteX0" y="connsiteY0"/>
              </a:cxn>
              <a:cxn ang="0">
                <a:pos x="connsiteX1" y="connsiteY1"/>
              </a:cxn>
              <a:cxn ang="0">
                <a:pos x="connsiteX2" y="connsiteY2"/>
              </a:cxn>
            </a:cxnLst>
            <a:rect l="l" t="t" r="r" b="b"/>
            <a:pathLst>
              <a:path w="1155032" h="2233818">
                <a:moveTo>
                  <a:pt x="0" y="0"/>
                </a:moveTo>
                <a:lnTo>
                  <a:pt x="1155032" y="1116909"/>
                </a:lnTo>
                <a:lnTo>
                  <a:pt x="0" y="2233818"/>
                </a:lnTo>
                <a:close/>
              </a:path>
            </a:pathLst>
          </a:cu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a:t>
            </a:r>
          </a:p>
        </p:txBody>
      </p:sp>
      <p:sp>
        <p:nvSpPr>
          <p:cNvPr id="31" name="Picture Placeholder 30"/>
          <p:cNvSpPr>
            <a:spLocks noGrp="1"/>
          </p:cNvSpPr>
          <p:nvPr>
            <p:ph type="pic" sz="quarter" idx="25" hasCustomPrompt="1"/>
          </p:nvPr>
        </p:nvSpPr>
        <p:spPr>
          <a:xfrm>
            <a:off x="10732171" y="4201476"/>
            <a:ext cx="1459833" cy="2823299"/>
          </a:xfrm>
          <a:custGeom>
            <a:avLst/>
            <a:gdLst>
              <a:gd name="connsiteX0" fmla="*/ 1094875 w 1094875"/>
              <a:gd name="connsiteY0" fmla="*/ 0 h 2117474"/>
              <a:gd name="connsiteX1" fmla="*/ 1094875 w 1094875"/>
              <a:gd name="connsiteY1" fmla="*/ 2117474 h 2117474"/>
              <a:gd name="connsiteX2" fmla="*/ 0 w 1094875"/>
              <a:gd name="connsiteY2" fmla="*/ 1058737 h 2117474"/>
            </a:gdLst>
            <a:ahLst/>
            <a:cxnLst>
              <a:cxn ang="0">
                <a:pos x="connsiteX0" y="connsiteY0"/>
              </a:cxn>
              <a:cxn ang="0">
                <a:pos x="connsiteX1" y="connsiteY1"/>
              </a:cxn>
              <a:cxn ang="0">
                <a:pos x="connsiteX2" y="connsiteY2"/>
              </a:cxn>
            </a:cxnLst>
            <a:rect l="l" t="t" r="r" b="b"/>
            <a:pathLst>
              <a:path w="1094875" h="2117474">
                <a:moveTo>
                  <a:pt x="1094875" y="0"/>
                </a:moveTo>
                <a:lnTo>
                  <a:pt x="1094875" y="2117474"/>
                </a:lnTo>
                <a:lnTo>
                  <a:pt x="0" y="1058737"/>
                </a:lnTo>
                <a:close/>
              </a:path>
            </a:pathLst>
          </a:custGeom>
          <a:solidFill>
            <a:schemeClr val="tx2">
              <a:lumMod val="10000"/>
              <a:lumOff val="90000"/>
            </a:schemeClr>
          </a:solidFill>
          <a:ln w="28575">
            <a:noFill/>
          </a:ln>
        </p:spPr>
        <p:txBody>
          <a:bodyPr wrap="square" lIns="0" tIns="91440" rIns="0" bIns="0" anchor="b">
            <a:noAutofit/>
          </a:bodyPr>
          <a:lstStyle>
            <a:lvl1pPr algn="ctr" rtl="0">
              <a:buNone/>
              <a:defRPr sz="1230">
                <a:solidFill>
                  <a:schemeClr val="tx1">
                    <a:lumMod val="75000"/>
                    <a:lumOff val="25000"/>
                  </a:schemeClr>
                </a:solidFill>
              </a:defRPr>
            </a:lvl1pPr>
          </a:lstStyle>
          <a:p>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文本框 1"/>
          <p:cNvSpPr txBox="1"/>
          <p:nvPr userDrawn="1"/>
        </p:nvSpPr>
        <p:spPr>
          <a:xfrm>
            <a:off x="-32063822" y="52592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3" name="矩形 2"/>
          <p:cNvSpPr/>
          <p:nvPr userDrawn="1"/>
        </p:nvSpPr>
        <p:spPr>
          <a:xfrm>
            <a:off x="-150980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3" name="文本框 2"/>
          <p:cNvSpPr txBox="1"/>
          <p:nvPr userDrawn="1"/>
        </p:nvSpPr>
        <p:spPr>
          <a:xfrm>
            <a:off x="-32063822" y="52592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4" name="文本框 3"/>
          <p:cNvSpPr txBox="1"/>
          <p:nvPr userDrawn="1"/>
        </p:nvSpPr>
        <p:spPr>
          <a:xfrm>
            <a:off x="-34029696" y="0"/>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5" name="文本框 4"/>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6" name="文本框 5"/>
          <p:cNvSpPr txBox="1"/>
          <p:nvPr userDrawn="1"/>
        </p:nvSpPr>
        <p:spPr>
          <a:xfrm>
            <a:off x="-16011022" y="-212583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7" name="矩形 6"/>
          <p:cNvSpPr/>
          <p:nvPr userDrawn="1"/>
        </p:nvSpPr>
        <p:spPr>
          <a:xfrm>
            <a:off x="-150980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黑体 CN Regular" panose="020B0500000000000000" pitchFamily="34" charset="-122"/>
              <a:ea typeface="思源黑体 CN Regular" panose="020B0500000000000000" pitchFamily="34" charset="-122"/>
            </a:endParaRPr>
          </a:p>
        </p:txBody>
      </p:sp>
      <p:sp>
        <p:nvSpPr>
          <p:cNvPr id="3" name="文本框 2"/>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4" name="文本框 3"/>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5" name="文本框 4"/>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6" name="矩形 5"/>
          <p:cNvSpPr/>
          <p:nvPr userDrawn="1"/>
        </p:nvSpPr>
        <p:spPr>
          <a:xfrm>
            <a:off x="-150980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文本框 3"/>
          <p:cNvSpPr txBox="1"/>
          <p:nvPr userDrawn="1"/>
        </p:nvSpPr>
        <p:spPr>
          <a:xfrm>
            <a:off x="1591321" y="3733800"/>
            <a:ext cx="3056879" cy="461665"/>
          </a:xfrm>
          <a:prstGeom prst="rect">
            <a:avLst/>
          </a:prstGeom>
          <a:noFill/>
        </p:spPr>
        <p:txBody>
          <a:bodyPr wrap="square" rtlCol="0">
            <a:spAutoFit/>
          </a:bodyPr>
          <a:lstStyle/>
          <a:p>
            <a:pPr fontAlgn="base"/>
            <a:r>
              <a:rPr lang="zh-CN" altLang="en-US" sz="800" b="0" i="0" u="none" strike="noStrike" kern="1200" dirty="0">
                <a:solidFill>
                  <a:srgbClr val="E6E6E6">
                    <a:alpha val="0"/>
                  </a:srgbClr>
                </a:solidFill>
                <a:effectLst/>
                <a:latin typeface="思源黑体 CN Regular" panose="020B0500000000000000" pitchFamily="34" charset="-122"/>
                <a:ea typeface="思源黑体 CN Regular" panose="020B0500000000000000" pitchFamily="34" charset="-122"/>
                <a:cs typeface="+mn-cs"/>
              </a:rPr>
              <a:t> 千图</a:t>
            </a:r>
            <a:r>
              <a:rPr lang="en-US" altLang="zh-CN" sz="800" b="0" i="0" u="none" strike="noStrike" kern="1200" dirty="0">
                <a:solidFill>
                  <a:srgbClr val="E6E6E6">
                    <a:alpha val="0"/>
                  </a:srgbClr>
                </a:solidFill>
                <a:effectLst/>
                <a:latin typeface="思源黑体 CN Regular" panose="020B0500000000000000" pitchFamily="34" charset="-122"/>
                <a:ea typeface="思源黑体 CN Regular" panose="020B0500000000000000" pitchFamily="34" charset="-122"/>
                <a:cs typeface="+mn-cs"/>
              </a:rPr>
              <a:t>: Blu e Drago </a:t>
            </a:r>
            <a:r>
              <a:rPr lang="en-US" altLang="zh-CN" sz="800" b="0" i="0" u="none" strike="noStrike" kern="1200" dirty="0" err="1">
                <a:solidFill>
                  <a:srgbClr val="E6E6E6">
                    <a:alpha val="0"/>
                  </a:srgbClr>
                </a:solidFill>
                <a:effectLst/>
                <a:latin typeface="思源黑体 CN Regular" panose="020B0500000000000000" pitchFamily="34" charset="-122"/>
                <a:ea typeface="思源黑体 CN Regular" panose="020B0500000000000000" pitchFamily="34" charset="-122"/>
                <a:cs typeface="+mn-cs"/>
              </a:rPr>
              <a:t>nfly</a:t>
            </a:r>
            <a:endParaRPr lang="en-US" altLang="zh-CN" sz="800" b="0" i="0" u="none" strike="noStrike" kern="1200" dirty="0">
              <a:solidFill>
                <a:srgbClr val="E6E6E6">
                  <a:alpha val="0"/>
                </a:srgbClr>
              </a:solidFill>
              <a:effectLst/>
              <a:latin typeface="思源黑体 CN Regular" panose="020B0500000000000000" pitchFamily="34" charset="-122"/>
              <a:ea typeface="思源黑体 CN Regular" panose="020B0500000000000000" pitchFamily="34" charset="-122"/>
              <a:cs typeface="+mn-cs"/>
            </a:endParaRPr>
          </a:p>
          <a:p>
            <a:r>
              <a:rPr lang="en-US" altLang="zh-CN" sz="800" dirty="0">
                <a:solidFill>
                  <a:srgbClr val="E6E6E6">
                    <a:alpha val="0"/>
                  </a:srgbClr>
                </a:solidFill>
                <a:latin typeface="思源黑体 CN Regular" panose="020B0500000000000000" pitchFamily="34" charset="-122"/>
                <a:ea typeface="思源黑体 CN Regular" panose="020B0500000000000000" pitchFamily="34" charset="-122"/>
              </a:rPr>
              <a:t/>
            </a:r>
            <a:br>
              <a:rPr lang="en-US" altLang="zh-CN" sz="800" dirty="0">
                <a:solidFill>
                  <a:srgbClr val="E6E6E6">
                    <a:alpha val="0"/>
                  </a:srgbClr>
                </a:solidFill>
                <a:latin typeface="思源黑体 CN Regular" panose="020B0500000000000000" pitchFamily="34" charset="-122"/>
                <a:ea typeface="思源黑体 CN Regular" panose="020B0500000000000000" pitchFamily="34" charset="-122"/>
              </a:rPr>
            </a:br>
            <a:r>
              <a:rPr lang="en-US" altLang="zh-CN" sz="800" dirty="0">
                <a:solidFill>
                  <a:srgbClr val="E6E6E6">
                    <a:alpha val="0"/>
                  </a:srgbClr>
                </a:solidFill>
                <a:latin typeface="思源黑体 CN Regular" panose="020B0500000000000000" pitchFamily="34" charset="-122"/>
                <a:ea typeface="思源黑体 CN Regular" panose="020B0500000000000000" pitchFamily="34" charset="-122"/>
              </a:rPr>
              <a:t>DESIGN</a:t>
            </a:r>
            <a:endParaRPr lang="zh-CN" altLang="en-US" sz="800" dirty="0">
              <a:solidFill>
                <a:srgbClr val="E6E6E6">
                  <a:alpha val="0"/>
                </a:srgbClr>
              </a:solidFill>
              <a:latin typeface="思源黑体 CN Regular" panose="020B0500000000000000" pitchFamily="34" charset="-122"/>
              <a:ea typeface="思源黑体 CN Regular" panose="020B0500000000000000" pitchFamily="34" charset="-122"/>
            </a:endParaRPr>
          </a:p>
        </p:txBody>
      </p:sp>
      <p:sp>
        <p:nvSpPr>
          <p:cNvPr id="3" name="8435759"/>
          <p:cNvSpPr>
            <a:spLocks noGrp="1"/>
          </p:cNvSpPr>
          <p:nvPr>
            <p:ph type="pic" sz="quarter" idx="10"/>
          </p:nvPr>
        </p:nvSpPr>
        <p:spPr>
          <a:xfrm>
            <a:off x="0" y="0"/>
            <a:ext cx="12192000" cy="6858000"/>
          </a:xfrm>
          <a:prstGeom prst="rect">
            <a:avLst/>
          </a:prstGeom>
        </p:spPr>
        <p:txBody>
          <a:bodyPr/>
          <a:lstStyle>
            <a:lvl1pPr>
              <a:defRPr>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5" name="文本框 4"/>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6" name="文本框 5"/>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7" name="文本框 6"/>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8" name="矩形 7"/>
          <p:cNvSpPr/>
          <p:nvPr userDrawn="1"/>
        </p:nvSpPr>
        <p:spPr>
          <a:xfrm>
            <a:off x="-150980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文本框 1"/>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3" name="文本框 2"/>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4" name="文本框 3"/>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5" name="矩形 4"/>
          <p:cNvSpPr/>
          <p:nvPr userDrawn="1"/>
        </p:nvSpPr>
        <p:spPr>
          <a:xfrm>
            <a:off x="-150980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mplate from Qian t u 8 4 3 5 7 5 9"/>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6E6E6"/>
              </a:solidFill>
            </a:endParaRPr>
          </a:p>
        </p:txBody>
      </p:sp>
      <p:sp>
        <p:nvSpPr>
          <p:cNvPr id="3" name="Template from Qian t u 8 4 3 5 7 5 9"/>
          <p:cNvSpPr txBox="1"/>
          <p:nvPr userDrawn="1"/>
        </p:nvSpPr>
        <p:spPr>
          <a:xfrm>
            <a:off x="-32063822" y="52592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4" name="Template from Qian t u 8 4 3 5 7 5 9"/>
          <p:cNvSpPr txBox="1"/>
          <p:nvPr userDrawn="1"/>
        </p:nvSpPr>
        <p:spPr>
          <a:xfrm>
            <a:off x="-34029696" y="0"/>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5" name="文本框 4"/>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6" name="文本框 5"/>
          <p:cNvSpPr txBox="1"/>
          <p:nvPr userDrawn="1"/>
        </p:nvSpPr>
        <p:spPr>
          <a:xfrm>
            <a:off x="-16011022" y="-212583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7" name="矩形 6"/>
          <p:cNvSpPr/>
          <p:nvPr userDrawn="1"/>
        </p:nvSpPr>
        <p:spPr>
          <a:xfrm>
            <a:off x="-150980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Template from Qian t u 8 4 3 5 7 5 9"/>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6E6E6"/>
              </a:solidFill>
            </a:endParaRPr>
          </a:p>
        </p:txBody>
      </p:sp>
      <p:sp>
        <p:nvSpPr>
          <p:cNvPr id="3" name="Template from Qian t u 8 4 3 5 7 5 9"/>
          <p:cNvSpPr txBox="1"/>
          <p:nvPr userDrawn="1"/>
        </p:nvSpPr>
        <p:spPr>
          <a:xfrm>
            <a:off x="-32063822" y="52592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4" name="Template from Qian t u 8 4 3 5 7 5 9"/>
          <p:cNvSpPr txBox="1"/>
          <p:nvPr userDrawn="1"/>
        </p:nvSpPr>
        <p:spPr>
          <a:xfrm>
            <a:off x="-34029696" y="0"/>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5" name="文本框 4"/>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6" name="文本框 5"/>
          <p:cNvSpPr txBox="1"/>
          <p:nvPr userDrawn="1"/>
        </p:nvSpPr>
        <p:spPr>
          <a:xfrm>
            <a:off x="-16011022" y="-212583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7" name="矩形 6"/>
          <p:cNvSpPr/>
          <p:nvPr userDrawn="1"/>
        </p:nvSpPr>
        <p:spPr>
          <a:xfrm>
            <a:off x="-150980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E6E6E6"/>
              </a:solidFill>
            </a:endParaRPr>
          </a:p>
        </p:txBody>
      </p:sp>
      <p:sp>
        <p:nvSpPr>
          <p:cNvPr id="3" name="文本框 2"/>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4" name="文本框 3"/>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5" name="文本框 4"/>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6" name="矩形 5"/>
          <p:cNvSpPr/>
          <p:nvPr userDrawn="1"/>
        </p:nvSpPr>
        <p:spPr>
          <a:xfrm>
            <a:off x="-150980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文本框 3"/>
          <p:cNvSpPr txBox="1"/>
          <p:nvPr userDrawn="1"/>
        </p:nvSpPr>
        <p:spPr>
          <a:xfrm>
            <a:off x="1591321" y="3733800"/>
            <a:ext cx="3056879" cy="461665"/>
          </a:xfrm>
          <a:prstGeom prst="rect">
            <a:avLst/>
          </a:prstGeom>
          <a:noFill/>
        </p:spPr>
        <p:txBody>
          <a:bodyPr wrap="square" rtlCol="0">
            <a:spAutoFit/>
          </a:bodyPr>
          <a:lstStyle/>
          <a:p>
            <a:pPr fontAlgn="base"/>
            <a:r>
              <a:rPr lang="zh-CN" altLang="en-US" sz="800" b="0" i="0" u="none" strike="noStrike" kern="1200" dirty="0">
                <a:solidFill>
                  <a:srgbClr val="E6E6E6"/>
                </a:solidFill>
                <a:effectLst/>
                <a:latin typeface="+mn-lt"/>
                <a:ea typeface="+mn-ea"/>
                <a:cs typeface="+mn-cs"/>
              </a:rPr>
              <a:t> 千图</a:t>
            </a:r>
            <a:r>
              <a:rPr lang="en-US" altLang="zh-CN" sz="800" b="0" i="0" u="none" strike="noStrike" kern="1200" dirty="0">
                <a:solidFill>
                  <a:srgbClr val="E6E6E6"/>
                </a:solidFill>
                <a:effectLst/>
                <a:latin typeface="+mn-lt"/>
                <a:ea typeface="+mn-ea"/>
                <a:cs typeface="+mn-cs"/>
              </a:rPr>
              <a:t>: Blu e Drago </a:t>
            </a:r>
            <a:r>
              <a:rPr lang="en-US" altLang="zh-CN" sz="800" b="0" i="0" u="none" strike="noStrike" kern="1200" dirty="0" err="1">
                <a:solidFill>
                  <a:srgbClr val="E6E6E6"/>
                </a:solidFill>
                <a:effectLst/>
                <a:latin typeface="+mn-lt"/>
                <a:ea typeface="+mn-ea"/>
                <a:cs typeface="+mn-cs"/>
              </a:rPr>
              <a:t>nfly</a:t>
            </a:r>
            <a:endParaRPr lang="en-US" altLang="zh-CN" sz="800" b="0" i="0" u="none" strike="noStrike" kern="1200" dirty="0">
              <a:solidFill>
                <a:srgbClr val="E6E6E6"/>
              </a:solidFill>
              <a:effectLst/>
              <a:latin typeface="+mn-lt"/>
              <a:ea typeface="+mn-ea"/>
              <a:cs typeface="+mn-cs"/>
            </a:endParaRPr>
          </a:p>
          <a:p>
            <a:r>
              <a:rPr lang="en-US" altLang="zh-CN" sz="800" dirty="0">
                <a:solidFill>
                  <a:srgbClr val="E6E6E6"/>
                </a:solidFill>
              </a:rPr>
              <a:t/>
            </a:r>
            <a:br>
              <a:rPr lang="en-US" altLang="zh-CN" sz="800" dirty="0">
                <a:solidFill>
                  <a:srgbClr val="E6E6E6"/>
                </a:solidFill>
              </a:rPr>
            </a:br>
            <a:r>
              <a:rPr lang="en-US" altLang="zh-CN" sz="800" dirty="0">
                <a:solidFill>
                  <a:srgbClr val="E6E6E6"/>
                </a:solidFill>
              </a:rPr>
              <a:t>DESIGN</a:t>
            </a:r>
            <a:endParaRPr lang="zh-CN" altLang="en-US" sz="800" dirty="0">
              <a:solidFill>
                <a:srgbClr val="E6E6E6"/>
              </a:solidFill>
            </a:endParaRPr>
          </a:p>
        </p:txBody>
      </p:sp>
      <p:sp>
        <p:nvSpPr>
          <p:cNvPr id="3" name="8435759"/>
          <p:cNvSpPr>
            <a:spLocks noGrp="1"/>
          </p:cNvSpPr>
          <p:nvPr>
            <p:ph type="pic" sz="quarter" idx="10"/>
          </p:nvPr>
        </p:nvSpPr>
        <p:spPr>
          <a:xfrm>
            <a:off x="0" y="0"/>
            <a:ext cx="12192000" cy="6858000"/>
          </a:xfrm>
          <a:prstGeom prst="rect">
            <a:avLst/>
          </a:prstGeom>
        </p:spPr>
        <p:txBody>
          <a:bodyPr/>
          <a:lstStyle>
            <a:lvl1pPr>
              <a:defRPr>
                <a:solidFill>
                  <a:srgbClr val="E6E6E6"/>
                </a:solidFill>
              </a:defRPr>
            </a:lvl1pPr>
          </a:lstStyle>
          <a:p>
            <a:endParaRPr lang="zh-CN" altLang="en-US"/>
          </a:p>
        </p:txBody>
      </p:sp>
      <p:sp>
        <p:nvSpPr>
          <p:cNvPr id="5" name="文本框 4"/>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6" name="文本框 5"/>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7" name="文本框 6"/>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8" name="矩形 7"/>
          <p:cNvSpPr/>
          <p:nvPr userDrawn="1"/>
        </p:nvSpPr>
        <p:spPr>
          <a:xfrm>
            <a:off x="-150980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文本框 1"/>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endParaRPr>
          </a:p>
        </p:txBody>
      </p:sp>
      <p:sp>
        <p:nvSpPr>
          <p:cNvPr id="3" name="文本框 2"/>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endParaRPr>
          </a:p>
        </p:txBody>
      </p:sp>
      <p:sp>
        <p:nvSpPr>
          <p:cNvPr id="4" name="文本框 3"/>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endParaRPr>
          </a:p>
        </p:txBody>
      </p:sp>
      <p:sp>
        <p:nvSpPr>
          <p:cNvPr id="5" name="矩形 4"/>
          <p:cNvSpPr/>
          <p:nvPr userDrawn="1"/>
        </p:nvSpPr>
        <p:spPr>
          <a:xfrm>
            <a:off x="-15098004" y="6488668"/>
            <a:ext cx="1197764" cy="369332"/>
          </a:xfrm>
          <a:prstGeom prst="rect">
            <a:avLst/>
          </a:prstGeom>
        </p:spPr>
        <p:txBody>
          <a:bodyPr wrap="none">
            <a:spAutoFit/>
          </a:bodyPr>
          <a:lstStyle/>
          <a:p>
            <a:r>
              <a:rPr lang="en-US" altLang="zh-CN" dirty="0">
                <a:solidFill>
                  <a:srgbClr val="CCD1D4"/>
                </a:solidFill>
              </a:rPr>
              <a:t>61536760</a:t>
            </a:r>
            <a:endParaRPr lang="zh-CN" altLang="en-US" dirty="0">
              <a:solidFill>
                <a:srgbClr val="CCD1D4"/>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10" name="矩形 9"/>
          <p:cNvSpPr/>
          <p:nvPr userDrawn="1"/>
        </p:nvSpPr>
        <p:spPr>
          <a:xfrm>
            <a:off x="0" y="0"/>
            <a:ext cx="12192000" cy="4397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2" name="图片 11"/>
          <p:cNvPicPr>
            <a:picLocks noChangeAspect="1"/>
          </p:cNvPicPr>
          <p:nvPr userDrawn="1"/>
        </p:nvPicPr>
        <p:blipFill rotWithShape="1">
          <a:blip r:embed="rId2"/>
          <a:srcRect t="13456" r="26891" b="42099"/>
          <a:stretch>
            <a:fillRect/>
          </a:stretch>
        </p:blipFill>
        <p:spPr>
          <a:xfrm>
            <a:off x="-711305" y="0"/>
            <a:ext cx="1290330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2065595" y="2239885"/>
            <a:ext cx="2540841" cy="1520367"/>
          </a:xfrm>
          <a:custGeom>
            <a:avLst/>
            <a:gdLst>
              <a:gd name="connsiteX0" fmla="*/ 0 w 2540841"/>
              <a:gd name="connsiteY0" fmla="*/ 0 h 1520367"/>
              <a:gd name="connsiteX1" fmla="*/ 2540841 w 2540841"/>
              <a:gd name="connsiteY1" fmla="*/ 0 h 1520367"/>
              <a:gd name="connsiteX2" fmla="*/ 2540841 w 2540841"/>
              <a:gd name="connsiteY2" fmla="*/ 1520367 h 1520367"/>
              <a:gd name="connsiteX3" fmla="*/ 0 w 2540841"/>
              <a:gd name="connsiteY3" fmla="*/ 1520367 h 1520367"/>
            </a:gdLst>
            <a:ahLst/>
            <a:cxnLst>
              <a:cxn ang="0">
                <a:pos x="connsiteX0" y="connsiteY0"/>
              </a:cxn>
              <a:cxn ang="0">
                <a:pos x="connsiteX1" y="connsiteY1"/>
              </a:cxn>
              <a:cxn ang="0">
                <a:pos x="connsiteX2" y="connsiteY2"/>
              </a:cxn>
              <a:cxn ang="0">
                <a:pos x="connsiteX3" y="connsiteY3"/>
              </a:cxn>
            </a:cxnLst>
            <a:rect l="l" t="t" r="r" b="b"/>
            <a:pathLst>
              <a:path w="2540841" h="1520367">
                <a:moveTo>
                  <a:pt x="0" y="0"/>
                </a:moveTo>
                <a:lnTo>
                  <a:pt x="2540841" y="0"/>
                </a:lnTo>
                <a:lnTo>
                  <a:pt x="2540841" y="1520367"/>
                </a:lnTo>
                <a:lnTo>
                  <a:pt x="0" y="1520367"/>
                </a:lnTo>
                <a:close/>
              </a:path>
            </a:pathLst>
          </a:cu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noAutofit/>
          </a:bodyPr>
          <a:lstStyle/>
          <a:p>
            <a:endParaRPr lang="zh-CN" altLang="en-US"/>
          </a:p>
        </p:txBody>
      </p:sp>
      <p:sp>
        <p:nvSpPr>
          <p:cNvPr id="10" name="图片占位符 9"/>
          <p:cNvSpPr>
            <a:spLocks noGrp="1"/>
          </p:cNvSpPr>
          <p:nvPr>
            <p:ph type="pic" sz="quarter" idx="11"/>
          </p:nvPr>
        </p:nvSpPr>
        <p:spPr>
          <a:xfrm>
            <a:off x="4886141" y="2239885"/>
            <a:ext cx="2615457" cy="1520367"/>
          </a:xfrm>
          <a:custGeom>
            <a:avLst/>
            <a:gdLst>
              <a:gd name="connsiteX0" fmla="*/ 0 w 2615457"/>
              <a:gd name="connsiteY0" fmla="*/ 0 h 1520367"/>
              <a:gd name="connsiteX1" fmla="*/ 2615457 w 2615457"/>
              <a:gd name="connsiteY1" fmla="*/ 0 h 1520367"/>
              <a:gd name="connsiteX2" fmla="*/ 2615457 w 2615457"/>
              <a:gd name="connsiteY2" fmla="*/ 1520367 h 1520367"/>
              <a:gd name="connsiteX3" fmla="*/ 0 w 2615457"/>
              <a:gd name="connsiteY3" fmla="*/ 1520367 h 1520367"/>
            </a:gdLst>
            <a:ahLst/>
            <a:cxnLst>
              <a:cxn ang="0">
                <a:pos x="connsiteX0" y="connsiteY0"/>
              </a:cxn>
              <a:cxn ang="0">
                <a:pos x="connsiteX1" y="connsiteY1"/>
              </a:cxn>
              <a:cxn ang="0">
                <a:pos x="connsiteX2" y="connsiteY2"/>
              </a:cxn>
              <a:cxn ang="0">
                <a:pos x="connsiteX3" y="connsiteY3"/>
              </a:cxn>
            </a:cxnLst>
            <a:rect l="l" t="t" r="r" b="b"/>
            <a:pathLst>
              <a:path w="2615457" h="1520367">
                <a:moveTo>
                  <a:pt x="0" y="0"/>
                </a:moveTo>
                <a:lnTo>
                  <a:pt x="2615457" y="0"/>
                </a:lnTo>
                <a:lnTo>
                  <a:pt x="2615457" y="1520367"/>
                </a:lnTo>
                <a:lnTo>
                  <a:pt x="0" y="1520367"/>
                </a:lnTo>
                <a:close/>
              </a:path>
            </a:pathLst>
          </a:cu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noAutofit/>
          </a:bodyPr>
          <a:lstStyle/>
          <a:p>
            <a:endParaRPr lang="zh-CN" altLang="en-US"/>
          </a:p>
        </p:txBody>
      </p:sp>
      <p:sp>
        <p:nvSpPr>
          <p:cNvPr id="11" name="图片占位符 10"/>
          <p:cNvSpPr>
            <a:spLocks noGrp="1"/>
          </p:cNvSpPr>
          <p:nvPr>
            <p:ph type="pic" sz="quarter" idx="12"/>
          </p:nvPr>
        </p:nvSpPr>
        <p:spPr>
          <a:xfrm>
            <a:off x="7781303" y="2239885"/>
            <a:ext cx="2240379" cy="1520367"/>
          </a:xfrm>
          <a:custGeom>
            <a:avLst/>
            <a:gdLst>
              <a:gd name="connsiteX0" fmla="*/ 0 w 2240379"/>
              <a:gd name="connsiteY0" fmla="*/ 0 h 1520367"/>
              <a:gd name="connsiteX1" fmla="*/ 2240379 w 2240379"/>
              <a:gd name="connsiteY1" fmla="*/ 0 h 1520367"/>
              <a:gd name="connsiteX2" fmla="*/ 2240379 w 2240379"/>
              <a:gd name="connsiteY2" fmla="*/ 1520367 h 1520367"/>
              <a:gd name="connsiteX3" fmla="*/ 0 w 2240379"/>
              <a:gd name="connsiteY3" fmla="*/ 1520367 h 1520367"/>
            </a:gdLst>
            <a:ahLst/>
            <a:cxnLst>
              <a:cxn ang="0">
                <a:pos x="connsiteX0" y="connsiteY0"/>
              </a:cxn>
              <a:cxn ang="0">
                <a:pos x="connsiteX1" y="connsiteY1"/>
              </a:cxn>
              <a:cxn ang="0">
                <a:pos x="connsiteX2" y="connsiteY2"/>
              </a:cxn>
              <a:cxn ang="0">
                <a:pos x="connsiteX3" y="connsiteY3"/>
              </a:cxn>
            </a:cxnLst>
            <a:rect l="l" t="t" r="r" b="b"/>
            <a:pathLst>
              <a:path w="2240379" h="1520367">
                <a:moveTo>
                  <a:pt x="0" y="0"/>
                </a:moveTo>
                <a:lnTo>
                  <a:pt x="2240379" y="0"/>
                </a:lnTo>
                <a:lnTo>
                  <a:pt x="2240379" y="1520367"/>
                </a:lnTo>
                <a:lnTo>
                  <a:pt x="0" y="1520367"/>
                </a:lnTo>
                <a:close/>
              </a:path>
            </a:pathLst>
          </a:cu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wrap="square">
            <a:no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6" name="图片占位符 15"/>
          <p:cNvSpPr>
            <a:spLocks noGrp="1"/>
          </p:cNvSpPr>
          <p:nvPr>
            <p:ph type="pic" sz="quarter" idx="10"/>
          </p:nvPr>
        </p:nvSpPr>
        <p:spPr>
          <a:xfrm>
            <a:off x="2166540" y="2238748"/>
            <a:ext cx="1407569" cy="1407569"/>
          </a:xfrm>
          <a:custGeom>
            <a:avLst/>
            <a:gdLst>
              <a:gd name="connsiteX0" fmla="*/ 0 w 1407569"/>
              <a:gd name="connsiteY0" fmla="*/ 0 h 1407569"/>
              <a:gd name="connsiteX1" fmla="*/ 1407569 w 1407569"/>
              <a:gd name="connsiteY1" fmla="*/ 0 h 1407569"/>
              <a:gd name="connsiteX2" fmla="*/ 1407569 w 1407569"/>
              <a:gd name="connsiteY2" fmla="*/ 1407569 h 1407569"/>
              <a:gd name="connsiteX3" fmla="*/ 0 w 1407569"/>
              <a:gd name="connsiteY3" fmla="*/ 1407569 h 1407569"/>
            </a:gdLst>
            <a:ahLst/>
            <a:cxnLst>
              <a:cxn ang="0">
                <a:pos x="connsiteX0" y="connsiteY0"/>
              </a:cxn>
              <a:cxn ang="0">
                <a:pos x="connsiteX1" y="connsiteY1"/>
              </a:cxn>
              <a:cxn ang="0">
                <a:pos x="connsiteX2" y="connsiteY2"/>
              </a:cxn>
              <a:cxn ang="0">
                <a:pos x="connsiteX3" y="connsiteY3"/>
              </a:cxn>
            </a:cxnLst>
            <a:rect l="l" t="t" r="r" b="b"/>
            <a:pathLst>
              <a:path w="1407569" h="1407569">
                <a:moveTo>
                  <a:pt x="0" y="0"/>
                </a:moveTo>
                <a:lnTo>
                  <a:pt x="1407569" y="0"/>
                </a:lnTo>
                <a:lnTo>
                  <a:pt x="1407569" y="1407569"/>
                </a:lnTo>
                <a:lnTo>
                  <a:pt x="0" y="1407569"/>
                </a:lnTo>
                <a:close/>
              </a:path>
            </a:pathLst>
          </a:custGeom>
          <a:solidFill>
            <a:schemeClr val="tx1">
              <a:lumMod val="50000"/>
              <a:lumOff val="50000"/>
            </a:schemeClr>
          </a:solidFill>
        </p:spPr>
        <p:txBody>
          <a:bodyPr wrap="square">
            <a:noAutofit/>
          </a:bodyPr>
          <a:lstStyle>
            <a:lvl1pPr>
              <a:defRPr lang="zh-CN" altLang="en-US" sz="1400"/>
            </a:lvl1pPr>
          </a:lstStyle>
          <a:p>
            <a:pPr lvl="0"/>
            <a:endParaRPr lang="zh-CN" altLang="en-US"/>
          </a:p>
        </p:txBody>
      </p:sp>
      <p:sp>
        <p:nvSpPr>
          <p:cNvPr id="17" name="图片占位符 16"/>
          <p:cNvSpPr>
            <a:spLocks noGrp="1"/>
          </p:cNvSpPr>
          <p:nvPr>
            <p:ph type="pic" sz="quarter" idx="11"/>
          </p:nvPr>
        </p:nvSpPr>
        <p:spPr>
          <a:xfrm>
            <a:off x="6270720" y="2238748"/>
            <a:ext cx="1407569" cy="1407569"/>
          </a:xfrm>
          <a:custGeom>
            <a:avLst/>
            <a:gdLst>
              <a:gd name="connsiteX0" fmla="*/ 0 w 1407569"/>
              <a:gd name="connsiteY0" fmla="*/ 0 h 1407569"/>
              <a:gd name="connsiteX1" fmla="*/ 1407569 w 1407569"/>
              <a:gd name="connsiteY1" fmla="*/ 0 h 1407569"/>
              <a:gd name="connsiteX2" fmla="*/ 1407569 w 1407569"/>
              <a:gd name="connsiteY2" fmla="*/ 1407569 h 1407569"/>
              <a:gd name="connsiteX3" fmla="*/ 0 w 1407569"/>
              <a:gd name="connsiteY3" fmla="*/ 1407569 h 1407569"/>
            </a:gdLst>
            <a:ahLst/>
            <a:cxnLst>
              <a:cxn ang="0">
                <a:pos x="connsiteX0" y="connsiteY0"/>
              </a:cxn>
              <a:cxn ang="0">
                <a:pos x="connsiteX1" y="connsiteY1"/>
              </a:cxn>
              <a:cxn ang="0">
                <a:pos x="connsiteX2" y="connsiteY2"/>
              </a:cxn>
              <a:cxn ang="0">
                <a:pos x="connsiteX3" y="connsiteY3"/>
              </a:cxn>
            </a:cxnLst>
            <a:rect l="l" t="t" r="r" b="b"/>
            <a:pathLst>
              <a:path w="1407569" h="1407569">
                <a:moveTo>
                  <a:pt x="0" y="0"/>
                </a:moveTo>
                <a:lnTo>
                  <a:pt x="1407569" y="0"/>
                </a:lnTo>
                <a:lnTo>
                  <a:pt x="1407569" y="1407569"/>
                </a:lnTo>
                <a:lnTo>
                  <a:pt x="0" y="1407569"/>
                </a:lnTo>
                <a:close/>
              </a:path>
            </a:pathLst>
          </a:custGeom>
          <a:solidFill>
            <a:schemeClr val="tx1">
              <a:lumMod val="50000"/>
              <a:lumOff val="50000"/>
            </a:schemeClr>
          </a:solidFill>
        </p:spPr>
        <p:txBody>
          <a:bodyPr wrap="square">
            <a:noAutofit/>
          </a:bodyPr>
          <a:lstStyle>
            <a:lvl1pPr>
              <a:defRPr lang="zh-CN" altLang="en-US" sz="1400"/>
            </a:lvl1pPr>
          </a:lstStyle>
          <a:p>
            <a:pPr lvl="0"/>
            <a:endParaRPr lang="zh-CN" altLang="en-US"/>
          </a:p>
        </p:txBody>
      </p:sp>
      <p:sp>
        <p:nvSpPr>
          <p:cNvPr id="18" name="图片占位符 17"/>
          <p:cNvSpPr>
            <a:spLocks noGrp="1"/>
          </p:cNvSpPr>
          <p:nvPr>
            <p:ph type="pic" sz="quarter" idx="12"/>
          </p:nvPr>
        </p:nvSpPr>
        <p:spPr>
          <a:xfrm>
            <a:off x="2166540" y="4143748"/>
            <a:ext cx="1407569" cy="1407569"/>
          </a:xfrm>
          <a:custGeom>
            <a:avLst/>
            <a:gdLst>
              <a:gd name="connsiteX0" fmla="*/ 0 w 1407569"/>
              <a:gd name="connsiteY0" fmla="*/ 0 h 1407569"/>
              <a:gd name="connsiteX1" fmla="*/ 1407569 w 1407569"/>
              <a:gd name="connsiteY1" fmla="*/ 0 h 1407569"/>
              <a:gd name="connsiteX2" fmla="*/ 1407569 w 1407569"/>
              <a:gd name="connsiteY2" fmla="*/ 1407569 h 1407569"/>
              <a:gd name="connsiteX3" fmla="*/ 0 w 1407569"/>
              <a:gd name="connsiteY3" fmla="*/ 1407569 h 1407569"/>
            </a:gdLst>
            <a:ahLst/>
            <a:cxnLst>
              <a:cxn ang="0">
                <a:pos x="connsiteX0" y="connsiteY0"/>
              </a:cxn>
              <a:cxn ang="0">
                <a:pos x="connsiteX1" y="connsiteY1"/>
              </a:cxn>
              <a:cxn ang="0">
                <a:pos x="connsiteX2" y="connsiteY2"/>
              </a:cxn>
              <a:cxn ang="0">
                <a:pos x="connsiteX3" y="connsiteY3"/>
              </a:cxn>
            </a:cxnLst>
            <a:rect l="l" t="t" r="r" b="b"/>
            <a:pathLst>
              <a:path w="1407569" h="1407569">
                <a:moveTo>
                  <a:pt x="0" y="0"/>
                </a:moveTo>
                <a:lnTo>
                  <a:pt x="1407569" y="0"/>
                </a:lnTo>
                <a:lnTo>
                  <a:pt x="1407569" y="1407569"/>
                </a:lnTo>
                <a:lnTo>
                  <a:pt x="0" y="1407569"/>
                </a:lnTo>
                <a:close/>
              </a:path>
            </a:pathLst>
          </a:custGeom>
          <a:solidFill>
            <a:schemeClr val="tx1">
              <a:lumMod val="50000"/>
              <a:lumOff val="50000"/>
            </a:schemeClr>
          </a:solidFill>
        </p:spPr>
        <p:txBody>
          <a:bodyPr wrap="square">
            <a:noAutofit/>
          </a:bodyPr>
          <a:lstStyle>
            <a:lvl1pPr>
              <a:defRPr lang="zh-CN" altLang="en-US" sz="1400"/>
            </a:lvl1pPr>
          </a:lstStyle>
          <a:p>
            <a:pPr lvl="0"/>
            <a:endParaRPr lang="zh-CN" altLang="en-US"/>
          </a:p>
        </p:txBody>
      </p:sp>
      <p:sp>
        <p:nvSpPr>
          <p:cNvPr id="19" name="图片占位符 18"/>
          <p:cNvSpPr>
            <a:spLocks noGrp="1"/>
          </p:cNvSpPr>
          <p:nvPr>
            <p:ph type="pic" sz="quarter" idx="13"/>
          </p:nvPr>
        </p:nvSpPr>
        <p:spPr>
          <a:xfrm>
            <a:off x="6270720" y="4143748"/>
            <a:ext cx="1407569" cy="1407569"/>
          </a:xfrm>
          <a:custGeom>
            <a:avLst/>
            <a:gdLst>
              <a:gd name="connsiteX0" fmla="*/ 0 w 1407569"/>
              <a:gd name="connsiteY0" fmla="*/ 0 h 1407569"/>
              <a:gd name="connsiteX1" fmla="*/ 1407569 w 1407569"/>
              <a:gd name="connsiteY1" fmla="*/ 0 h 1407569"/>
              <a:gd name="connsiteX2" fmla="*/ 1407569 w 1407569"/>
              <a:gd name="connsiteY2" fmla="*/ 1407569 h 1407569"/>
              <a:gd name="connsiteX3" fmla="*/ 0 w 1407569"/>
              <a:gd name="connsiteY3" fmla="*/ 1407569 h 1407569"/>
            </a:gdLst>
            <a:ahLst/>
            <a:cxnLst>
              <a:cxn ang="0">
                <a:pos x="connsiteX0" y="connsiteY0"/>
              </a:cxn>
              <a:cxn ang="0">
                <a:pos x="connsiteX1" y="connsiteY1"/>
              </a:cxn>
              <a:cxn ang="0">
                <a:pos x="connsiteX2" y="connsiteY2"/>
              </a:cxn>
              <a:cxn ang="0">
                <a:pos x="connsiteX3" y="connsiteY3"/>
              </a:cxn>
            </a:cxnLst>
            <a:rect l="l" t="t" r="r" b="b"/>
            <a:pathLst>
              <a:path w="1407569" h="1407569">
                <a:moveTo>
                  <a:pt x="0" y="0"/>
                </a:moveTo>
                <a:lnTo>
                  <a:pt x="1407569" y="0"/>
                </a:lnTo>
                <a:lnTo>
                  <a:pt x="1407569" y="1407569"/>
                </a:lnTo>
                <a:lnTo>
                  <a:pt x="0" y="1407569"/>
                </a:lnTo>
                <a:close/>
              </a:path>
            </a:pathLst>
          </a:custGeom>
          <a:solidFill>
            <a:schemeClr val="tx1">
              <a:lumMod val="50000"/>
              <a:lumOff val="50000"/>
            </a:schemeClr>
          </a:solidFill>
        </p:spPr>
        <p:txBody>
          <a:bodyPr wrap="square">
            <a:noAutofit/>
          </a:bodyPr>
          <a:lstStyle>
            <a:lvl1pPr>
              <a:defRPr lang="zh-CN" altLang="en-US" sz="1400"/>
            </a:lvl1pPr>
          </a:lstStyle>
          <a:p>
            <a:pPr lvl="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文本框 7"/>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9" name="文本框 8"/>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10" name="文本框 9"/>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rgbClr val="E6E6E6"/>
              </a:solidFill>
            </a:endParaRPr>
          </a:p>
        </p:txBody>
      </p:sp>
      <p:sp>
        <p:nvSpPr>
          <p:cNvPr id="11" name="矩形 10"/>
          <p:cNvSpPr/>
          <p:nvPr userDrawn="1"/>
        </p:nvSpPr>
        <p:spPr>
          <a:xfrm>
            <a:off x="-401932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sp>
        <p:nvSpPr>
          <p:cNvPr id="12" name="矩形 11"/>
          <p:cNvSpPr/>
          <p:nvPr userDrawn="1"/>
        </p:nvSpPr>
        <p:spPr>
          <a:xfrm>
            <a:off x="-41412404" y="6488668"/>
            <a:ext cx="1197764" cy="369332"/>
          </a:xfrm>
          <a:prstGeom prst="rect">
            <a:avLst/>
          </a:prstGeom>
        </p:spPr>
        <p:txBody>
          <a:bodyPr wrap="none">
            <a:spAutoFit/>
          </a:bodyPr>
          <a:lstStyle/>
          <a:p>
            <a:r>
              <a:rPr lang="en-US" altLang="zh-CN" dirty="0">
                <a:solidFill>
                  <a:srgbClr val="E6E6E6"/>
                </a:solidFill>
              </a:rPr>
              <a:t>61536760</a:t>
            </a:r>
            <a:endParaRPr lang="zh-CN" altLang="en-US" dirty="0">
              <a:solidFill>
                <a:srgbClr val="E6E6E6"/>
              </a:solidFill>
            </a:endParaRPr>
          </a:p>
        </p:txBody>
      </p:sp>
      <p:sp>
        <p:nvSpPr>
          <p:cNvPr id="13" name="文本框 12"/>
          <p:cNvSpPr txBox="1"/>
          <p:nvPr userDrawn="1"/>
        </p:nvSpPr>
        <p:spPr>
          <a:xfrm>
            <a:off x="48555921" y="-20510500"/>
            <a:ext cx="3056879" cy="461665"/>
          </a:xfrm>
          <a:prstGeom prst="rect">
            <a:avLst/>
          </a:prstGeom>
          <a:noFill/>
        </p:spPr>
        <p:txBody>
          <a:bodyPr wrap="square" rtlCol="0">
            <a:spAutoFit/>
          </a:bodyPr>
          <a:lstStyle/>
          <a:p>
            <a:pPr fontAlgn="base"/>
            <a:r>
              <a:rPr lang="zh-CN" altLang="en-US" sz="800" b="0" i="0" u="none" strike="noStrike" kern="1200" dirty="0">
                <a:solidFill>
                  <a:srgbClr val="E6E6E6"/>
                </a:solidFill>
                <a:effectLst/>
                <a:latin typeface="+mn-lt"/>
                <a:ea typeface="+mn-ea"/>
                <a:cs typeface="+mn-cs"/>
              </a:rPr>
              <a:t>千图</a:t>
            </a:r>
            <a:r>
              <a:rPr lang="en-US" altLang="zh-CN" sz="800" b="0" i="0" u="none" strike="noStrike" kern="1200" dirty="0">
                <a:solidFill>
                  <a:srgbClr val="E6E6E6"/>
                </a:solidFill>
                <a:effectLst/>
                <a:latin typeface="+mn-lt"/>
                <a:ea typeface="+mn-ea"/>
                <a:cs typeface="+mn-cs"/>
              </a:rPr>
              <a:t>:Blue Dragonfly</a:t>
            </a:r>
          </a:p>
          <a:p>
            <a:r>
              <a:rPr lang="en-US" altLang="zh-CN" sz="800" dirty="0">
                <a:solidFill>
                  <a:srgbClr val="E6E6E6"/>
                </a:solidFill>
              </a:rPr>
              <a:t/>
            </a:r>
            <a:br>
              <a:rPr lang="en-US" altLang="zh-CN" sz="800" dirty="0">
                <a:solidFill>
                  <a:srgbClr val="E6E6E6"/>
                </a:solidFill>
              </a:rPr>
            </a:br>
            <a:r>
              <a:rPr lang="en-US" altLang="zh-CN" sz="800" dirty="0">
                <a:solidFill>
                  <a:srgbClr val="E6E6E6"/>
                </a:solidFill>
              </a:rPr>
              <a:t>DESIGN</a:t>
            </a:r>
            <a:endParaRPr lang="zh-CN" altLang="en-US" sz="800" dirty="0">
              <a:solidFill>
                <a:srgbClr val="E6E6E6"/>
              </a:solidFill>
            </a:endParaRPr>
          </a:p>
        </p:txBody>
      </p:sp>
      <p:grpSp>
        <p:nvGrpSpPr>
          <p:cNvPr id="14" name="组合 13"/>
          <p:cNvGrpSpPr/>
          <p:nvPr userDrawn="1"/>
        </p:nvGrpSpPr>
        <p:grpSpPr>
          <a:xfrm>
            <a:off x="3834942" y="0"/>
            <a:ext cx="4207853" cy="684922"/>
            <a:chOff x="3834942" y="775084"/>
            <a:chExt cx="4207853" cy="684922"/>
          </a:xfrm>
        </p:grpSpPr>
        <p:grpSp>
          <p:nvGrpSpPr>
            <p:cNvPr id="15" name="组合 14"/>
            <p:cNvGrpSpPr/>
            <p:nvPr/>
          </p:nvGrpSpPr>
          <p:grpSpPr>
            <a:xfrm>
              <a:off x="3834942" y="949545"/>
              <a:ext cx="4207853" cy="510461"/>
              <a:chOff x="-5507049" y="189540"/>
              <a:chExt cx="5424603" cy="658066"/>
            </a:xfrm>
          </p:grpSpPr>
          <p:sp>
            <p:nvSpPr>
              <p:cNvPr id="17" name="Text Box 7"/>
              <p:cNvSpPr txBox="1">
                <a:spLocks noChangeArrowheads="1"/>
              </p:cNvSpPr>
              <p:nvPr/>
            </p:nvSpPr>
            <p:spPr bwMode="auto">
              <a:xfrm>
                <a:off x="-2498183" y="320417"/>
                <a:ext cx="2415737" cy="473788"/>
              </a:xfrm>
              <a:prstGeom prst="rect">
                <a:avLst/>
              </a:prstGeom>
              <a:noFill/>
              <a:ln w="9525">
                <a:noFill/>
                <a:miter lim="800000"/>
              </a:ln>
            </p:spPr>
            <p:txBody>
              <a:bodyPr wrap="none" lIns="35464" tIns="17733" rIns="35464" bIns="17733">
                <a:spAutoFit/>
              </a:bodyPr>
              <a:lstStyle/>
              <a:p>
                <a:pPr defTabSz="843915"/>
                <a:r>
                  <a:rPr lang="en-CA" sz="1080" b="1" spc="465" dirty="0">
                    <a:solidFill>
                      <a:schemeClr val="bg1">
                        <a:lumMod val="65000"/>
                      </a:schemeClr>
                    </a:solidFill>
                    <a:cs typeface="+mn-ea"/>
                    <a:sym typeface="+mn-lt"/>
                  </a:rPr>
                  <a:t>BUSINESS </a:t>
                </a:r>
              </a:p>
              <a:p>
                <a:pPr defTabSz="843915"/>
                <a:r>
                  <a:rPr lang="en-CA" sz="1080" b="1" spc="465" dirty="0">
                    <a:solidFill>
                      <a:schemeClr val="bg1">
                        <a:lumMod val="65000"/>
                      </a:schemeClr>
                    </a:solidFill>
                    <a:cs typeface="+mn-ea"/>
                    <a:sym typeface="+mn-lt"/>
                  </a:rPr>
                  <a:t>INTRODUCTION</a:t>
                </a:r>
              </a:p>
            </p:txBody>
          </p:sp>
          <p:sp>
            <p:nvSpPr>
              <p:cNvPr id="18" name="矩形 17"/>
              <p:cNvSpPr/>
              <p:nvPr/>
            </p:nvSpPr>
            <p:spPr>
              <a:xfrm>
                <a:off x="-5507049" y="189540"/>
                <a:ext cx="3003083" cy="658066"/>
              </a:xfrm>
              <a:prstGeom prst="rect">
                <a:avLst/>
              </a:prstGeom>
            </p:spPr>
            <p:txBody>
              <a:bodyPr wrap="none">
                <a:spAutoFit/>
              </a:bodyPr>
              <a:lstStyle/>
              <a:p>
                <a:pPr algn="r" defTabSz="843915"/>
                <a:r>
                  <a:rPr lang="zh-CN" altLang="en-US" sz="2715" b="1" dirty="0">
                    <a:solidFill>
                      <a:srgbClr val="C00000"/>
                    </a:solidFill>
                    <a:cs typeface="+mn-ea"/>
                    <a:sym typeface="+mn-lt"/>
                  </a:rPr>
                  <a:t>添加标题文字</a:t>
                </a:r>
              </a:p>
            </p:txBody>
          </p:sp>
        </p:grpSp>
        <p:sp>
          <p:nvSpPr>
            <p:cNvPr id="16" name="矩形 21"/>
            <p:cNvSpPr/>
            <p:nvPr/>
          </p:nvSpPr>
          <p:spPr>
            <a:xfrm>
              <a:off x="5892335" y="775084"/>
              <a:ext cx="427954" cy="159117"/>
            </a:xfrm>
            <a:custGeom>
              <a:avLst/>
              <a:gdLst>
                <a:gd name="connsiteX0" fmla="*/ 0 w 530507"/>
                <a:gd name="connsiteY0" fmla="*/ 0 h 319434"/>
                <a:gd name="connsiteX1" fmla="*/ 530507 w 530507"/>
                <a:gd name="connsiteY1" fmla="*/ 0 h 319434"/>
                <a:gd name="connsiteX2" fmla="*/ 530507 w 530507"/>
                <a:gd name="connsiteY2" fmla="*/ 319434 h 319434"/>
                <a:gd name="connsiteX3" fmla="*/ 0 w 530507"/>
                <a:gd name="connsiteY3" fmla="*/ 319434 h 319434"/>
                <a:gd name="connsiteX4" fmla="*/ 0 w 530507"/>
                <a:gd name="connsiteY4" fmla="*/ 0 h 319434"/>
                <a:gd name="connsiteX0-1" fmla="*/ 0 w 530507"/>
                <a:gd name="connsiteY0-2" fmla="*/ 0 h 319434"/>
                <a:gd name="connsiteX1-3" fmla="*/ 530507 w 530507"/>
                <a:gd name="connsiteY1-4" fmla="*/ 319434 h 319434"/>
                <a:gd name="connsiteX2-5" fmla="*/ 0 w 530507"/>
                <a:gd name="connsiteY2-6" fmla="*/ 319434 h 319434"/>
                <a:gd name="connsiteX3-7" fmla="*/ 0 w 530507"/>
                <a:gd name="connsiteY3-8" fmla="*/ 0 h 319434"/>
                <a:gd name="connsiteX0-9" fmla="*/ 279118 w 279118"/>
                <a:gd name="connsiteY0-10" fmla="*/ 0 h 319434"/>
                <a:gd name="connsiteX1-11" fmla="*/ 0 w 279118"/>
                <a:gd name="connsiteY1-12" fmla="*/ 28921 h 319434"/>
                <a:gd name="connsiteX2-13" fmla="*/ 279118 w 279118"/>
                <a:gd name="connsiteY2-14" fmla="*/ 319434 h 319434"/>
                <a:gd name="connsiteX3-15" fmla="*/ 279118 w 279118"/>
                <a:gd name="connsiteY3-16" fmla="*/ 0 h 319434"/>
                <a:gd name="connsiteX0-17" fmla="*/ 288643 w 288643"/>
                <a:gd name="connsiteY0-18" fmla="*/ 0 h 290859"/>
                <a:gd name="connsiteX1-19" fmla="*/ 0 w 288643"/>
                <a:gd name="connsiteY1-20" fmla="*/ 346 h 290859"/>
                <a:gd name="connsiteX2-21" fmla="*/ 279118 w 288643"/>
                <a:gd name="connsiteY2-22" fmla="*/ 290859 h 290859"/>
                <a:gd name="connsiteX3-23" fmla="*/ 288643 w 288643"/>
                <a:gd name="connsiteY3-24" fmla="*/ 0 h 290859"/>
                <a:gd name="connsiteX0-25" fmla="*/ 288643 w 288643"/>
                <a:gd name="connsiteY0-26" fmla="*/ 0 h 157509"/>
                <a:gd name="connsiteX1-27" fmla="*/ 0 w 288643"/>
                <a:gd name="connsiteY1-28" fmla="*/ 346 h 157509"/>
                <a:gd name="connsiteX2-29" fmla="*/ 155293 w 288643"/>
                <a:gd name="connsiteY2-30" fmla="*/ 157509 h 157509"/>
                <a:gd name="connsiteX3-31" fmla="*/ 288643 w 288643"/>
                <a:gd name="connsiteY3-32" fmla="*/ 0 h 157509"/>
                <a:gd name="connsiteX0-33" fmla="*/ 284981 w 284981"/>
                <a:gd name="connsiteY0-34" fmla="*/ 3153 h 157163"/>
                <a:gd name="connsiteX1-35" fmla="*/ 0 w 284981"/>
                <a:gd name="connsiteY1-36" fmla="*/ 0 h 157163"/>
                <a:gd name="connsiteX2-37" fmla="*/ 155293 w 284981"/>
                <a:gd name="connsiteY2-38" fmla="*/ 157163 h 157163"/>
                <a:gd name="connsiteX3-39" fmla="*/ 284981 w 284981"/>
                <a:gd name="connsiteY3-40" fmla="*/ 3153 h 157163"/>
                <a:gd name="connsiteX0-41" fmla="*/ 284981 w 284981"/>
                <a:gd name="connsiteY0-42" fmla="*/ 3153 h 151913"/>
                <a:gd name="connsiteX1-43" fmla="*/ 0 w 284981"/>
                <a:gd name="connsiteY1-44" fmla="*/ 0 h 151913"/>
                <a:gd name="connsiteX2-45" fmla="*/ 145529 w 284981"/>
                <a:gd name="connsiteY2-46" fmla="*/ 151913 h 151913"/>
                <a:gd name="connsiteX3-47" fmla="*/ 284981 w 284981"/>
                <a:gd name="connsiteY3-48" fmla="*/ 3153 h 151913"/>
              </a:gdLst>
              <a:ahLst/>
              <a:cxnLst>
                <a:cxn ang="0">
                  <a:pos x="connsiteX0-1" y="connsiteY0-2"/>
                </a:cxn>
                <a:cxn ang="0">
                  <a:pos x="connsiteX1-3" y="connsiteY1-4"/>
                </a:cxn>
                <a:cxn ang="0">
                  <a:pos x="connsiteX2-5" y="connsiteY2-6"/>
                </a:cxn>
                <a:cxn ang="0">
                  <a:pos x="connsiteX3-7" y="connsiteY3-8"/>
                </a:cxn>
              </a:cxnLst>
              <a:rect l="l" t="t" r="r" b="b"/>
              <a:pathLst>
                <a:path w="284981" h="151913">
                  <a:moveTo>
                    <a:pt x="284981" y="3153"/>
                  </a:moveTo>
                  <a:lnTo>
                    <a:pt x="0" y="0"/>
                  </a:lnTo>
                  <a:lnTo>
                    <a:pt x="145529" y="151913"/>
                  </a:lnTo>
                  <a:lnTo>
                    <a:pt x="284981" y="3153"/>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25">
                <a:cs typeface="+mn-ea"/>
                <a:sym typeface="+mn-lt"/>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文本框 7"/>
          <p:cNvSpPr txBox="1"/>
          <p:nvPr userDrawn="1"/>
        </p:nvSpPr>
        <p:spPr>
          <a:xfrm>
            <a:off x="2378578" y="-10793573"/>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9" name="文本框 8"/>
          <p:cNvSpPr txBox="1"/>
          <p:nvPr userDrawn="1"/>
        </p:nvSpPr>
        <p:spPr>
          <a:xfrm>
            <a:off x="38852978" y="20296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10" name="文本框 9"/>
          <p:cNvSpPr txBox="1"/>
          <p:nvPr userDrawn="1"/>
        </p:nvSpPr>
        <p:spPr>
          <a:xfrm>
            <a:off x="-24850222" y="18772027"/>
            <a:ext cx="1965874" cy="113995"/>
          </a:xfrm>
          <a:custGeom>
            <a:avLst/>
            <a:gdLst/>
            <a:ahLst/>
            <a:cxnLst/>
            <a:rect l="l" t="t" r="r" b="b"/>
            <a:pathLst>
              <a:path w="1965874" h="113995">
                <a:moveTo>
                  <a:pt x="891806" y="87487"/>
                </a:moveTo>
                <a:cubicBezTo>
                  <a:pt x="887684" y="90420"/>
                  <a:pt x="885624" y="93808"/>
                  <a:pt x="885624" y="97650"/>
                </a:cubicBezTo>
                <a:cubicBezTo>
                  <a:pt x="885624" y="100793"/>
                  <a:pt x="887126" y="103308"/>
                  <a:pt x="890130" y="105194"/>
                </a:cubicBezTo>
                <a:cubicBezTo>
                  <a:pt x="893134" y="107080"/>
                  <a:pt x="897290" y="108023"/>
                  <a:pt x="902598" y="108023"/>
                </a:cubicBezTo>
                <a:cubicBezTo>
                  <a:pt x="908046" y="108023"/>
                  <a:pt x="912586" y="106765"/>
                  <a:pt x="916218" y="104251"/>
                </a:cubicBezTo>
                <a:cubicBezTo>
                  <a:pt x="919572" y="101876"/>
                  <a:pt x="921248" y="99082"/>
                  <a:pt x="921248" y="95869"/>
                </a:cubicBezTo>
                <a:cubicBezTo>
                  <a:pt x="921248" y="90909"/>
                  <a:pt x="917302" y="88430"/>
                  <a:pt x="909408" y="88430"/>
                </a:cubicBezTo>
                <a:lnTo>
                  <a:pt x="899036" y="88430"/>
                </a:lnTo>
                <a:cubicBezTo>
                  <a:pt x="896870" y="88430"/>
                  <a:pt x="894460" y="88115"/>
                  <a:pt x="891806" y="87487"/>
                </a:cubicBezTo>
                <a:close/>
                <a:moveTo>
                  <a:pt x="429472" y="75438"/>
                </a:moveTo>
                <a:cubicBezTo>
                  <a:pt x="431288" y="75438"/>
                  <a:pt x="432824" y="76066"/>
                  <a:pt x="434082" y="77324"/>
                </a:cubicBezTo>
                <a:cubicBezTo>
                  <a:pt x="435340" y="78651"/>
                  <a:pt x="435968" y="80327"/>
                  <a:pt x="435968" y="82353"/>
                </a:cubicBezTo>
                <a:cubicBezTo>
                  <a:pt x="435968" y="84309"/>
                  <a:pt x="435340" y="85915"/>
                  <a:pt x="434082" y="87172"/>
                </a:cubicBezTo>
                <a:cubicBezTo>
                  <a:pt x="432824" y="88430"/>
                  <a:pt x="431288" y="89058"/>
                  <a:pt x="429472" y="89058"/>
                </a:cubicBezTo>
                <a:cubicBezTo>
                  <a:pt x="427726" y="89058"/>
                  <a:pt x="426224" y="88430"/>
                  <a:pt x="424966" y="87172"/>
                </a:cubicBezTo>
                <a:cubicBezTo>
                  <a:pt x="423710" y="85915"/>
                  <a:pt x="423080" y="84309"/>
                  <a:pt x="423080" y="82353"/>
                </a:cubicBezTo>
                <a:cubicBezTo>
                  <a:pt x="423080" y="80327"/>
                  <a:pt x="423710" y="78651"/>
                  <a:pt x="424966" y="77324"/>
                </a:cubicBezTo>
                <a:cubicBezTo>
                  <a:pt x="426224" y="76066"/>
                  <a:pt x="427726" y="75438"/>
                  <a:pt x="429472" y="75438"/>
                </a:cubicBezTo>
                <a:close/>
                <a:moveTo>
                  <a:pt x="335384" y="66846"/>
                </a:moveTo>
                <a:lnTo>
                  <a:pt x="335384" y="83191"/>
                </a:lnTo>
                <a:lnTo>
                  <a:pt x="392172" y="83191"/>
                </a:lnTo>
                <a:lnTo>
                  <a:pt x="392172" y="66846"/>
                </a:lnTo>
                <a:close/>
                <a:moveTo>
                  <a:pt x="856868" y="57731"/>
                </a:moveTo>
                <a:cubicBezTo>
                  <a:pt x="847158" y="58848"/>
                  <a:pt x="840174" y="60629"/>
                  <a:pt x="835914" y="63074"/>
                </a:cubicBezTo>
                <a:cubicBezTo>
                  <a:pt x="832002" y="65449"/>
                  <a:pt x="830046" y="68627"/>
                  <a:pt x="830046" y="72609"/>
                </a:cubicBezTo>
                <a:cubicBezTo>
                  <a:pt x="830046" y="78965"/>
                  <a:pt x="833538" y="82143"/>
                  <a:pt x="840524" y="82143"/>
                </a:cubicBezTo>
                <a:cubicBezTo>
                  <a:pt x="845552" y="82143"/>
                  <a:pt x="851000" y="79524"/>
                  <a:pt x="856868" y="74285"/>
                </a:cubicBezTo>
                <a:close/>
                <a:moveTo>
                  <a:pt x="482440" y="50606"/>
                </a:moveTo>
                <a:lnTo>
                  <a:pt x="482440" y="80781"/>
                </a:lnTo>
                <a:lnTo>
                  <a:pt x="496270" y="80781"/>
                </a:lnTo>
                <a:cubicBezTo>
                  <a:pt x="510870" y="80781"/>
                  <a:pt x="518168" y="75507"/>
                  <a:pt x="518168" y="64960"/>
                </a:cubicBezTo>
                <a:cubicBezTo>
                  <a:pt x="518168" y="55391"/>
                  <a:pt x="510870" y="50606"/>
                  <a:pt x="496270" y="50606"/>
                </a:cubicBezTo>
                <a:close/>
                <a:moveTo>
                  <a:pt x="1220056" y="49977"/>
                </a:moveTo>
                <a:cubicBezTo>
                  <a:pt x="1212652" y="54657"/>
                  <a:pt x="1208950" y="60664"/>
                  <a:pt x="1208950" y="67999"/>
                </a:cubicBezTo>
                <a:cubicBezTo>
                  <a:pt x="1208950" y="72190"/>
                  <a:pt x="1210522" y="75682"/>
                  <a:pt x="1213666" y="78476"/>
                </a:cubicBezTo>
                <a:cubicBezTo>
                  <a:pt x="1216878" y="81270"/>
                  <a:pt x="1220860" y="82667"/>
                  <a:pt x="1225610" y="82667"/>
                </a:cubicBezTo>
                <a:cubicBezTo>
                  <a:pt x="1230150" y="82667"/>
                  <a:pt x="1233886" y="81375"/>
                  <a:pt x="1236820" y="78790"/>
                </a:cubicBezTo>
                <a:cubicBezTo>
                  <a:pt x="1239614" y="76276"/>
                  <a:pt x="1241012" y="73063"/>
                  <a:pt x="1241012" y="69151"/>
                </a:cubicBezTo>
                <a:cubicBezTo>
                  <a:pt x="1241012" y="64401"/>
                  <a:pt x="1238916" y="60420"/>
                  <a:pt x="1234724" y="57207"/>
                </a:cubicBezTo>
                <a:cubicBezTo>
                  <a:pt x="1232140" y="55321"/>
                  <a:pt x="1227250" y="52911"/>
                  <a:pt x="1220056" y="49977"/>
                </a:cubicBezTo>
                <a:close/>
                <a:moveTo>
                  <a:pt x="335384" y="44215"/>
                </a:moveTo>
                <a:lnTo>
                  <a:pt x="335384" y="60350"/>
                </a:lnTo>
                <a:lnTo>
                  <a:pt x="392172" y="60350"/>
                </a:lnTo>
                <a:lnTo>
                  <a:pt x="392172" y="44215"/>
                </a:lnTo>
                <a:close/>
                <a:moveTo>
                  <a:pt x="62130" y="37299"/>
                </a:moveTo>
                <a:cubicBezTo>
                  <a:pt x="64786" y="49942"/>
                  <a:pt x="68662" y="60490"/>
                  <a:pt x="73760" y="68942"/>
                </a:cubicBezTo>
                <a:cubicBezTo>
                  <a:pt x="79558" y="60071"/>
                  <a:pt x="83644" y="49523"/>
                  <a:pt x="86020" y="37299"/>
                </a:cubicBezTo>
                <a:close/>
                <a:moveTo>
                  <a:pt x="961320" y="36880"/>
                </a:moveTo>
                <a:cubicBezTo>
                  <a:pt x="956220" y="36880"/>
                  <a:pt x="952100" y="38976"/>
                  <a:pt x="948956" y="43167"/>
                </a:cubicBezTo>
                <a:cubicBezTo>
                  <a:pt x="945742" y="47288"/>
                  <a:pt x="944136" y="52736"/>
                  <a:pt x="944136" y="59512"/>
                </a:cubicBezTo>
                <a:cubicBezTo>
                  <a:pt x="944136" y="66217"/>
                  <a:pt x="945742" y="71631"/>
                  <a:pt x="948956" y="75752"/>
                </a:cubicBezTo>
                <a:cubicBezTo>
                  <a:pt x="952100" y="79873"/>
                  <a:pt x="956220" y="81934"/>
                  <a:pt x="961320" y="81934"/>
                </a:cubicBezTo>
                <a:cubicBezTo>
                  <a:pt x="966418" y="81934"/>
                  <a:pt x="970574" y="79873"/>
                  <a:pt x="973788" y="75752"/>
                </a:cubicBezTo>
                <a:cubicBezTo>
                  <a:pt x="977000" y="71631"/>
                  <a:pt x="978608" y="66217"/>
                  <a:pt x="978608" y="59512"/>
                </a:cubicBezTo>
                <a:cubicBezTo>
                  <a:pt x="978608" y="52806"/>
                  <a:pt x="977000" y="47358"/>
                  <a:pt x="973788" y="43167"/>
                </a:cubicBezTo>
                <a:cubicBezTo>
                  <a:pt x="970574" y="38976"/>
                  <a:pt x="966418" y="36880"/>
                  <a:pt x="961320" y="36880"/>
                </a:cubicBezTo>
                <a:close/>
                <a:moveTo>
                  <a:pt x="655890" y="36566"/>
                </a:moveTo>
                <a:cubicBezTo>
                  <a:pt x="651560" y="36566"/>
                  <a:pt x="647822" y="38173"/>
                  <a:pt x="644680" y="41386"/>
                </a:cubicBezTo>
                <a:cubicBezTo>
                  <a:pt x="641396" y="44808"/>
                  <a:pt x="639476" y="49384"/>
                  <a:pt x="638918" y="55111"/>
                </a:cubicBezTo>
                <a:lnTo>
                  <a:pt x="670560" y="55111"/>
                </a:lnTo>
                <a:cubicBezTo>
                  <a:pt x="670560" y="42748"/>
                  <a:pt x="665670" y="36566"/>
                  <a:pt x="655890" y="36566"/>
                </a:cubicBezTo>
                <a:close/>
                <a:moveTo>
                  <a:pt x="901236" y="36042"/>
                </a:moveTo>
                <a:cubicBezTo>
                  <a:pt x="897604" y="36042"/>
                  <a:pt x="894600" y="37265"/>
                  <a:pt x="892224" y="39709"/>
                </a:cubicBezTo>
                <a:cubicBezTo>
                  <a:pt x="889780" y="42224"/>
                  <a:pt x="888558" y="45612"/>
                  <a:pt x="888558" y="49872"/>
                </a:cubicBezTo>
                <a:cubicBezTo>
                  <a:pt x="888558" y="53994"/>
                  <a:pt x="889816" y="57381"/>
                  <a:pt x="892330" y="60036"/>
                </a:cubicBezTo>
                <a:cubicBezTo>
                  <a:pt x="894774" y="62620"/>
                  <a:pt x="897744" y="63912"/>
                  <a:pt x="901236" y="63912"/>
                </a:cubicBezTo>
                <a:cubicBezTo>
                  <a:pt x="904728" y="63912"/>
                  <a:pt x="907696" y="62620"/>
                  <a:pt x="910142" y="60036"/>
                </a:cubicBezTo>
                <a:cubicBezTo>
                  <a:pt x="912656" y="57381"/>
                  <a:pt x="913914" y="53994"/>
                  <a:pt x="913914" y="49872"/>
                </a:cubicBezTo>
                <a:cubicBezTo>
                  <a:pt x="913914" y="45681"/>
                  <a:pt x="912656" y="42294"/>
                  <a:pt x="910142" y="39709"/>
                </a:cubicBezTo>
                <a:cubicBezTo>
                  <a:pt x="907766" y="37265"/>
                  <a:pt x="904798" y="36042"/>
                  <a:pt x="901236" y="36042"/>
                </a:cubicBezTo>
                <a:close/>
                <a:moveTo>
                  <a:pt x="429472" y="32689"/>
                </a:moveTo>
                <a:cubicBezTo>
                  <a:pt x="431288" y="32689"/>
                  <a:pt x="432824" y="33318"/>
                  <a:pt x="434082" y="34575"/>
                </a:cubicBezTo>
                <a:cubicBezTo>
                  <a:pt x="435340" y="35902"/>
                  <a:pt x="435968" y="37579"/>
                  <a:pt x="435968" y="39605"/>
                </a:cubicBezTo>
                <a:cubicBezTo>
                  <a:pt x="435968" y="41560"/>
                  <a:pt x="435340" y="43167"/>
                  <a:pt x="434082" y="44424"/>
                </a:cubicBezTo>
                <a:cubicBezTo>
                  <a:pt x="432824" y="45681"/>
                  <a:pt x="431288" y="46310"/>
                  <a:pt x="429472" y="46310"/>
                </a:cubicBezTo>
                <a:cubicBezTo>
                  <a:pt x="427726" y="46310"/>
                  <a:pt x="426224" y="45681"/>
                  <a:pt x="424966" y="44424"/>
                </a:cubicBezTo>
                <a:cubicBezTo>
                  <a:pt x="423710" y="43167"/>
                  <a:pt x="423080" y="41560"/>
                  <a:pt x="423080" y="39605"/>
                </a:cubicBezTo>
                <a:cubicBezTo>
                  <a:pt x="423080" y="37579"/>
                  <a:pt x="423710" y="35902"/>
                  <a:pt x="424966" y="34575"/>
                </a:cubicBezTo>
                <a:cubicBezTo>
                  <a:pt x="426224" y="33318"/>
                  <a:pt x="427726" y="32689"/>
                  <a:pt x="429472" y="32689"/>
                </a:cubicBezTo>
                <a:close/>
                <a:moveTo>
                  <a:pt x="1121644" y="31118"/>
                </a:moveTo>
                <a:lnTo>
                  <a:pt x="1130550" y="31118"/>
                </a:lnTo>
                <a:lnTo>
                  <a:pt x="1142600" y="63493"/>
                </a:lnTo>
                <a:lnTo>
                  <a:pt x="1148258" y="79419"/>
                </a:lnTo>
                <a:lnTo>
                  <a:pt x="1148780" y="79419"/>
                </a:lnTo>
                <a:cubicBezTo>
                  <a:pt x="1149130" y="78371"/>
                  <a:pt x="1149934" y="75682"/>
                  <a:pt x="1151190" y="71351"/>
                </a:cubicBezTo>
                <a:cubicBezTo>
                  <a:pt x="1152168" y="67999"/>
                  <a:pt x="1152972" y="65379"/>
                  <a:pt x="1153600" y="63493"/>
                </a:cubicBezTo>
                <a:lnTo>
                  <a:pt x="1164182" y="31118"/>
                </a:lnTo>
                <a:lnTo>
                  <a:pt x="1172564" y="31118"/>
                </a:lnTo>
                <a:lnTo>
                  <a:pt x="1150982" y="92935"/>
                </a:lnTo>
                <a:cubicBezTo>
                  <a:pt x="1146440" y="105927"/>
                  <a:pt x="1139560" y="112423"/>
                  <a:pt x="1130340" y="112423"/>
                </a:cubicBezTo>
                <a:cubicBezTo>
                  <a:pt x="1127896" y="112423"/>
                  <a:pt x="1125730" y="112039"/>
                  <a:pt x="1123844" y="111271"/>
                </a:cubicBezTo>
                <a:lnTo>
                  <a:pt x="1125626" y="104355"/>
                </a:lnTo>
                <a:cubicBezTo>
                  <a:pt x="1127162" y="104914"/>
                  <a:pt x="1128630" y="105194"/>
                  <a:pt x="1130026" y="105194"/>
                </a:cubicBezTo>
                <a:cubicBezTo>
                  <a:pt x="1135894" y="105194"/>
                  <a:pt x="1140294" y="100933"/>
                  <a:pt x="1143228" y="92411"/>
                </a:cubicBezTo>
                <a:lnTo>
                  <a:pt x="1144486" y="88011"/>
                </a:lnTo>
                <a:close/>
                <a:moveTo>
                  <a:pt x="567422" y="31118"/>
                </a:moveTo>
                <a:lnTo>
                  <a:pt x="575910" y="31118"/>
                </a:lnTo>
                <a:lnTo>
                  <a:pt x="575910" y="66008"/>
                </a:lnTo>
                <a:cubicBezTo>
                  <a:pt x="575910" y="71456"/>
                  <a:pt x="576782" y="75403"/>
                  <a:pt x="578528" y="77847"/>
                </a:cubicBezTo>
                <a:cubicBezTo>
                  <a:pt x="580274" y="80362"/>
                  <a:pt x="583138" y="81619"/>
                  <a:pt x="587120" y="81619"/>
                </a:cubicBezTo>
                <a:cubicBezTo>
                  <a:pt x="592290" y="81619"/>
                  <a:pt x="597598" y="78301"/>
                  <a:pt x="603046" y="71666"/>
                </a:cubicBezTo>
                <a:lnTo>
                  <a:pt x="603046" y="31118"/>
                </a:lnTo>
                <a:lnTo>
                  <a:pt x="611532" y="31118"/>
                </a:lnTo>
                <a:lnTo>
                  <a:pt x="611532" y="87696"/>
                </a:lnTo>
                <a:lnTo>
                  <a:pt x="604512" y="87696"/>
                </a:lnTo>
                <a:lnTo>
                  <a:pt x="603780" y="78686"/>
                </a:lnTo>
                <a:lnTo>
                  <a:pt x="603466" y="78686"/>
                </a:lnTo>
                <a:cubicBezTo>
                  <a:pt x="597458" y="85601"/>
                  <a:pt x="591172" y="89058"/>
                  <a:pt x="584606" y="89058"/>
                </a:cubicBezTo>
                <a:cubicBezTo>
                  <a:pt x="573150" y="89058"/>
                  <a:pt x="567422" y="81724"/>
                  <a:pt x="567422" y="67056"/>
                </a:cubicBezTo>
                <a:close/>
                <a:moveTo>
                  <a:pt x="1033548" y="29651"/>
                </a:moveTo>
                <a:cubicBezTo>
                  <a:pt x="1045072" y="29651"/>
                  <a:pt x="1050836" y="37020"/>
                  <a:pt x="1050836" y="51758"/>
                </a:cubicBezTo>
                <a:lnTo>
                  <a:pt x="1050836" y="87696"/>
                </a:lnTo>
                <a:lnTo>
                  <a:pt x="1042244" y="87696"/>
                </a:lnTo>
                <a:lnTo>
                  <a:pt x="1042244" y="52806"/>
                </a:lnTo>
                <a:cubicBezTo>
                  <a:pt x="1042244" y="42329"/>
                  <a:pt x="1038506" y="37090"/>
                  <a:pt x="1031032" y="37090"/>
                </a:cubicBezTo>
                <a:cubicBezTo>
                  <a:pt x="1026214" y="37090"/>
                  <a:pt x="1020834" y="40163"/>
                  <a:pt x="1014898" y="46310"/>
                </a:cubicBezTo>
                <a:lnTo>
                  <a:pt x="1014898" y="87696"/>
                </a:lnTo>
                <a:lnTo>
                  <a:pt x="1006410" y="87696"/>
                </a:lnTo>
                <a:lnTo>
                  <a:pt x="1006410" y="31118"/>
                </a:lnTo>
                <a:lnTo>
                  <a:pt x="1013326" y="31118"/>
                </a:lnTo>
                <a:lnTo>
                  <a:pt x="1014164" y="39395"/>
                </a:lnTo>
                <a:lnTo>
                  <a:pt x="1014478" y="39395"/>
                </a:lnTo>
                <a:cubicBezTo>
                  <a:pt x="1021114" y="32899"/>
                  <a:pt x="1027470" y="29651"/>
                  <a:pt x="1033548" y="29651"/>
                </a:cubicBezTo>
                <a:close/>
                <a:moveTo>
                  <a:pt x="961320" y="29651"/>
                </a:moveTo>
                <a:cubicBezTo>
                  <a:pt x="968584" y="29651"/>
                  <a:pt x="974660" y="32270"/>
                  <a:pt x="979550" y="37509"/>
                </a:cubicBezTo>
                <a:cubicBezTo>
                  <a:pt x="984788" y="43027"/>
                  <a:pt x="987408" y="50361"/>
                  <a:pt x="987408" y="59512"/>
                </a:cubicBezTo>
                <a:cubicBezTo>
                  <a:pt x="987408" y="68522"/>
                  <a:pt x="984788" y="75787"/>
                  <a:pt x="979550" y="81305"/>
                </a:cubicBezTo>
                <a:cubicBezTo>
                  <a:pt x="974660" y="86474"/>
                  <a:pt x="968584" y="89058"/>
                  <a:pt x="961320" y="89058"/>
                </a:cubicBezTo>
                <a:cubicBezTo>
                  <a:pt x="954124" y="89058"/>
                  <a:pt x="948082" y="86474"/>
                  <a:pt x="943194" y="81305"/>
                </a:cubicBezTo>
                <a:cubicBezTo>
                  <a:pt x="937954" y="75787"/>
                  <a:pt x="935334" y="68522"/>
                  <a:pt x="935334" y="59512"/>
                </a:cubicBezTo>
                <a:cubicBezTo>
                  <a:pt x="935334" y="50361"/>
                  <a:pt x="937954" y="43027"/>
                  <a:pt x="943194" y="37509"/>
                </a:cubicBezTo>
                <a:cubicBezTo>
                  <a:pt x="948012" y="32270"/>
                  <a:pt x="954054" y="29651"/>
                  <a:pt x="961320" y="29651"/>
                </a:cubicBezTo>
                <a:close/>
                <a:moveTo>
                  <a:pt x="901236" y="29651"/>
                </a:moveTo>
                <a:cubicBezTo>
                  <a:pt x="903820" y="29651"/>
                  <a:pt x="906440" y="30140"/>
                  <a:pt x="909094" y="31118"/>
                </a:cubicBezTo>
                <a:lnTo>
                  <a:pt x="928686" y="31118"/>
                </a:lnTo>
                <a:lnTo>
                  <a:pt x="928686" y="37719"/>
                </a:lnTo>
                <a:lnTo>
                  <a:pt x="916742" y="37719"/>
                </a:lnTo>
                <a:cubicBezTo>
                  <a:pt x="920026" y="40862"/>
                  <a:pt x="921666" y="44948"/>
                  <a:pt x="921666" y="49977"/>
                </a:cubicBezTo>
                <a:cubicBezTo>
                  <a:pt x="921666" y="55914"/>
                  <a:pt x="919676" y="60734"/>
                  <a:pt x="915694" y="64436"/>
                </a:cubicBezTo>
                <a:cubicBezTo>
                  <a:pt x="911852" y="67999"/>
                  <a:pt x="907034" y="69780"/>
                  <a:pt x="901236" y="69780"/>
                </a:cubicBezTo>
                <a:cubicBezTo>
                  <a:pt x="898092" y="69780"/>
                  <a:pt x="895194" y="69081"/>
                  <a:pt x="892540" y="67684"/>
                </a:cubicBezTo>
                <a:cubicBezTo>
                  <a:pt x="890024" y="69850"/>
                  <a:pt x="888768" y="72224"/>
                  <a:pt x="888768" y="74809"/>
                </a:cubicBezTo>
                <a:cubicBezTo>
                  <a:pt x="888768" y="79070"/>
                  <a:pt x="892120" y="81200"/>
                  <a:pt x="898826" y="81200"/>
                </a:cubicBezTo>
                <a:lnTo>
                  <a:pt x="910142" y="81200"/>
                </a:lnTo>
                <a:cubicBezTo>
                  <a:pt x="923134" y="81200"/>
                  <a:pt x="929630" y="85671"/>
                  <a:pt x="929630" y="94611"/>
                </a:cubicBezTo>
                <a:cubicBezTo>
                  <a:pt x="929630" y="99920"/>
                  <a:pt x="927080" y="104425"/>
                  <a:pt x="921982" y="108127"/>
                </a:cubicBezTo>
                <a:cubicBezTo>
                  <a:pt x="916602" y="112039"/>
                  <a:pt x="909758" y="113995"/>
                  <a:pt x="901446" y="113995"/>
                </a:cubicBezTo>
                <a:cubicBezTo>
                  <a:pt x="894390" y="113995"/>
                  <a:pt x="888768" y="112668"/>
                  <a:pt x="884576" y="110013"/>
                </a:cubicBezTo>
                <a:cubicBezTo>
                  <a:pt x="880246" y="107289"/>
                  <a:pt x="878080" y="103517"/>
                  <a:pt x="878080" y="98698"/>
                </a:cubicBezTo>
                <a:cubicBezTo>
                  <a:pt x="878080" y="93738"/>
                  <a:pt x="880874" y="89408"/>
                  <a:pt x="886462" y="85706"/>
                </a:cubicBezTo>
                <a:lnTo>
                  <a:pt x="886462" y="85286"/>
                </a:lnTo>
                <a:cubicBezTo>
                  <a:pt x="883040" y="83191"/>
                  <a:pt x="881328" y="80083"/>
                  <a:pt x="881328" y="75961"/>
                </a:cubicBezTo>
                <a:cubicBezTo>
                  <a:pt x="881328" y="72050"/>
                  <a:pt x="883424" y="68557"/>
                  <a:pt x="887614" y="65484"/>
                </a:cubicBezTo>
                <a:lnTo>
                  <a:pt x="887614" y="65065"/>
                </a:lnTo>
                <a:cubicBezTo>
                  <a:pt x="882726" y="61153"/>
                  <a:pt x="880280" y="56089"/>
                  <a:pt x="880280" y="49872"/>
                </a:cubicBezTo>
                <a:cubicBezTo>
                  <a:pt x="880280" y="43865"/>
                  <a:pt x="882342" y="38976"/>
                  <a:pt x="886462" y="35204"/>
                </a:cubicBezTo>
                <a:cubicBezTo>
                  <a:pt x="890444" y="31502"/>
                  <a:pt x="895368" y="29651"/>
                  <a:pt x="901236" y="29651"/>
                </a:cubicBezTo>
                <a:close/>
                <a:moveTo>
                  <a:pt x="846182" y="29651"/>
                </a:moveTo>
                <a:cubicBezTo>
                  <a:pt x="858964" y="29651"/>
                  <a:pt x="865354" y="37299"/>
                  <a:pt x="865354" y="52597"/>
                </a:cubicBezTo>
                <a:lnTo>
                  <a:pt x="865354" y="87696"/>
                </a:lnTo>
                <a:lnTo>
                  <a:pt x="858334" y="87696"/>
                </a:lnTo>
                <a:lnTo>
                  <a:pt x="857602" y="80781"/>
                </a:lnTo>
                <a:lnTo>
                  <a:pt x="857288" y="80781"/>
                </a:lnTo>
                <a:cubicBezTo>
                  <a:pt x="850792" y="86299"/>
                  <a:pt x="844434" y="89058"/>
                  <a:pt x="838218" y="89058"/>
                </a:cubicBezTo>
                <a:cubicBezTo>
                  <a:pt x="833398" y="89058"/>
                  <a:pt x="829486" y="87696"/>
                  <a:pt x="826484" y="84972"/>
                </a:cubicBezTo>
                <a:cubicBezTo>
                  <a:pt x="823340" y="82038"/>
                  <a:pt x="821768" y="78092"/>
                  <a:pt x="821768" y="73133"/>
                </a:cubicBezTo>
                <a:cubicBezTo>
                  <a:pt x="821768" y="66986"/>
                  <a:pt x="824598" y="62236"/>
                  <a:pt x="830256" y="58883"/>
                </a:cubicBezTo>
                <a:cubicBezTo>
                  <a:pt x="835704" y="55670"/>
                  <a:pt x="844574" y="53365"/>
                  <a:pt x="856868" y="51968"/>
                </a:cubicBezTo>
                <a:cubicBezTo>
                  <a:pt x="857008" y="41840"/>
                  <a:pt x="852992" y="36776"/>
                  <a:pt x="844818" y="36776"/>
                </a:cubicBezTo>
                <a:cubicBezTo>
                  <a:pt x="839300" y="36776"/>
                  <a:pt x="833574" y="38871"/>
                  <a:pt x="827636" y="43062"/>
                </a:cubicBezTo>
                <a:lnTo>
                  <a:pt x="824178" y="37090"/>
                </a:lnTo>
                <a:cubicBezTo>
                  <a:pt x="831722" y="32131"/>
                  <a:pt x="839056" y="29651"/>
                  <a:pt x="846182" y="29651"/>
                </a:cubicBezTo>
                <a:close/>
                <a:moveTo>
                  <a:pt x="811434" y="29651"/>
                </a:moveTo>
                <a:cubicBezTo>
                  <a:pt x="813738" y="29651"/>
                  <a:pt x="815730" y="30070"/>
                  <a:pt x="817406" y="30908"/>
                </a:cubicBezTo>
                <a:lnTo>
                  <a:pt x="815730" y="38347"/>
                </a:lnTo>
                <a:cubicBezTo>
                  <a:pt x="813844" y="37719"/>
                  <a:pt x="812062" y="37404"/>
                  <a:pt x="810386" y="37404"/>
                </a:cubicBezTo>
                <a:cubicBezTo>
                  <a:pt x="804170" y="37404"/>
                  <a:pt x="799314" y="41875"/>
                  <a:pt x="795822" y="50815"/>
                </a:cubicBezTo>
                <a:lnTo>
                  <a:pt x="795822" y="87696"/>
                </a:lnTo>
                <a:lnTo>
                  <a:pt x="787336" y="87696"/>
                </a:lnTo>
                <a:lnTo>
                  <a:pt x="787336" y="31118"/>
                </a:lnTo>
                <a:lnTo>
                  <a:pt x="794250" y="31118"/>
                </a:lnTo>
                <a:lnTo>
                  <a:pt x="795090" y="41490"/>
                </a:lnTo>
                <a:lnTo>
                  <a:pt x="795404" y="41490"/>
                </a:lnTo>
                <a:cubicBezTo>
                  <a:pt x="799664" y="33597"/>
                  <a:pt x="805008" y="29651"/>
                  <a:pt x="811434" y="29651"/>
                </a:cubicBezTo>
                <a:close/>
                <a:moveTo>
                  <a:pt x="655786" y="29651"/>
                </a:moveTo>
                <a:cubicBezTo>
                  <a:pt x="662840" y="29651"/>
                  <a:pt x="668324" y="32026"/>
                  <a:pt x="672236" y="36776"/>
                </a:cubicBezTo>
                <a:cubicBezTo>
                  <a:pt x="676148" y="41456"/>
                  <a:pt x="678102" y="47917"/>
                  <a:pt x="678102" y="56159"/>
                </a:cubicBezTo>
                <a:cubicBezTo>
                  <a:pt x="678102" y="58394"/>
                  <a:pt x="677964" y="60105"/>
                  <a:pt x="677684" y="61293"/>
                </a:cubicBezTo>
                <a:lnTo>
                  <a:pt x="639022" y="61293"/>
                </a:lnTo>
                <a:cubicBezTo>
                  <a:pt x="639302" y="67579"/>
                  <a:pt x="641188" y="72644"/>
                  <a:pt x="644680" y="76485"/>
                </a:cubicBezTo>
                <a:cubicBezTo>
                  <a:pt x="648172" y="80327"/>
                  <a:pt x="652748" y="82248"/>
                  <a:pt x="658406" y="82248"/>
                </a:cubicBezTo>
                <a:cubicBezTo>
                  <a:pt x="663434" y="82248"/>
                  <a:pt x="668220" y="80711"/>
                  <a:pt x="672760" y="77638"/>
                </a:cubicBezTo>
                <a:lnTo>
                  <a:pt x="675902" y="83296"/>
                </a:lnTo>
                <a:cubicBezTo>
                  <a:pt x="669896" y="87137"/>
                  <a:pt x="663714" y="89058"/>
                  <a:pt x="657358" y="89058"/>
                </a:cubicBezTo>
                <a:cubicBezTo>
                  <a:pt x="649674" y="89058"/>
                  <a:pt x="643352" y="86439"/>
                  <a:pt x="638394" y="81200"/>
                </a:cubicBezTo>
                <a:cubicBezTo>
                  <a:pt x="633154" y="75752"/>
                  <a:pt x="630536" y="68522"/>
                  <a:pt x="630536" y="59512"/>
                </a:cubicBezTo>
                <a:cubicBezTo>
                  <a:pt x="630536" y="50641"/>
                  <a:pt x="633120" y="43341"/>
                  <a:pt x="638288" y="37614"/>
                </a:cubicBezTo>
                <a:cubicBezTo>
                  <a:pt x="643178" y="32305"/>
                  <a:pt x="649010" y="29651"/>
                  <a:pt x="655786" y="29651"/>
                </a:cubicBezTo>
                <a:close/>
                <a:moveTo>
                  <a:pt x="231970" y="22526"/>
                </a:moveTo>
                <a:cubicBezTo>
                  <a:pt x="237140" y="29791"/>
                  <a:pt x="240528" y="36391"/>
                  <a:pt x="242134" y="42329"/>
                </a:cubicBezTo>
                <a:lnTo>
                  <a:pt x="235638" y="44948"/>
                </a:lnTo>
                <a:cubicBezTo>
                  <a:pt x="233892" y="38662"/>
                  <a:pt x="230678" y="31956"/>
                  <a:pt x="225998" y="24831"/>
                </a:cubicBezTo>
                <a:close/>
                <a:moveTo>
                  <a:pt x="285406" y="22002"/>
                </a:moveTo>
                <a:lnTo>
                  <a:pt x="292636" y="24412"/>
                </a:lnTo>
                <a:cubicBezTo>
                  <a:pt x="288026" y="33353"/>
                  <a:pt x="283974" y="40303"/>
                  <a:pt x="280482" y="45262"/>
                </a:cubicBezTo>
                <a:lnTo>
                  <a:pt x="274614" y="43167"/>
                </a:lnTo>
                <a:cubicBezTo>
                  <a:pt x="279084" y="36252"/>
                  <a:pt x="282682" y="29197"/>
                  <a:pt x="285406" y="22002"/>
                </a:cubicBezTo>
                <a:close/>
                <a:moveTo>
                  <a:pt x="335384" y="21164"/>
                </a:moveTo>
                <a:lnTo>
                  <a:pt x="335384" y="37719"/>
                </a:lnTo>
                <a:lnTo>
                  <a:pt x="392172" y="37719"/>
                </a:lnTo>
                <a:lnTo>
                  <a:pt x="392172" y="21164"/>
                </a:lnTo>
                <a:close/>
                <a:moveTo>
                  <a:pt x="1289360" y="20955"/>
                </a:moveTo>
                <a:cubicBezTo>
                  <a:pt x="1287754" y="24098"/>
                  <a:pt x="1285728" y="27800"/>
                  <a:pt x="1283284" y="32061"/>
                </a:cubicBezTo>
                <a:lnTo>
                  <a:pt x="1264738" y="59512"/>
                </a:lnTo>
                <a:lnTo>
                  <a:pt x="1289256" y="59512"/>
                </a:lnTo>
                <a:lnTo>
                  <a:pt x="1289256" y="34575"/>
                </a:lnTo>
                <a:cubicBezTo>
                  <a:pt x="1289256" y="30524"/>
                  <a:pt x="1289466" y="25984"/>
                  <a:pt x="1289884" y="20955"/>
                </a:cubicBezTo>
                <a:close/>
                <a:moveTo>
                  <a:pt x="1625440" y="18126"/>
                </a:moveTo>
                <a:lnTo>
                  <a:pt x="1625440" y="80572"/>
                </a:lnTo>
                <a:lnTo>
                  <a:pt x="1634870" y="80572"/>
                </a:lnTo>
                <a:cubicBezTo>
                  <a:pt x="1644020" y="80572"/>
                  <a:pt x="1650970" y="77778"/>
                  <a:pt x="1655720" y="72190"/>
                </a:cubicBezTo>
                <a:cubicBezTo>
                  <a:pt x="1660260" y="66741"/>
                  <a:pt x="1662530" y="59023"/>
                  <a:pt x="1662530" y="49034"/>
                </a:cubicBezTo>
                <a:cubicBezTo>
                  <a:pt x="1662530" y="28429"/>
                  <a:pt x="1653310" y="18126"/>
                  <a:pt x="1634870" y="18126"/>
                </a:cubicBezTo>
                <a:close/>
                <a:moveTo>
                  <a:pt x="720566" y="18126"/>
                </a:moveTo>
                <a:lnTo>
                  <a:pt x="720566" y="80572"/>
                </a:lnTo>
                <a:lnTo>
                  <a:pt x="729996" y="80572"/>
                </a:lnTo>
                <a:cubicBezTo>
                  <a:pt x="739146" y="80572"/>
                  <a:pt x="746096" y="77778"/>
                  <a:pt x="750846" y="72190"/>
                </a:cubicBezTo>
                <a:cubicBezTo>
                  <a:pt x="755386" y="66741"/>
                  <a:pt x="757656" y="59023"/>
                  <a:pt x="757656" y="49034"/>
                </a:cubicBezTo>
                <a:cubicBezTo>
                  <a:pt x="757656" y="28429"/>
                  <a:pt x="748436" y="18126"/>
                  <a:pt x="729996" y="18126"/>
                </a:cubicBezTo>
                <a:close/>
                <a:moveTo>
                  <a:pt x="482440" y="17916"/>
                </a:moveTo>
                <a:lnTo>
                  <a:pt x="482440" y="43900"/>
                </a:lnTo>
                <a:lnTo>
                  <a:pt x="494176" y="43900"/>
                </a:lnTo>
                <a:cubicBezTo>
                  <a:pt x="507098" y="43900"/>
                  <a:pt x="513558" y="39535"/>
                  <a:pt x="513558" y="30803"/>
                </a:cubicBezTo>
                <a:cubicBezTo>
                  <a:pt x="513558" y="26193"/>
                  <a:pt x="511986" y="22875"/>
                  <a:pt x="508844" y="20850"/>
                </a:cubicBezTo>
                <a:cubicBezTo>
                  <a:pt x="505840" y="18894"/>
                  <a:pt x="501126" y="17916"/>
                  <a:pt x="494700" y="17916"/>
                </a:cubicBezTo>
                <a:close/>
                <a:moveTo>
                  <a:pt x="155694" y="16659"/>
                </a:moveTo>
                <a:cubicBezTo>
                  <a:pt x="159048" y="36077"/>
                  <a:pt x="164636" y="51549"/>
                  <a:pt x="172458" y="63074"/>
                </a:cubicBezTo>
                <a:cubicBezTo>
                  <a:pt x="181540" y="50431"/>
                  <a:pt x="187756" y="34959"/>
                  <a:pt x="191108" y="16659"/>
                </a:cubicBezTo>
                <a:close/>
                <a:moveTo>
                  <a:pt x="1556156" y="16344"/>
                </a:moveTo>
                <a:cubicBezTo>
                  <a:pt x="1552314" y="16344"/>
                  <a:pt x="1549136" y="18021"/>
                  <a:pt x="1546622" y="21374"/>
                </a:cubicBezTo>
                <a:cubicBezTo>
                  <a:pt x="1544036" y="24726"/>
                  <a:pt x="1542744" y="29057"/>
                  <a:pt x="1542744" y="34366"/>
                </a:cubicBezTo>
                <a:cubicBezTo>
                  <a:pt x="1542744" y="39814"/>
                  <a:pt x="1543896" y="44075"/>
                  <a:pt x="1546202" y="47148"/>
                </a:cubicBezTo>
                <a:cubicBezTo>
                  <a:pt x="1548716" y="50431"/>
                  <a:pt x="1552278" y="52073"/>
                  <a:pt x="1556890" y="52073"/>
                </a:cubicBezTo>
                <a:cubicBezTo>
                  <a:pt x="1562896" y="52073"/>
                  <a:pt x="1568414" y="48545"/>
                  <a:pt x="1573444" y="41490"/>
                </a:cubicBezTo>
                <a:cubicBezTo>
                  <a:pt x="1572536" y="24726"/>
                  <a:pt x="1566772" y="16344"/>
                  <a:pt x="1556156" y="16344"/>
                </a:cubicBezTo>
                <a:close/>
                <a:moveTo>
                  <a:pt x="1225504" y="16344"/>
                </a:moveTo>
                <a:cubicBezTo>
                  <a:pt x="1221872" y="16344"/>
                  <a:pt x="1218868" y="17532"/>
                  <a:pt x="1216494" y="19907"/>
                </a:cubicBezTo>
                <a:cubicBezTo>
                  <a:pt x="1214120" y="22352"/>
                  <a:pt x="1212932" y="25460"/>
                  <a:pt x="1212932" y="29232"/>
                </a:cubicBezTo>
                <a:cubicBezTo>
                  <a:pt x="1212932" y="33493"/>
                  <a:pt x="1214748" y="37090"/>
                  <a:pt x="1218380" y="40024"/>
                </a:cubicBezTo>
                <a:cubicBezTo>
                  <a:pt x="1220894" y="42049"/>
                  <a:pt x="1225016" y="44180"/>
                  <a:pt x="1230744" y="46415"/>
                </a:cubicBezTo>
                <a:cubicBezTo>
                  <a:pt x="1236332" y="41665"/>
                  <a:pt x="1239126" y="36356"/>
                  <a:pt x="1239126" y="30489"/>
                </a:cubicBezTo>
                <a:cubicBezTo>
                  <a:pt x="1239126" y="26438"/>
                  <a:pt x="1237938" y="23120"/>
                  <a:pt x="1235564" y="20535"/>
                </a:cubicBezTo>
                <a:cubicBezTo>
                  <a:pt x="1233048" y="17741"/>
                  <a:pt x="1229696" y="16344"/>
                  <a:pt x="1225504" y="16344"/>
                </a:cubicBezTo>
                <a:close/>
                <a:moveTo>
                  <a:pt x="1912018" y="11001"/>
                </a:moveTo>
                <a:lnTo>
                  <a:pt x="1920926" y="11001"/>
                </a:lnTo>
                <a:lnTo>
                  <a:pt x="1949948" y="60664"/>
                </a:lnTo>
                <a:lnTo>
                  <a:pt x="1958226" y="76381"/>
                </a:lnTo>
                <a:lnTo>
                  <a:pt x="1958748" y="76381"/>
                </a:lnTo>
                <a:cubicBezTo>
                  <a:pt x="1957980" y="65135"/>
                  <a:pt x="1957596" y="57172"/>
                  <a:pt x="1957596" y="52492"/>
                </a:cubicBezTo>
                <a:lnTo>
                  <a:pt x="1957596" y="11001"/>
                </a:lnTo>
                <a:lnTo>
                  <a:pt x="1965874" y="11001"/>
                </a:lnTo>
                <a:lnTo>
                  <a:pt x="1965874" y="87696"/>
                </a:lnTo>
                <a:lnTo>
                  <a:pt x="1956862" y="87696"/>
                </a:lnTo>
                <a:lnTo>
                  <a:pt x="1928050" y="38033"/>
                </a:lnTo>
                <a:lnTo>
                  <a:pt x="1919668" y="22317"/>
                </a:lnTo>
                <a:lnTo>
                  <a:pt x="1919144" y="22317"/>
                </a:lnTo>
                <a:cubicBezTo>
                  <a:pt x="1919842" y="35029"/>
                  <a:pt x="1920192" y="42818"/>
                  <a:pt x="1920192" y="45681"/>
                </a:cubicBezTo>
                <a:lnTo>
                  <a:pt x="1920192" y="87696"/>
                </a:lnTo>
                <a:lnTo>
                  <a:pt x="1912018" y="87696"/>
                </a:lnTo>
                <a:close/>
                <a:moveTo>
                  <a:pt x="1807244" y="11001"/>
                </a:moveTo>
                <a:lnTo>
                  <a:pt x="1815940" y="11001"/>
                </a:lnTo>
                <a:lnTo>
                  <a:pt x="1815940" y="87696"/>
                </a:lnTo>
                <a:lnTo>
                  <a:pt x="1807244" y="87696"/>
                </a:lnTo>
                <a:close/>
                <a:moveTo>
                  <a:pt x="1692944" y="11001"/>
                </a:moveTo>
                <a:lnTo>
                  <a:pt x="1736636" y="11001"/>
                </a:lnTo>
                <a:lnTo>
                  <a:pt x="1736636" y="18335"/>
                </a:lnTo>
                <a:lnTo>
                  <a:pt x="1701640" y="18335"/>
                </a:lnTo>
                <a:lnTo>
                  <a:pt x="1701640" y="43586"/>
                </a:lnTo>
                <a:lnTo>
                  <a:pt x="1731082" y="43586"/>
                </a:lnTo>
                <a:lnTo>
                  <a:pt x="1731082" y="50920"/>
                </a:lnTo>
                <a:lnTo>
                  <a:pt x="1701640" y="50920"/>
                </a:lnTo>
                <a:lnTo>
                  <a:pt x="1701640" y="80362"/>
                </a:lnTo>
                <a:lnTo>
                  <a:pt x="1737788" y="80362"/>
                </a:lnTo>
                <a:lnTo>
                  <a:pt x="1737788" y="87696"/>
                </a:lnTo>
                <a:lnTo>
                  <a:pt x="1692944" y="87696"/>
                </a:lnTo>
                <a:close/>
                <a:moveTo>
                  <a:pt x="1616744" y="11001"/>
                </a:moveTo>
                <a:lnTo>
                  <a:pt x="1635604" y="11001"/>
                </a:lnTo>
                <a:cubicBezTo>
                  <a:pt x="1647268" y="11001"/>
                  <a:pt x="1656174" y="14319"/>
                  <a:pt x="1662322" y="20955"/>
                </a:cubicBezTo>
                <a:cubicBezTo>
                  <a:pt x="1668398" y="27520"/>
                  <a:pt x="1671436" y="36880"/>
                  <a:pt x="1671436" y="49034"/>
                </a:cubicBezTo>
                <a:cubicBezTo>
                  <a:pt x="1671436" y="61258"/>
                  <a:pt x="1668434" y="70723"/>
                  <a:pt x="1662426" y="77428"/>
                </a:cubicBezTo>
                <a:cubicBezTo>
                  <a:pt x="1656280" y="84274"/>
                  <a:pt x="1647442" y="87696"/>
                  <a:pt x="1635918" y="87696"/>
                </a:cubicBezTo>
                <a:lnTo>
                  <a:pt x="1616744" y="87696"/>
                </a:lnTo>
                <a:close/>
                <a:moveTo>
                  <a:pt x="1484232" y="11001"/>
                </a:moveTo>
                <a:lnTo>
                  <a:pt x="1520904" y="11001"/>
                </a:lnTo>
                <a:lnTo>
                  <a:pt x="1520904" y="18335"/>
                </a:lnTo>
                <a:lnTo>
                  <a:pt x="1491776" y="18335"/>
                </a:lnTo>
                <a:lnTo>
                  <a:pt x="1489680" y="41595"/>
                </a:lnTo>
                <a:cubicBezTo>
                  <a:pt x="1493522" y="39430"/>
                  <a:pt x="1497504" y="38347"/>
                  <a:pt x="1501624" y="38347"/>
                </a:cubicBezTo>
                <a:cubicBezTo>
                  <a:pt x="1508400" y="38347"/>
                  <a:pt x="1513814" y="40303"/>
                  <a:pt x="1517866" y="44215"/>
                </a:cubicBezTo>
                <a:cubicBezTo>
                  <a:pt x="1522336" y="48545"/>
                  <a:pt x="1524570" y="54762"/>
                  <a:pt x="1524570" y="62865"/>
                </a:cubicBezTo>
                <a:cubicBezTo>
                  <a:pt x="1524570" y="70827"/>
                  <a:pt x="1522022" y="77289"/>
                  <a:pt x="1516922" y="82248"/>
                </a:cubicBezTo>
                <a:cubicBezTo>
                  <a:pt x="1512242" y="86788"/>
                  <a:pt x="1506550" y="89058"/>
                  <a:pt x="1499844" y="89058"/>
                </a:cubicBezTo>
                <a:cubicBezTo>
                  <a:pt x="1490484" y="89058"/>
                  <a:pt x="1482416" y="85671"/>
                  <a:pt x="1475640" y="78895"/>
                </a:cubicBezTo>
                <a:lnTo>
                  <a:pt x="1479936" y="73237"/>
                </a:lnTo>
                <a:cubicBezTo>
                  <a:pt x="1485594" y="79035"/>
                  <a:pt x="1491986" y="81934"/>
                  <a:pt x="1499110" y="81934"/>
                </a:cubicBezTo>
                <a:cubicBezTo>
                  <a:pt x="1503860" y="81934"/>
                  <a:pt x="1507842" y="80222"/>
                  <a:pt x="1511054" y="76800"/>
                </a:cubicBezTo>
                <a:cubicBezTo>
                  <a:pt x="1514338" y="73307"/>
                  <a:pt x="1515980" y="68732"/>
                  <a:pt x="1515980" y="63074"/>
                </a:cubicBezTo>
                <a:cubicBezTo>
                  <a:pt x="1515980" y="57486"/>
                  <a:pt x="1514478" y="53051"/>
                  <a:pt x="1511474" y="49768"/>
                </a:cubicBezTo>
                <a:cubicBezTo>
                  <a:pt x="1508540" y="46555"/>
                  <a:pt x="1504558" y="44948"/>
                  <a:pt x="1499530" y="44948"/>
                </a:cubicBezTo>
                <a:cubicBezTo>
                  <a:pt x="1495478" y="44948"/>
                  <a:pt x="1491148" y="46485"/>
                  <a:pt x="1486538" y="49558"/>
                </a:cubicBezTo>
                <a:lnTo>
                  <a:pt x="1481822" y="46624"/>
                </a:lnTo>
                <a:close/>
                <a:moveTo>
                  <a:pt x="1430216" y="11001"/>
                </a:moveTo>
                <a:lnTo>
                  <a:pt x="1477678" y="11001"/>
                </a:lnTo>
                <a:lnTo>
                  <a:pt x="1477678" y="16135"/>
                </a:lnTo>
                <a:cubicBezTo>
                  <a:pt x="1469158" y="27171"/>
                  <a:pt x="1463254" y="38277"/>
                  <a:pt x="1459972" y="49453"/>
                </a:cubicBezTo>
                <a:cubicBezTo>
                  <a:pt x="1457318" y="58674"/>
                  <a:pt x="1455642" y="71421"/>
                  <a:pt x="1454942" y="87696"/>
                </a:cubicBezTo>
                <a:lnTo>
                  <a:pt x="1446038" y="87696"/>
                </a:lnTo>
                <a:cubicBezTo>
                  <a:pt x="1447224" y="59966"/>
                  <a:pt x="1454488" y="36845"/>
                  <a:pt x="1467830" y="18335"/>
                </a:cubicBezTo>
                <a:lnTo>
                  <a:pt x="1430216" y="18335"/>
                </a:lnTo>
                <a:close/>
                <a:moveTo>
                  <a:pt x="1379458" y="11001"/>
                </a:moveTo>
                <a:lnTo>
                  <a:pt x="1416128" y="11001"/>
                </a:lnTo>
                <a:lnTo>
                  <a:pt x="1416128" y="18335"/>
                </a:lnTo>
                <a:lnTo>
                  <a:pt x="1387002" y="18335"/>
                </a:lnTo>
                <a:lnTo>
                  <a:pt x="1384906" y="41595"/>
                </a:lnTo>
                <a:cubicBezTo>
                  <a:pt x="1388748" y="39430"/>
                  <a:pt x="1392728" y="38347"/>
                  <a:pt x="1396850" y="38347"/>
                </a:cubicBezTo>
                <a:cubicBezTo>
                  <a:pt x="1403626" y="38347"/>
                  <a:pt x="1409038" y="40303"/>
                  <a:pt x="1413090" y="44215"/>
                </a:cubicBezTo>
                <a:cubicBezTo>
                  <a:pt x="1417560" y="48545"/>
                  <a:pt x="1419796" y="54762"/>
                  <a:pt x="1419796" y="62865"/>
                </a:cubicBezTo>
                <a:cubicBezTo>
                  <a:pt x="1419796" y="70827"/>
                  <a:pt x="1417246" y="77289"/>
                  <a:pt x="1412148" y="82248"/>
                </a:cubicBezTo>
                <a:cubicBezTo>
                  <a:pt x="1407468" y="86788"/>
                  <a:pt x="1401774" y="89058"/>
                  <a:pt x="1395068" y="89058"/>
                </a:cubicBezTo>
                <a:cubicBezTo>
                  <a:pt x="1385708" y="89058"/>
                  <a:pt x="1377642" y="85671"/>
                  <a:pt x="1370866" y="78895"/>
                </a:cubicBezTo>
                <a:lnTo>
                  <a:pt x="1375162" y="73237"/>
                </a:lnTo>
                <a:cubicBezTo>
                  <a:pt x="1380820" y="79035"/>
                  <a:pt x="1387210" y="81934"/>
                  <a:pt x="1394336" y="81934"/>
                </a:cubicBezTo>
                <a:cubicBezTo>
                  <a:pt x="1399086" y="81934"/>
                  <a:pt x="1403066" y="80222"/>
                  <a:pt x="1406280" y="76800"/>
                </a:cubicBezTo>
                <a:cubicBezTo>
                  <a:pt x="1409562" y="73307"/>
                  <a:pt x="1411204" y="68732"/>
                  <a:pt x="1411204" y="63074"/>
                </a:cubicBezTo>
                <a:cubicBezTo>
                  <a:pt x="1411204" y="57486"/>
                  <a:pt x="1409702" y="53051"/>
                  <a:pt x="1406698" y="49768"/>
                </a:cubicBezTo>
                <a:cubicBezTo>
                  <a:pt x="1403766" y="46555"/>
                  <a:pt x="1399784" y="44948"/>
                  <a:pt x="1394754" y="44948"/>
                </a:cubicBezTo>
                <a:cubicBezTo>
                  <a:pt x="1390704" y="44948"/>
                  <a:pt x="1386372" y="46485"/>
                  <a:pt x="1381762" y="49558"/>
                </a:cubicBezTo>
                <a:lnTo>
                  <a:pt x="1377048" y="46624"/>
                </a:lnTo>
                <a:close/>
                <a:moveTo>
                  <a:pt x="1288208" y="11001"/>
                </a:moveTo>
                <a:lnTo>
                  <a:pt x="1297324" y="11001"/>
                </a:lnTo>
                <a:lnTo>
                  <a:pt x="1297324" y="59512"/>
                </a:lnTo>
                <a:lnTo>
                  <a:pt x="1307800" y="59512"/>
                </a:lnTo>
                <a:lnTo>
                  <a:pt x="1307800" y="66322"/>
                </a:lnTo>
                <a:lnTo>
                  <a:pt x="1297324" y="66322"/>
                </a:lnTo>
                <a:lnTo>
                  <a:pt x="1297324" y="87696"/>
                </a:lnTo>
                <a:lnTo>
                  <a:pt x="1289256" y="87696"/>
                </a:lnTo>
                <a:lnTo>
                  <a:pt x="1289256" y="66322"/>
                </a:lnTo>
                <a:lnTo>
                  <a:pt x="1255622" y="66322"/>
                </a:lnTo>
                <a:lnTo>
                  <a:pt x="1255622" y="60769"/>
                </a:lnTo>
                <a:close/>
                <a:moveTo>
                  <a:pt x="711870" y="11001"/>
                </a:moveTo>
                <a:lnTo>
                  <a:pt x="730728" y="11001"/>
                </a:lnTo>
                <a:cubicBezTo>
                  <a:pt x="742394" y="11001"/>
                  <a:pt x="751300" y="14319"/>
                  <a:pt x="757446" y="20955"/>
                </a:cubicBezTo>
                <a:cubicBezTo>
                  <a:pt x="763524" y="27520"/>
                  <a:pt x="766562" y="36880"/>
                  <a:pt x="766562" y="49034"/>
                </a:cubicBezTo>
                <a:cubicBezTo>
                  <a:pt x="766562" y="61258"/>
                  <a:pt x="763558" y="70723"/>
                  <a:pt x="757550" y="77428"/>
                </a:cubicBezTo>
                <a:cubicBezTo>
                  <a:pt x="751404" y="84274"/>
                  <a:pt x="742568" y="87696"/>
                  <a:pt x="731042" y="87696"/>
                </a:cubicBezTo>
                <a:lnTo>
                  <a:pt x="711870" y="87696"/>
                </a:lnTo>
                <a:close/>
                <a:moveTo>
                  <a:pt x="473744" y="11001"/>
                </a:moveTo>
                <a:lnTo>
                  <a:pt x="495956" y="11001"/>
                </a:lnTo>
                <a:cubicBezTo>
                  <a:pt x="513418" y="11001"/>
                  <a:pt x="522150" y="17253"/>
                  <a:pt x="522150" y="29756"/>
                </a:cubicBezTo>
                <a:cubicBezTo>
                  <a:pt x="522150" y="38347"/>
                  <a:pt x="518344" y="43900"/>
                  <a:pt x="510730" y="46415"/>
                </a:cubicBezTo>
                <a:lnTo>
                  <a:pt x="510730" y="46834"/>
                </a:lnTo>
                <a:cubicBezTo>
                  <a:pt x="521346" y="48860"/>
                  <a:pt x="526656" y="55006"/>
                  <a:pt x="526656" y="65274"/>
                </a:cubicBezTo>
                <a:cubicBezTo>
                  <a:pt x="526656" y="72539"/>
                  <a:pt x="523966" y="78162"/>
                  <a:pt x="518588" y="82143"/>
                </a:cubicBezTo>
                <a:cubicBezTo>
                  <a:pt x="513488" y="85845"/>
                  <a:pt x="506504" y="87696"/>
                  <a:pt x="497632" y="87696"/>
                </a:cubicBezTo>
                <a:lnTo>
                  <a:pt x="473744" y="87696"/>
                </a:lnTo>
                <a:close/>
                <a:moveTo>
                  <a:pt x="1225714" y="9848"/>
                </a:moveTo>
                <a:cubicBezTo>
                  <a:pt x="1232140" y="9848"/>
                  <a:pt x="1237240" y="11734"/>
                  <a:pt x="1241012" y="15506"/>
                </a:cubicBezTo>
                <a:cubicBezTo>
                  <a:pt x="1244714" y="19208"/>
                  <a:pt x="1246564" y="24063"/>
                  <a:pt x="1246564" y="30070"/>
                </a:cubicBezTo>
                <a:cubicBezTo>
                  <a:pt x="1246564" y="37055"/>
                  <a:pt x="1243106" y="43272"/>
                  <a:pt x="1236192" y="48720"/>
                </a:cubicBezTo>
                <a:lnTo>
                  <a:pt x="1236192" y="49244"/>
                </a:lnTo>
                <a:cubicBezTo>
                  <a:pt x="1244854" y="54273"/>
                  <a:pt x="1249184" y="60979"/>
                  <a:pt x="1249184" y="69361"/>
                </a:cubicBezTo>
                <a:cubicBezTo>
                  <a:pt x="1249184" y="74949"/>
                  <a:pt x="1247018" y="79594"/>
                  <a:pt x="1242688" y="83296"/>
                </a:cubicBezTo>
                <a:cubicBezTo>
                  <a:pt x="1238218" y="87137"/>
                  <a:pt x="1232490" y="89058"/>
                  <a:pt x="1225504" y="89058"/>
                </a:cubicBezTo>
                <a:cubicBezTo>
                  <a:pt x="1218450" y="89058"/>
                  <a:pt x="1212652" y="87137"/>
                  <a:pt x="1208112" y="83296"/>
                </a:cubicBezTo>
                <a:cubicBezTo>
                  <a:pt x="1203502" y="79454"/>
                  <a:pt x="1201196" y="74564"/>
                  <a:pt x="1201196" y="68627"/>
                </a:cubicBezTo>
                <a:cubicBezTo>
                  <a:pt x="1201196" y="59617"/>
                  <a:pt x="1205946" y="52492"/>
                  <a:pt x="1215446" y="47253"/>
                </a:cubicBezTo>
                <a:lnTo>
                  <a:pt x="1215446" y="46834"/>
                </a:lnTo>
                <a:cubicBezTo>
                  <a:pt x="1208532" y="42154"/>
                  <a:pt x="1205074" y="36287"/>
                  <a:pt x="1205074" y="29232"/>
                </a:cubicBezTo>
                <a:cubicBezTo>
                  <a:pt x="1205074" y="23504"/>
                  <a:pt x="1207064" y="18824"/>
                  <a:pt x="1211046" y="15192"/>
                </a:cubicBezTo>
                <a:cubicBezTo>
                  <a:pt x="1214888" y="11630"/>
                  <a:pt x="1219778" y="9848"/>
                  <a:pt x="1225714" y="9848"/>
                </a:cubicBezTo>
                <a:close/>
                <a:moveTo>
                  <a:pt x="1866098" y="9639"/>
                </a:moveTo>
                <a:cubicBezTo>
                  <a:pt x="1874620" y="9639"/>
                  <a:pt x="1881920" y="12747"/>
                  <a:pt x="1887998" y="18964"/>
                </a:cubicBezTo>
                <a:lnTo>
                  <a:pt x="1883178" y="24622"/>
                </a:lnTo>
                <a:cubicBezTo>
                  <a:pt x="1878568" y="19732"/>
                  <a:pt x="1872944" y="17287"/>
                  <a:pt x="1866308" y="17287"/>
                </a:cubicBezTo>
                <a:cubicBezTo>
                  <a:pt x="1858346" y="17287"/>
                  <a:pt x="1852024" y="20116"/>
                  <a:pt x="1847344" y="25774"/>
                </a:cubicBezTo>
                <a:cubicBezTo>
                  <a:pt x="1842594" y="31502"/>
                  <a:pt x="1840220" y="39290"/>
                  <a:pt x="1840220" y="49139"/>
                </a:cubicBezTo>
                <a:cubicBezTo>
                  <a:pt x="1840220" y="59128"/>
                  <a:pt x="1842490" y="66986"/>
                  <a:pt x="1847030" y="72713"/>
                </a:cubicBezTo>
                <a:cubicBezTo>
                  <a:pt x="1851640" y="78511"/>
                  <a:pt x="1858066" y="81410"/>
                  <a:pt x="1866308" y="81410"/>
                </a:cubicBezTo>
                <a:cubicBezTo>
                  <a:pt x="1872664" y="81410"/>
                  <a:pt x="1877520" y="79803"/>
                  <a:pt x="1880872" y="76590"/>
                </a:cubicBezTo>
                <a:lnTo>
                  <a:pt x="1880872" y="55635"/>
                </a:lnTo>
                <a:lnTo>
                  <a:pt x="1864214" y="55635"/>
                </a:lnTo>
                <a:lnTo>
                  <a:pt x="1864214" y="48406"/>
                </a:lnTo>
                <a:lnTo>
                  <a:pt x="1888940" y="48406"/>
                </a:lnTo>
                <a:lnTo>
                  <a:pt x="1888940" y="80257"/>
                </a:lnTo>
                <a:cubicBezTo>
                  <a:pt x="1883282" y="86125"/>
                  <a:pt x="1875458" y="89058"/>
                  <a:pt x="1865470" y="89058"/>
                </a:cubicBezTo>
                <a:cubicBezTo>
                  <a:pt x="1855272" y="89058"/>
                  <a:pt x="1847066" y="85531"/>
                  <a:pt x="1840848" y="78476"/>
                </a:cubicBezTo>
                <a:cubicBezTo>
                  <a:pt x="1834492" y="71281"/>
                  <a:pt x="1831314" y="61572"/>
                  <a:pt x="1831314" y="49349"/>
                </a:cubicBezTo>
                <a:cubicBezTo>
                  <a:pt x="1831314" y="37195"/>
                  <a:pt x="1834596" y="27486"/>
                  <a:pt x="1841162" y="20221"/>
                </a:cubicBezTo>
                <a:cubicBezTo>
                  <a:pt x="1847518" y="13166"/>
                  <a:pt x="1855830" y="9639"/>
                  <a:pt x="1866098" y="9639"/>
                </a:cubicBezTo>
                <a:close/>
                <a:moveTo>
                  <a:pt x="1771888" y="9639"/>
                </a:moveTo>
                <a:cubicBezTo>
                  <a:pt x="1780828" y="9639"/>
                  <a:pt x="1788266" y="12782"/>
                  <a:pt x="1794204" y="19069"/>
                </a:cubicBezTo>
                <a:lnTo>
                  <a:pt x="1789594" y="24622"/>
                </a:lnTo>
                <a:cubicBezTo>
                  <a:pt x="1784496" y="19732"/>
                  <a:pt x="1778592" y="17287"/>
                  <a:pt x="1771888" y="17287"/>
                </a:cubicBezTo>
                <a:cubicBezTo>
                  <a:pt x="1767416" y="17287"/>
                  <a:pt x="1763820" y="18335"/>
                  <a:pt x="1761096" y="20431"/>
                </a:cubicBezTo>
                <a:cubicBezTo>
                  <a:pt x="1758372" y="22596"/>
                  <a:pt x="1757010" y="25460"/>
                  <a:pt x="1757010" y="29022"/>
                </a:cubicBezTo>
                <a:cubicBezTo>
                  <a:pt x="1757010" y="32515"/>
                  <a:pt x="1758406" y="35414"/>
                  <a:pt x="1761200" y="37719"/>
                </a:cubicBezTo>
                <a:cubicBezTo>
                  <a:pt x="1762806" y="39046"/>
                  <a:pt x="1765670" y="40582"/>
                  <a:pt x="1769792" y="42329"/>
                </a:cubicBezTo>
                <a:lnTo>
                  <a:pt x="1780898" y="47044"/>
                </a:lnTo>
                <a:cubicBezTo>
                  <a:pt x="1791516" y="51723"/>
                  <a:pt x="1796824" y="58569"/>
                  <a:pt x="1796824" y="67579"/>
                </a:cubicBezTo>
                <a:cubicBezTo>
                  <a:pt x="1796824" y="73726"/>
                  <a:pt x="1794518" y="78825"/>
                  <a:pt x="1789908" y="82877"/>
                </a:cubicBezTo>
                <a:cubicBezTo>
                  <a:pt x="1785088" y="86998"/>
                  <a:pt x="1778802" y="89058"/>
                  <a:pt x="1771050" y="89058"/>
                </a:cubicBezTo>
                <a:cubicBezTo>
                  <a:pt x="1760432" y="89058"/>
                  <a:pt x="1751562" y="85251"/>
                  <a:pt x="1744436" y="77638"/>
                </a:cubicBezTo>
                <a:lnTo>
                  <a:pt x="1749674" y="71666"/>
                </a:lnTo>
                <a:cubicBezTo>
                  <a:pt x="1755682" y="78162"/>
                  <a:pt x="1762842" y="81410"/>
                  <a:pt x="1771154" y="81410"/>
                </a:cubicBezTo>
                <a:cubicBezTo>
                  <a:pt x="1776322" y="81410"/>
                  <a:pt x="1780444" y="80187"/>
                  <a:pt x="1783518" y="77743"/>
                </a:cubicBezTo>
                <a:cubicBezTo>
                  <a:pt x="1786520" y="75368"/>
                  <a:pt x="1788022" y="72190"/>
                  <a:pt x="1788022" y="68208"/>
                </a:cubicBezTo>
                <a:cubicBezTo>
                  <a:pt x="1788022" y="64506"/>
                  <a:pt x="1786766" y="61502"/>
                  <a:pt x="1784250" y="59197"/>
                </a:cubicBezTo>
                <a:cubicBezTo>
                  <a:pt x="1782644" y="57800"/>
                  <a:pt x="1779536" y="56089"/>
                  <a:pt x="1774926" y="54063"/>
                </a:cubicBezTo>
                <a:lnTo>
                  <a:pt x="1763820" y="49139"/>
                </a:lnTo>
                <a:cubicBezTo>
                  <a:pt x="1753412" y="44669"/>
                  <a:pt x="1748208" y="38173"/>
                  <a:pt x="1748208" y="29651"/>
                </a:cubicBezTo>
                <a:cubicBezTo>
                  <a:pt x="1748208" y="23853"/>
                  <a:pt x="1750444" y="19069"/>
                  <a:pt x="1754914" y="15297"/>
                </a:cubicBezTo>
                <a:cubicBezTo>
                  <a:pt x="1759384" y="11525"/>
                  <a:pt x="1765042" y="9639"/>
                  <a:pt x="1771888" y="9639"/>
                </a:cubicBezTo>
                <a:close/>
                <a:moveTo>
                  <a:pt x="1556156" y="9639"/>
                </a:moveTo>
                <a:cubicBezTo>
                  <a:pt x="1563838" y="9639"/>
                  <a:pt x="1569916" y="12677"/>
                  <a:pt x="1574386" y="18754"/>
                </a:cubicBezTo>
                <a:cubicBezTo>
                  <a:pt x="1579206" y="25111"/>
                  <a:pt x="1581616" y="34121"/>
                  <a:pt x="1581616" y="45786"/>
                </a:cubicBezTo>
                <a:cubicBezTo>
                  <a:pt x="1581616" y="60455"/>
                  <a:pt x="1578822" y="71596"/>
                  <a:pt x="1573234" y="79209"/>
                </a:cubicBezTo>
                <a:cubicBezTo>
                  <a:pt x="1568344" y="85775"/>
                  <a:pt x="1561954" y="89058"/>
                  <a:pt x="1554060" y="89058"/>
                </a:cubicBezTo>
                <a:cubicBezTo>
                  <a:pt x="1546936" y="89058"/>
                  <a:pt x="1540928" y="86509"/>
                  <a:pt x="1536038" y="81410"/>
                </a:cubicBezTo>
                <a:lnTo>
                  <a:pt x="1540754" y="76066"/>
                </a:lnTo>
                <a:cubicBezTo>
                  <a:pt x="1544316" y="79978"/>
                  <a:pt x="1548682" y="81934"/>
                  <a:pt x="1553850" y="81934"/>
                </a:cubicBezTo>
                <a:cubicBezTo>
                  <a:pt x="1559368" y="81934"/>
                  <a:pt x="1563804" y="79489"/>
                  <a:pt x="1567158" y="74599"/>
                </a:cubicBezTo>
                <a:cubicBezTo>
                  <a:pt x="1571068" y="68942"/>
                  <a:pt x="1573198" y="60315"/>
                  <a:pt x="1573548" y="48720"/>
                </a:cubicBezTo>
                <a:cubicBezTo>
                  <a:pt x="1568240" y="55216"/>
                  <a:pt x="1562232" y="58464"/>
                  <a:pt x="1555526" y="58464"/>
                </a:cubicBezTo>
                <a:cubicBezTo>
                  <a:pt x="1549030" y="58464"/>
                  <a:pt x="1543932" y="56438"/>
                  <a:pt x="1540230" y="52387"/>
                </a:cubicBezTo>
                <a:cubicBezTo>
                  <a:pt x="1536458" y="48126"/>
                  <a:pt x="1534572" y="42119"/>
                  <a:pt x="1534572" y="34366"/>
                </a:cubicBezTo>
                <a:cubicBezTo>
                  <a:pt x="1534572" y="27171"/>
                  <a:pt x="1536702" y="21199"/>
                  <a:pt x="1540964" y="16449"/>
                </a:cubicBezTo>
                <a:cubicBezTo>
                  <a:pt x="1545084" y="11909"/>
                  <a:pt x="1550148" y="9639"/>
                  <a:pt x="1556156" y="9639"/>
                </a:cubicBezTo>
                <a:close/>
                <a:moveTo>
                  <a:pt x="194356" y="9639"/>
                </a:moveTo>
                <a:lnTo>
                  <a:pt x="198652" y="11001"/>
                </a:lnTo>
                <a:cubicBezTo>
                  <a:pt x="195160" y="34680"/>
                  <a:pt x="187826" y="53959"/>
                  <a:pt x="176650" y="68837"/>
                </a:cubicBezTo>
                <a:cubicBezTo>
                  <a:pt x="182866" y="76660"/>
                  <a:pt x="191354" y="83889"/>
                  <a:pt x="202110" y="90525"/>
                </a:cubicBezTo>
                <a:cubicBezTo>
                  <a:pt x="199944" y="92132"/>
                  <a:pt x="198304" y="94018"/>
                  <a:pt x="197186" y="96183"/>
                </a:cubicBezTo>
                <a:cubicBezTo>
                  <a:pt x="186638" y="89338"/>
                  <a:pt x="178292" y="82108"/>
                  <a:pt x="172144" y="74495"/>
                </a:cubicBezTo>
                <a:cubicBezTo>
                  <a:pt x="164112" y="83645"/>
                  <a:pt x="154682" y="90665"/>
                  <a:pt x="143856" y="95554"/>
                </a:cubicBezTo>
                <a:cubicBezTo>
                  <a:pt x="142668" y="93179"/>
                  <a:pt x="141236" y="91259"/>
                  <a:pt x="139560" y="89792"/>
                </a:cubicBezTo>
                <a:cubicBezTo>
                  <a:pt x="150246" y="85391"/>
                  <a:pt x="159712" y="78406"/>
                  <a:pt x="167954" y="68837"/>
                </a:cubicBezTo>
                <a:cubicBezTo>
                  <a:pt x="159362" y="56264"/>
                  <a:pt x="153146" y="38871"/>
                  <a:pt x="149304" y="16659"/>
                </a:cubicBezTo>
                <a:lnTo>
                  <a:pt x="145322" y="16659"/>
                </a:lnTo>
                <a:lnTo>
                  <a:pt x="145322" y="9953"/>
                </a:lnTo>
                <a:lnTo>
                  <a:pt x="193100" y="9953"/>
                </a:lnTo>
                <a:close/>
                <a:moveTo>
                  <a:pt x="1337918" y="9534"/>
                </a:moveTo>
                <a:cubicBezTo>
                  <a:pt x="1344414" y="9604"/>
                  <a:pt x="1349618" y="11280"/>
                  <a:pt x="1353530" y="14563"/>
                </a:cubicBezTo>
                <a:cubicBezTo>
                  <a:pt x="1357652" y="17986"/>
                  <a:pt x="1359712" y="22666"/>
                  <a:pt x="1359712" y="28603"/>
                </a:cubicBezTo>
                <a:cubicBezTo>
                  <a:pt x="1359712" y="37753"/>
                  <a:pt x="1355136" y="43970"/>
                  <a:pt x="1345986" y="47253"/>
                </a:cubicBezTo>
                <a:lnTo>
                  <a:pt x="1345986" y="47672"/>
                </a:lnTo>
                <a:cubicBezTo>
                  <a:pt x="1350736" y="48790"/>
                  <a:pt x="1354578" y="50990"/>
                  <a:pt x="1357512" y="54273"/>
                </a:cubicBezTo>
                <a:cubicBezTo>
                  <a:pt x="1360724" y="57835"/>
                  <a:pt x="1362332" y="62166"/>
                  <a:pt x="1362332" y="67265"/>
                </a:cubicBezTo>
                <a:cubicBezTo>
                  <a:pt x="1362332" y="73901"/>
                  <a:pt x="1359992" y="79244"/>
                  <a:pt x="1355312" y="83296"/>
                </a:cubicBezTo>
                <a:cubicBezTo>
                  <a:pt x="1350842" y="87137"/>
                  <a:pt x="1345148" y="89058"/>
                  <a:pt x="1338234" y="89058"/>
                </a:cubicBezTo>
                <a:cubicBezTo>
                  <a:pt x="1328454" y="89058"/>
                  <a:pt x="1320352" y="85566"/>
                  <a:pt x="1313926" y="78581"/>
                </a:cubicBezTo>
                <a:lnTo>
                  <a:pt x="1318326" y="73028"/>
                </a:lnTo>
                <a:cubicBezTo>
                  <a:pt x="1324124" y="78965"/>
                  <a:pt x="1330584" y="81934"/>
                  <a:pt x="1337710" y="81934"/>
                </a:cubicBezTo>
                <a:cubicBezTo>
                  <a:pt x="1342458" y="81934"/>
                  <a:pt x="1346300" y="80606"/>
                  <a:pt x="1349234" y="77952"/>
                </a:cubicBezTo>
                <a:cubicBezTo>
                  <a:pt x="1352238" y="75158"/>
                  <a:pt x="1353740" y="71526"/>
                  <a:pt x="1353740" y="67056"/>
                </a:cubicBezTo>
                <a:cubicBezTo>
                  <a:pt x="1353740" y="56438"/>
                  <a:pt x="1345638" y="51130"/>
                  <a:pt x="1329432" y="51130"/>
                </a:cubicBezTo>
                <a:lnTo>
                  <a:pt x="1329432" y="44424"/>
                </a:lnTo>
                <a:cubicBezTo>
                  <a:pt x="1343822" y="44424"/>
                  <a:pt x="1351016" y="39360"/>
                  <a:pt x="1351016" y="29232"/>
                </a:cubicBezTo>
                <a:cubicBezTo>
                  <a:pt x="1351016" y="25390"/>
                  <a:pt x="1349828" y="22317"/>
                  <a:pt x="1347454" y="20012"/>
                </a:cubicBezTo>
                <a:cubicBezTo>
                  <a:pt x="1345008" y="17707"/>
                  <a:pt x="1341726" y="16519"/>
                  <a:pt x="1337604" y="16449"/>
                </a:cubicBezTo>
                <a:cubicBezTo>
                  <a:pt x="1331806" y="16519"/>
                  <a:pt x="1326428" y="19104"/>
                  <a:pt x="1321470" y="24203"/>
                </a:cubicBezTo>
                <a:lnTo>
                  <a:pt x="1316754" y="18650"/>
                </a:lnTo>
                <a:cubicBezTo>
                  <a:pt x="1323320" y="12642"/>
                  <a:pt x="1330374" y="9604"/>
                  <a:pt x="1337918" y="9534"/>
                </a:cubicBezTo>
                <a:close/>
                <a:moveTo>
                  <a:pt x="1101660" y="4295"/>
                </a:moveTo>
                <a:lnTo>
                  <a:pt x="1110148" y="4295"/>
                </a:lnTo>
                <a:lnTo>
                  <a:pt x="1110148" y="77952"/>
                </a:lnTo>
                <a:cubicBezTo>
                  <a:pt x="1110148" y="80606"/>
                  <a:pt x="1111020" y="81934"/>
                  <a:pt x="1112766" y="81934"/>
                </a:cubicBezTo>
                <a:cubicBezTo>
                  <a:pt x="1113396" y="81934"/>
                  <a:pt x="1114058" y="81864"/>
                  <a:pt x="1114758" y="81724"/>
                </a:cubicBezTo>
                <a:lnTo>
                  <a:pt x="1116014" y="88325"/>
                </a:lnTo>
                <a:cubicBezTo>
                  <a:pt x="1114408" y="88814"/>
                  <a:pt x="1112696" y="89058"/>
                  <a:pt x="1110880" y="89058"/>
                </a:cubicBezTo>
                <a:cubicBezTo>
                  <a:pt x="1104734" y="89058"/>
                  <a:pt x="1101660" y="85147"/>
                  <a:pt x="1101660" y="77324"/>
                </a:cubicBezTo>
                <a:close/>
                <a:moveTo>
                  <a:pt x="539686" y="4295"/>
                </a:moveTo>
                <a:lnTo>
                  <a:pt x="548172" y="4295"/>
                </a:lnTo>
                <a:lnTo>
                  <a:pt x="548172" y="77952"/>
                </a:lnTo>
                <a:cubicBezTo>
                  <a:pt x="548172" y="80606"/>
                  <a:pt x="549046" y="81934"/>
                  <a:pt x="550792" y="81934"/>
                </a:cubicBezTo>
                <a:cubicBezTo>
                  <a:pt x="551420" y="81934"/>
                  <a:pt x="552084" y="81864"/>
                  <a:pt x="552782" y="81724"/>
                </a:cubicBezTo>
                <a:lnTo>
                  <a:pt x="554040" y="88325"/>
                </a:lnTo>
                <a:cubicBezTo>
                  <a:pt x="552434" y="88814"/>
                  <a:pt x="550722" y="89058"/>
                  <a:pt x="548906" y="89058"/>
                </a:cubicBezTo>
                <a:cubicBezTo>
                  <a:pt x="542758" y="89058"/>
                  <a:pt x="539686" y="85147"/>
                  <a:pt x="539686" y="77324"/>
                </a:cubicBezTo>
                <a:close/>
                <a:moveTo>
                  <a:pt x="1090374" y="2933"/>
                </a:moveTo>
                <a:cubicBezTo>
                  <a:pt x="1093586" y="2933"/>
                  <a:pt x="1096626" y="3562"/>
                  <a:pt x="1099488" y="4819"/>
                </a:cubicBezTo>
                <a:lnTo>
                  <a:pt x="1097602" y="11420"/>
                </a:lnTo>
                <a:cubicBezTo>
                  <a:pt x="1095438" y="10372"/>
                  <a:pt x="1093272" y="9848"/>
                  <a:pt x="1091106" y="9848"/>
                </a:cubicBezTo>
                <a:cubicBezTo>
                  <a:pt x="1085658" y="9848"/>
                  <a:pt x="1082934" y="13690"/>
                  <a:pt x="1082934" y="21374"/>
                </a:cubicBezTo>
                <a:lnTo>
                  <a:pt x="1082934" y="31118"/>
                </a:lnTo>
                <a:lnTo>
                  <a:pt x="1095088" y="31118"/>
                </a:lnTo>
                <a:lnTo>
                  <a:pt x="1095088" y="38138"/>
                </a:lnTo>
                <a:lnTo>
                  <a:pt x="1082934" y="38138"/>
                </a:lnTo>
                <a:lnTo>
                  <a:pt x="1082934" y="87696"/>
                </a:lnTo>
                <a:lnTo>
                  <a:pt x="1074342" y="87696"/>
                </a:lnTo>
                <a:lnTo>
                  <a:pt x="1074342" y="38138"/>
                </a:lnTo>
                <a:lnTo>
                  <a:pt x="1066590" y="38138"/>
                </a:lnTo>
                <a:lnTo>
                  <a:pt x="1066590" y="31642"/>
                </a:lnTo>
                <a:lnTo>
                  <a:pt x="1074342" y="31118"/>
                </a:lnTo>
                <a:lnTo>
                  <a:pt x="1074342" y="21269"/>
                </a:lnTo>
                <a:cubicBezTo>
                  <a:pt x="1074342" y="9045"/>
                  <a:pt x="1079686" y="2933"/>
                  <a:pt x="1090374" y="2933"/>
                </a:cubicBezTo>
                <a:close/>
                <a:moveTo>
                  <a:pt x="90524" y="1047"/>
                </a:moveTo>
                <a:lnTo>
                  <a:pt x="95134" y="7019"/>
                </a:lnTo>
                <a:cubicBezTo>
                  <a:pt x="83750" y="9674"/>
                  <a:pt x="69954" y="11665"/>
                  <a:pt x="53748" y="12992"/>
                </a:cubicBezTo>
                <a:lnTo>
                  <a:pt x="53748" y="30908"/>
                </a:lnTo>
                <a:lnTo>
                  <a:pt x="88010" y="30908"/>
                </a:lnTo>
                <a:lnTo>
                  <a:pt x="89268" y="30594"/>
                </a:lnTo>
                <a:lnTo>
                  <a:pt x="93354" y="31851"/>
                </a:lnTo>
                <a:cubicBezTo>
                  <a:pt x="90840" y="49244"/>
                  <a:pt x="85670" y="63598"/>
                  <a:pt x="77846" y="74914"/>
                </a:cubicBezTo>
                <a:cubicBezTo>
                  <a:pt x="83016" y="81829"/>
                  <a:pt x="89302" y="86928"/>
                  <a:pt x="96706" y="90211"/>
                </a:cubicBezTo>
                <a:cubicBezTo>
                  <a:pt x="94680" y="91957"/>
                  <a:pt x="93110" y="93843"/>
                  <a:pt x="91992" y="95869"/>
                </a:cubicBezTo>
                <a:cubicBezTo>
                  <a:pt x="84798" y="92097"/>
                  <a:pt x="78720" y="86893"/>
                  <a:pt x="73760" y="80257"/>
                </a:cubicBezTo>
                <a:cubicBezTo>
                  <a:pt x="68172" y="86893"/>
                  <a:pt x="61642" y="92097"/>
                  <a:pt x="54168" y="95869"/>
                </a:cubicBezTo>
                <a:cubicBezTo>
                  <a:pt x="53050" y="93773"/>
                  <a:pt x="51654" y="91887"/>
                  <a:pt x="49976" y="90211"/>
                </a:cubicBezTo>
                <a:cubicBezTo>
                  <a:pt x="57520" y="86858"/>
                  <a:pt x="64122" y="81619"/>
                  <a:pt x="69780" y="74495"/>
                </a:cubicBezTo>
                <a:cubicBezTo>
                  <a:pt x="63982" y="64785"/>
                  <a:pt x="59512" y="52387"/>
                  <a:pt x="56368" y="37299"/>
                </a:cubicBezTo>
                <a:lnTo>
                  <a:pt x="53748" y="37299"/>
                </a:lnTo>
                <a:lnTo>
                  <a:pt x="53748" y="43586"/>
                </a:lnTo>
                <a:cubicBezTo>
                  <a:pt x="53748" y="67335"/>
                  <a:pt x="50360" y="84832"/>
                  <a:pt x="43586" y="96078"/>
                </a:cubicBezTo>
                <a:cubicBezTo>
                  <a:pt x="41978" y="94472"/>
                  <a:pt x="40128" y="93179"/>
                  <a:pt x="38032" y="92202"/>
                </a:cubicBezTo>
                <a:cubicBezTo>
                  <a:pt x="44110" y="81724"/>
                  <a:pt x="47148" y="65519"/>
                  <a:pt x="47148" y="43586"/>
                </a:cubicBezTo>
                <a:lnTo>
                  <a:pt x="47148" y="7543"/>
                </a:lnTo>
                <a:cubicBezTo>
                  <a:pt x="66148" y="5867"/>
                  <a:pt x="80606" y="3702"/>
                  <a:pt x="90524" y="1047"/>
                </a:cubicBezTo>
                <a:close/>
                <a:moveTo>
                  <a:pt x="254602" y="209"/>
                </a:moveTo>
                <a:lnTo>
                  <a:pt x="261832" y="209"/>
                </a:lnTo>
                <a:lnTo>
                  <a:pt x="261832" y="12992"/>
                </a:lnTo>
                <a:lnTo>
                  <a:pt x="300284" y="12992"/>
                </a:lnTo>
                <a:lnTo>
                  <a:pt x="300284" y="19697"/>
                </a:lnTo>
                <a:lnTo>
                  <a:pt x="261832" y="19697"/>
                </a:lnTo>
                <a:lnTo>
                  <a:pt x="261832" y="46520"/>
                </a:lnTo>
                <a:lnTo>
                  <a:pt x="304580" y="46520"/>
                </a:lnTo>
                <a:lnTo>
                  <a:pt x="304580" y="53120"/>
                </a:lnTo>
                <a:lnTo>
                  <a:pt x="266862" y="53120"/>
                </a:lnTo>
                <a:cubicBezTo>
                  <a:pt x="277828" y="67859"/>
                  <a:pt x="291134" y="78651"/>
                  <a:pt x="306780" y="85496"/>
                </a:cubicBezTo>
                <a:cubicBezTo>
                  <a:pt x="305174" y="86893"/>
                  <a:pt x="303568" y="88814"/>
                  <a:pt x="301960" y="91259"/>
                </a:cubicBezTo>
                <a:cubicBezTo>
                  <a:pt x="286244" y="83505"/>
                  <a:pt x="272868" y="71910"/>
                  <a:pt x="261832" y="56473"/>
                </a:cubicBezTo>
                <a:lnTo>
                  <a:pt x="261832" y="95554"/>
                </a:lnTo>
                <a:lnTo>
                  <a:pt x="254602" y="95554"/>
                </a:lnTo>
                <a:lnTo>
                  <a:pt x="254602" y="56788"/>
                </a:lnTo>
                <a:cubicBezTo>
                  <a:pt x="243916" y="71666"/>
                  <a:pt x="230714" y="83051"/>
                  <a:pt x="214998" y="90944"/>
                </a:cubicBezTo>
                <a:cubicBezTo>
                  <a:pt x="213530" y="88709"/>
                  <a:pt x="211890" y="86788"/>
                  <a:pt x="210074" y="85182"/>
                </a:cubicBezTo>
                <a:cubicBezTo>
                  <a:pt x="225860" y="78406"/>
                  <a:pt x="239060" y="67719"/>
                  <a:pt x="249678" y="53120"/>
                </a:cubicBezTo>
                <a:lnTo>
                  <a:pt x="212168" y="53120"/>
                </a:lnTo>
                <a:lnTo>
                  <a:pt x="212168" y="46520"/>
                </a:lnTo>
                <a:lnTo>
                  <a:pt x="254602" y="46520"/>
                </a:lnTo>
                <a:lnTo>
                  <a:pt x="254602" y="19697"/>
                </a:lnTo>
                <a:lnTo>
                  <a:pt x="217198" y="19697"/>
                </a:lnTo>
                <a:lnTo>
                  <a:pt x="217198" y="12992"/>
                </a:lnTo>
                <a:lnTo>
                  <a:pt x="254602" y="12992"/>
                </a:lnTo>
                <a:close/>
                <a:moveTo>
                  <a:pt x="124052" y="104"/>
                </a:moveTo>
                <a:lnTo>
                  <a:pt x="130864" y="104"/>
                </a:lnTo>
                <a:lnTo>
                  <a:pt x="130864" y="22526"/>
                </a:lnTo>
                <a:lnTo>
                  <a:pt x="145112" y="22526"/>
                </a:lnTo>
                <a:lnTo>
                  <a:pt x="145112" y="29127"/>
                </a:lnTo>
                <a:lnTo>
                  <a:pt x="130864" y="29127"/>
                </a:lnTo>
                <a:lnTo>
                  <a:pt x="130864" y="33318"/>
                </a:lnTo>
                <a:cubicBezTo>
                  <a:pt x="134216" y="36671"/>
                  <a:pt x="140084" y="43411"/>
                  <a:pt x="148466" y="53540"/>
                </a:cubicBezTo>
                <a:lnTo>
                  <a:pt x="144064" y="59721"/>
                </a:lnTo>
                <a:cubicBezTo>
                  <a:pt x="141132" y="54972"/>
                  <a:pt x="136730" y="48860"/>
                  <a:pt x="130864" y="41386"/>
                </a:cubicBezTo>
                <a:lnTo>
                  <a:pt x="130864" y="95450"/>
                </a:lnTo>
                <a:lnTo>
                  <a:pt x="124052" y="95450"/>
                </a:lnTo>
                <a:lnTo>
                  <a:pt x="124052" y="41281"/>
                </a:lnTo>
                <a:cubicBezTo>
                  <a:pt x="119302" y="56508"/>
                  <a:pt x="113854" y="68173"/>
                  <a:pt x="107708" y="76276"/>
                </a:cubicBezTo>
                <a:cubicBezTo>
                  <a:pt x="106660" y="73831"/>
                  <a:pt x="105264" y="71596"/>
                  <a:pt x="103516" y="69570"/>
                </a:cubicBezTo>
                <a:cubicBezTo>
                  <a:pt x="111550" y="60071"/>
                  <a:pt x="117732" y="46590"/>
                  <a:pt x="122062" y="29127"/>
                </a:cubicBezTo>
                <a:lnTo>
                  <a:pt x="106346" y="29127"/>
                </a:lnTo>
                <a:lnTo>
                  <a:pt x="106346" y="22526"/>
                </a:lnTo>
                <a:lnTo>
                  <a:pt x="124052" y="22526"/>
                </a:lnTo>
                <a:close/>
                <a:moveTo>
                  <a:pt x="358958" y="0"/>
                </a:moveTo>
                <a:lnTo>
                  <a:pt x="366816" y="1152"/>
                </a:lnTo>
                <a:cubicBezTo>
                  <a:pt x="364930" y="6461"/>
                  <a:pt x="363184" y="10896"/>
                  <a:pt x="361578" y="14459"/>
                </a:cubicBezTo>
                <a:lnTo>
                  <a:pt x="399402" y="14459"/>
                </a:lnTo>
                <a:lnTo>
                  <a:pt x="399402" y="95240"/>
                </a:lnTo>
                <a:lnTo>
                  <a:pt x="392172" y="95240"/>
                </a:lnTo>
                <a:lnTo>
                  <a:pt x="392172" y="89792"/>
                </a:lnTo>
                <a:lnTo>
                  <a:pt x="335384" y="89792"/>
                </a:lnTo>
                <a:lnTo>
                  <a:pt x="335384" y="95764"/>
                </a:lnTo>
                <a:lnTo>
                  <a:pt x="328364" y="95764"/>
                </a:lnTo>
                <a:lnTo>
                  <a:pt x="328364" y="14459"/>
                </a:lnTo>
                <a:lnTo>
                  <a:pt x="354558" y="14459"/>
                </a:lnTo>
                <a:cubicBezTo>
                  <a:pt x="356304" y="9988"/>
                  <a:pt x="357770" y="5168"/>
                  <a:pt x="358958" y="0"/>
                </a:cubicBezTo>
                <a:close/>
                <a:moveTo>
                  <a:pt x="26298" y="0"/>
                </a:moveTo>
                <a:lnTo>
                  <a:pt x="32688" y="0"/>
                </a:lnTo>
                <a:lnTo>
                  <a:pt x="32688" y="29337"/>
                </a:lnTo>
                <a:lnTo>
                  <a:pt x="42224" y="29337"/>
                </a:lnTo>
                <a:lnTo>
                  <a:pt x="42224" y="35623"/>
                </a:lnTo>
                <a:lnTo>
                  <a:pt x="14354" y="35623"/>
                </a:lnTo>
                <a:lnTo>
                  <a:pt x="14354" y="43796"/>
                </a:lnTo>
                <a:cubicBezTo>
                  <a:pt x="14354" y="47078"/>
                  <a:pt x="14318" y="49558"/>
                  <a:pt x="14248" y="51235"/>
                </a:cubicBezTo>
                <a:lnTo>
                  <a:pt x="35728" y="51235"/>
                </a:lnTo>
                <a:lnTo>
                  <a:pt x="35728" y="95554"/>
                </a:lnTo>
                <a:lnTo>
                  <a:pt x="29336" y="95554"/>
                </a:lnTo>
                <a:lnTo>
                  <a:pt x="29336" y="57521"/>
                </a:lnTo>
                <a:lnTo>
                  <a:pt x="14038" y="57521"/>
                </a:lnTo>
                <a:cubicBezTo>
                  <a:pt x="13130" y="74006"/>
                  <a:pt x="10128" y="86788"/>
                  <a:pt x="5028" y="95869"/>
                </a:cubicBezTo>
                <a:cubicBezTo>
                  <a:pt x="3632" y="94332"/>
                  <a:pt x="1954" y="92935"/>
                  <a:pt x="0" y="91678"/>
                </a:cubicBezTo>
                <a:cubicBezTo>
                  <a:pt x="5238" y="81549"/>
                  <a:pt x="7858" y="65589"/>
                  <a:pt x="7858" y="43796"/>
                </a:cubicBezTo>
                <a:lnTo>
                  <a:pt x="7858" y="2305"/>
                </a:lnTo>
                <a:lnTo>
                  <a:pt x="14354" y="2305"/>
                </a:lnTo>
                <a:lnTo>
                  <a:pt x="14354" y="29337"/>
                </a:lnTo>
                <a:lnTo>
                  <a:pt x="26298" y="29337"/>
                </a:lnTo>
                <a:close/>
              </a:path>
            </a:pathLst>
          </a:custGeom>
          <a:solidFill>
            <a:srgbClr val="E6E6E6"/>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fontAlgn="base"/>
            <a:endParaRPr lang="zh-CN" altLang="en-US" sz="800" dirty="0">
              <a:solidFill>
                <a:schemeClr val="bg1"/>
              </a:solidFill>
              <a:latin typeface="思源黑体 CN Regular" panose="020B0500000000000000" pitchFamily="34" charset="-122"/>
              <a:ea typeface="思源黑体 CN Regular" panose="020B0500000000000000" pitchFamily="34" charset="-122"/>
            </a:endParaRPr>
          </a:p>
        </p:txBody>
      </p:sp>
      <p:sp>
        <p:nvSpPr>
          <p:cNvPr id="11" name="矩形 10"/>
          <p:cNvSpPr/>
          <p:nvPr userDrawn="1"/>
        </p:nvSpPr>
        <p:spPr>
          <a:xfrm>
            <a:off x="-401932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
        <p:nvSpPr>
          <p:cNvPr id="12" name="矩形 11"/>
          <p:cNvSpPr/>
          <p:nvPr userDrawn="1"/>
        </p:nvSpPr>
        <p:spPr>
          <a:xfrm>
            <a:off x="-41412404" y="6488668"/>
            <a:ext cx="1210588" cy="369332"/>
          </a:xfrm>
          <a:prstGeom prst="rect">
            <a:avLst/>
          </a:prstGeom>
        </p:spPr>
        <p:txBody>
          <a:bodyPr wrap="none">
            <a:spAutoFit/>
          </a:bodyPr>
          <a:lstStyle/>
          <a:p>
            <a:r>
              <a:rPr lang="en-US" altLang="zh-CN" dirty="0">
                <a:solidFill>
                  <a:srgbClr val="CCD1D4"/>
                </a:solidFill>
                <a:latin typeface="思源黑体 CN Regular" panose="020B0500000000000000" pitchFamily="34" charset="-122"/>
                <a:ea typeface="思源黑体 CN Regular" panose="020B0500000000000000" pitchFamily="34" charset="-122"/>
              </a:rPr>
              <a:t>61536760</a:t>
            </a:r>
            <a:endParaRPr lang="zh-CN" altLang="en-US" dirty="0">
              <a:solidFill>
                <a:srgbClr val="CCD1D4"/>
              </a:solidFill>
              <a:latin typeface="思源黑体 CN Regular" panose="020B0500000000000000" pitchFamily="34" charset="-122"/>
              <a:ea typeface="思源黑体 CN Regular" panose="020B0500000000000000" pitchFamily="34" charset="-122"/>
            </a:endParaRPr>
          </a:p>
        </p:txBody>
      </p:sp>
      <p:sp>
        <p:nvSpPr>
          <p:cNvPr id="13" name="文本框 12"/>
          <p:cNvSpPr txBox="1"/>
          <p:nvPr userDrawn="1"/>
        </p:nvSpPr>
        <p:spPr>
          <a:xfrm>
            <a:off x="48555921" y="-20510500"/>
            <a:ext cx="3056879" cy="461665"/>
          </a:xfrm>
          <a:prstGeom prst="rect">
            <a:avLst/>
          </a:prstGeom>
          <a:noFill/>
        </p:spPr>
        <p:txBody>
          <a:bodyPr wrap="square" rtlCol="0">
            <a:spAutoFit/>
          </a:bodyPr>
          <a:lstStyle/>
          <a:p>
            <a:pPr fontAlgn="base"/>
            <a:r>
              <a:rPr lang="zh-CN" altLang="en-US" sz="800" b="0" i="0" u="none" strike="noStrike" kern="1200" dirty="0">
                <a:solidFill>
                  <a:srgbClr val="E6E6E6"/>
                </a:solidFill>
                <a:effectLst/>
                <a:latin typeface="思源黑体 CN Regular" panose="020B0500000000000000" pitchFamily="34" charset="-122"/>
                <a:ea typeface="思源黑体 CN Regular" panose="020B0500000000000000" pitchFamily="34" charset="-122"/>
                <a:cs typeface="+mn-cs"/>
              </a:rPr>
              <a:t>千图</a:t>
            </a:r>
            <a:r>
              <a:rPr lang="en-US" altLang="zh-CN" sz="800" b="0" i="0" u="none" strike="noStrike" kern="1200" dirty="0">
                <a:solidFill>
                  <a:srgbClr val="E6E6E6"/>
                </a:solidFill>
                <a:effectLst/>
                <a:latin typeface="思源黑体 CN Regular" panose="020B0500000000000000" pitchFamily="34" charset="-122"/>
                <a:ea typeface="思源黑体 CN Regular" panose="020B0500000000000000" pitchFamily="34" charset="-122"/>
                <a:cs typeface="+mn-cs"/>
              </a:rPr>
              <a:t>:Blue Dragonfly</a:t>
            </a:r>
          </a:p>
          <a:p>
            <a:r>
              <a:rPr lang="en-US" altLang="zh-CN" sz="800" dirty="0">
                <a:solidFill>
                  <a:srgbClr val="E6E6E6"/>
                </a:solidFill>
                <a:latin typeface="思源黑体 CN Regular" panose="020B0500000000000000" pitchFamily="34" charset="-122"/>
                <a:ea typeface="思源黑体 CN Regular" panose="020B0500000000000000" pitchFamily="34" charset="-122"/>
              </a:rPr>
              <a:t/>
            </a:r>
            <a:br>
              <a:rPr lang="en-US" altLang="zh-CN" sz="800" dirty="0">
                <a:solidFill>
                  <a:srgbClr val="E6E6E6"/>
                </a:solidFill>
                <a:latin typeface="思源黑体 CN Regular" panose="020B0500000000000000" pitchFamily="34" charset="-122"/>
                <a:ea typeface="思源黑体 CN Regular" panose="020B0500000000000000" pitchFamily="34" charset="-122"/>
              </a:rPr>
            </a:br>
            <a:r>
              <a:rPr lang="en-US" altLang="zh-CN" sz="800" dirty="0">
                <a:solidFill>
                  <a:srgbClr val="E6E6E6"/>
                </a:solidFill>
                <a:latin typeface="思源黑体 CN Regular" panose="020B0500000000000000" pitchFamily="34" charset="-122"/>
                <a:ea typeface="思源黑体 CN Regular" panose="020B0500000000000000" pitchFamily="34" charset="-122"/>
              </a:rPr>
              <a:t>DESIGN</a:t>
            </a:r>
            <a:endParaRPr lang="zh-CN" altLang="en-US" sz="800" dirty="0">
              <a:solidFill>
                <a:srgbClr val="E6E6E6"/>
              </a:solidFill>
              <a:latin typeface="思源黑体 CN Regular" panose="020B0500000000000000" pitchFamily="34" charset="-122"/>
              <a:ea typeface="思源黑体 CN Regular" panose="020B0500000000000000" pitchFamily="34"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3.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11.xml"/><Relationship Id="rId5" Type="http://schemas.openxmlformats.org/officeDocument/2006/relationships/tags" Target="../tags/tag37.xml"/><Relationship Id="rId4" Type="http://schemas.openxmlformats.org/officeDocument/2006/relationships/tags" Target="../tags/tag36.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jpe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7.png"/><Relationship Id="rId5" Type="http://schemas.openxmlformats.org/officeDocument/2006/relationships/slideLayout" Target="../slideLayouts/slideLayout11.xml"/><Relationship Id="rId4" Type="http://schemas.openxmlformats.org/officeDocument/2006/relationships/tags" Target="../tags/tag41.xml"/></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jpeg"/><Relationship Id="rId5" Type="http://schemas.openxmlformats.org/officeDocument/2006/relationships/slideLayout" Target="../slideLayouts/slideLayout11.xml"/><Relationship Id="rId4" Type="http://schemas.openxmlformats.org/officeDocument/2006/relationships/tags" Target="../tags/tag4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notesSlide" Target="../notesSlides/notesSlide4.xml"/><Relationship Id="rId4"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jpeg"/><Relationship Id="rId5" Type="http://schemas.openxmlformats.org/officeDocument/2006/relationships/slideLayout" Target="../slideLayouts/slideLayout11.xml"/><Relationship Id="rId4"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jpeg"/><Relationship Id="rId5" Type="http://schemas.openxmlformats.org/officeDocument/2006/relationships/slideLayout" Target="../slideLayouts/slideLayout11.xml"/><Relationship Id="rId4"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jpeg"/><Relationship Id="rId5" Type="http://schemas.openxmlformats.org/officeDocument/2006/relationships/slideLayout" Target="../slideLayouts/slideLayout11.xml"/><Relationship Id="rId4"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 name="组合 276"/>
          <p:cNvGrpSpPr/>
          <p:nvPr/>
        </p:nvGrpSpPr>
        <p:grpSpPr>
          <a:xfrm>
            <a:off x="1333069" y="5988722"/>
            <a:ext cx="1596046" cy="369332"/>
            <a:chOff x="1746454" y="6016027"/>
            <a:chExt cx="1596046" cy="369332"/>
          </a:xfrm>
        </p:grpSpPr>
        <p:sp>
          <p:nvSpPr>
            <p:cNvPr id="278" name="矩形: 圆角 277"/>
            <p:cNvSpPr/>
            <p:nvPr/>
          </p:nvSpPr>
          <p:spPr>
            <a:xfrm>
              <a:off x="1746454" y="6044155"/>
              <a:ext cx="1596046" cy="313077"/>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sp>
          <p:nvSpPr>
            <p:cNvPr id="279" name="矩形 278"/>
            <p:cNvSpPr/>
            <p:nvPr/>
          </p:nvSpPr>
          <p:spPr>
            <a:xfrm>
              <a:off x="1990479" y="6016027"/>
              <a:ext cx="846707" cy="369332"/>
            </a:xfrm>
            <a:prstGeom prst="rect">
              <a:avLst/>
            </a:prstGeom>
          </p:spPr>
          <p:txBody>
            <a:bodyPr wrap="none">
              <a:spAutoFit/>
            </a:bodyPr>
            <a:lstStyle/>
            <a:p>
              <a:r>
                <a:rPr lang="en-US" altLang="zh-CN" dirty="0" smtClean="0">
                  <a:solidFill>
                    <a:schemeClr val="tx1">
                      <a:lumMod val="65000"/>
                      <a:lumOff val="35000"/>
                    </a:schemeClr>
                  </a:solidFill>
                  <a:latin typeface="思源黑体 CN Normal" panose="020B0400000000000000" pitchFamily="34" charset="-122"/>
                  <a:ea typeface="思源黑体 CN Normal" panose="020B0400000000000000" pitchFamily="34" charset="-122"/>
                </a:rPr>
                <a:t>2021.5</a:t>
              </a:r>
              <a:endParaRPr lang="en-US" altLang="zh-CN"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grpSp>
      <p:grpSp>
        <p:nvGrpSpPr>
          <p:cNvPr id="10" name="组合 9"/>
          <p:cNvGrpSpPr/>
          <p:nvPr/>
        </p:nvGrpSpPr>
        <p:grpSpPr>
          <a:xfrm>
            <a:off x="313632" y="1438971"/>
            <a:ext cx="11177766" cy="3717350"/>
            <a:chOff x="580778" y="1379195"/>
            <a:chExt cx="11177766" cy="2899395"/>
          </a:xfrm>
        </p:grpSpPr>
        <p:sp>
          <p:nvSpPr>
            <p:cNvPr id="276" name="矩形 61536760"/>
            <p:cNvSpPr/>
            <p:nvPr/>
          </p:nvSpPr>
          <p:spPr>
            <a:xfrm>
              <a:off x="2642623" y="3198345"/>
              <a:ext cx="7440930" cy="1080245"/>
            </a:xfrm>
            <a:prstGeom prst="rect">
              <a:avLst/>
            </a:prstGeom>
            <a:noFill/>
          </p:spPr>
          <p:txBody>
            <a:bodyPr wrap="square">
              <a:spAutoFit/>
            </a:bodyPr>
            <a:lstStyle/>
            <a:p>
              <a:pPr defTabSz="914400">
                <a:spcBef>
                  <a:spcPct val="0"/>
                </a:spcBef>
              </a:pPr>
              <a:r>
                <a:rPr lang="en-US" altLang="zh-CN" sz="2800" spc="-150" dirty="0" err="1">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rPr>
                <a:t>文皓平</a:t>
              </a:r>
              <a:r>
                <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rPr>
                <a:t> </a:t>
              </a:r>
              <a:r>
                <a:rPr lang="en-US" altLang="zh-CN" sz="2800" spc="-150" dirty="0" smtClean="0">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rPr>
                <a:t>220040079</a:t>
              </a:r>
              <a:r>
                <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sym typeface="+mn-ea"/>
                </a:rPr>
                <a:t>	</a:t>
              </a:r>
              <a:r>
                <a:rPr lang="zh-CN" altLang="en-US"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rPr>
                <a:t>王冰</a:t>
              </a:r>
              <a:r>
                <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rPr>
                <a:t>220040082</a:t>
              </a:r>
              <a:endPar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endParaRPr>
            </a:p>
            <a:p>
              <a:pPr defTabSz="914400">
                <a:spcBef>
                  <a:spcPct val="0"/>
                </a:spcBef>
              </a:pPr>
              <a:r>
                <a:rPr lang="en-US" altLang="zh-CN" sz="2800" spc="-150" dirty="0" err="1">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rPr>
                <a:t>邓伟杰</a:t>
              </a:r>
              <a:r>
                <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rPr>
                <a:t> 220040053	</a:t>
              </a:r>
              <a:r>
                <a:rPr lang="zh-CN" altLang="en-US"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rPr>
                <a:t>谢迅</a:t>
              </a:r>
              <a:r>
                <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rPr>
                <a:t>220040088</a:t>
              </a:r>
              <a:endPar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sym typeface="+mn-ea"/>
              </a:endParaRPr>
            </a:p>
            <a:p>
              <a:pPr algn="l" defTabSz="914400">
                <a:spcBef>
                  <a:spcPct val="0"/>
                </a:spcBef>
              </a:pPr>
              <a:endParaRPr lang="en-US" altLang="zh-CN" sz="2800" spc="-150" dirty="0">
                <a:solidFill>
                  <a:schemeClr val="accent6">
                    <a:lumMod val="25000"/>
                  </a:schemeClr>
                </a:solidFill>
                <a:latin typeface="思源黑体 CN Heavy" panose="020B0A00000000000000" pitchFamily="34" charset="-122"/>
                <a:ea typeface="思源黑体 CN Heavy" panose="020B0A00000000000000" pitchFamily="34" charset="-122"/>
                <a:cs typeface="+mj-cs"/>
              </a:endParaRPr>
            </a:p>
          </p:txBody>
        </p:sp>
        <p:sp>
          <p:nvSpPr>
            <p:cNvPr id="283" name="矩形 61536760"/>
            <p:cNvSpPr/>
            <p:nvPr/>
          </p:nvSpPr>
          <p:spPr>
            <a:xfrm>
              <a:off x="580778" y="1379195"/>
              <a:ext cx="11177766" cy="792179"/>
            </a:xfrm>
            <a:prstGeom prst="rect">
              <a:avLst/>
            </a:prstGeom>
            <a:noFill/>
          </p:spPr>
          <p:txBody>
            <a:bodyPr wrap="square">
              <a:spAutoFit/>
            </a:bodyPr>
            <a:lstStyle/>
            <a:p>
              <a:pPr algn="ctr" defTabSz="914400">
                <a:spcBef>
                  <a:spcPct val="0"/>
                </a:spcBef>
              </a:pPr>
              <a:r>
                <a:rPr lang="en-US" altLang="zh-CN" sz="6000" spc="300" dirty="0" smtClean="0">
                  <a:solidFill>
                    <a:srgbClr val="B13334"/>
                  </a:solidFill>
                  <a:latin typeface="思源黑体 CN Heavy" panose="020B0A00000000000000" pitchFamily="34" charset="-122"/>
                  <a:ea typeface="思源黑体 CN Heavy" panose="020B0A00000000000000" pitchFamily="34" charset="-122"/>
                  <a:cs typeface="+mj-cs"/>
                </a:rPr>
                <a:t>Team6 </a:t>
              </a:r>
              <a:endParaRPr lang="en-US" altLang="zh-CN" sz="6000" spc="300" dirty="0">
                <a:solidFill>
                  <a:srgbClr val="B13334"/>
                </a:solidFill>
                <a:latin typeface="思源黑体 CN Heavy" panose="020B0A00000000000000" pitchFamily="34" charset="-122"/>
                <a:ea typeface="思源黑体 CN Heavy" panose="020B0A00000000000000" pitchFamily="34" charset="-122"/>
                <a:cs typeface="+mj-cs"/>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barn(inVertical)">
                                      <p:cBhvr>
                                        <p:cTn id="7" dur="500"/>
                                        <p:tgtEl>
                                          <p:spTgt spid="27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1539" y="0"/>
            <a:ext cx="3004457" cy="3831771"/>
          </a:xfrm>
          <a:prstGeom prst="rect">
            <a:avLst/>
          </a:prstGeom>
          <a:solidFill>
            <a:schemeClr val="accent1"/>
          </a:solidFill>
          <a:ln>
            <a:solidFill>
              <a:srgbClr val="C0222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Regular"/>
              <a:cs typeface="+mn-ea"/>
              <a:sym typeface="+mn-lt"/>
            </a:endParaRPr>
          </a:p>
        </p:txBody>
      </p:sp>
      <p:sp>
        <p:nvSpPr>
          <p:cNvPr id="5" name="TextBox 4"/>
          <p:cNvSpPr>
            <a:spLocks noChangeArrowheads="1"/>
          </p:cNvSpPr>
          <p:nvPr/>
        </p:nvSpPr>
        <p:spPr bwMode="auto">
          <a:xfrm>
            <a:off x="1422193" y="2093517"/>
            <a:ext cx="3048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600" normalizeH="0" baseline="0" noProof="0" dirty="0">
                <a:ln>
                  <a:noFill/>
                </a:ln>
                <a:solidFill>
                  <a:prstClr val="white"/>
                </a:solidFill>
                <a:effectLst/>
                <a:uLnTx/>
                <a:uFillTx/>
                <a:latin typeface="思源黑体 CN Light"/>
                <a:ea typeface="思源黑体 CN Regular"/>
                <a:cs typeface="+mn-ea"/>
                <a:sym typeface="+mn-lt"/>
              </a:rPr>
              <a:t>PART 02</a:t>
            </a:r>
            <a:endParaRPr kumimoji="0" lang="zh-CN" altLang="en-US" sz="4400" b="1" i="0" u="none" strike="noStrike" kern="1200" cap="none" spc="600" normalizeH="0" baseline="0" noProof="0" dirty="0">
              <a:ln>
                <a:noFill/>
              </a:ln>
              <a:solidFill>
                <a:prstClr val="white"/>
              </a:solidFill>
              <a:effectLst/>
              <a:uLnTx/>
              <a:uFillTx/>
              <a:latin typeface="思源黑体 CN Light"/>
              <a:ea typeface="思源黑体 CN Regular"/>
              <a:cs typeface="+mn-ea"/>
              <a:sym typeface="+mn-lt"/>
            </a:endParaRPr>
          </a:p>
        </p:txBody>
      </p:sp>
      <p:sp>
        <p:nvSpPr>
          <p:cNvPr id="22" name="矩形8435759"/>
          <p:cNvSpPr/>
          <p:nvPr/>
        </p:nvSpPr>
        <p:spPr>
          <a:xfrm>
            <a:off x="4694389" y="2155072"/>
            <a:ext cx="3897221" cy="707886"/>
          </a:xfrm>
          <a:prstGeom prst="rect">
            <a:avLst/>
          </a:prstGeom>
        </p:spPr>
        <p:txBody>
          <a:bodyPr wrap="none">
            <a:spAutoFit/>
          </a:bodyPr>
          <a:lstStyle/>
          <a:p>
            <a:pPr lvl="0">
              <a:spcBef>
                <a:spcPct val="0"/>
              </a:spcBef>
              <a:defRPr/>
            </a:pPr>
            <a:r>
              <a:rPr lang="en-US" altLang="zh-CN" sz="4000" dirty="0" smtClean="0">
                <a:solidFill>
                  <a:prstClr val="black"/>
                </a:solidFill>
                <a:latin typeface="思源黑体 CN Regular" panose="020B0500000000000000" pitchFamily="34" charset="-122"/>
                <a:ea typeface="思源黑体 CN Regular" panose="020B0500000000000000" pitchFamily="34" charset="-122"/>
                <a:sym typeface="思源黑体" panose="020B0400000000000000" pitchFamily="34" charset="-122"/>
              </a:rPr>
              <a:t>Back Testing</a:t>
            </a:r>
            <a:endParaRPr kumimoji="0" lang="zh-CN" altLang="en-US" sz="4000" b="0" i="0" u="none" strike="noStrike" kern="1200" cap="none" spc="0" normalizeH="0" baseline="0" noProof="0" dirty="0">
              <a:ln>
                <a:noFill/>
              </a:ln>
              <a:solidFill>
                <a:prstClr val="black"/>
              </a:solidFill>
              <a:effectLst/>
              <a:uLnTx/>
              <a:uFillTx/>
              <a:latin typeface="思源黑体 CN Regular" panose="020B0500000000000000" pitchFamily="34" charset="-122"/>
              <a:ea typeface="思源黑体 CN Regular" panose="020B0500000000000000" pitchFamily="34" charset="-122"/>
              <a:cs typeface="+mn-cs"/>
              <a:sym typeface="思源黑体" panose="020B0400000000000000" pitchFamily="34" charset="-122"/>
            </a:endParaRPr>
          </a:p>
        </p:txBody>
      </p:sp>
      <p:pic>
        <p:nvPicPr>
          <p:cNvPr id="3" name="图片 2" descr="微信图片_20201022154810"/>
          <p:cNvPicPr>
            <a:picLocks noChangeAspect="1"/>
          </p:cNvPicPr>
          <p:nvPr>
            <p:custDataLst>
              <p:tags r:id="rId1"/>
            </p:custDataLst>
          </p:nvPr>
        </p:nvPicPr>
        <p:blipFill>
          <a:blip r:embed="rId4"/>
          <a:srcRect/>
          <a:stretch>
            <a:fillRect/>
          </a:stretch>
        </p:blipFill>
        <p:spPr>
          <a:xfrm>
            <a:off x="10784840" y="5654040"/>
            <a:ext cx="1407160" cy="1203960"/>
          </a:xfrm>
          <a:prstGeom prst="rect">
            <a:avLst/>
          </a:prstGeom>
        </p:spPr>
      </p:pic>
    </p:spTree>
    <p:extLst>
      <p:ext uri="{BB962C8B-B14F-4D97-AF65-F5344CB8AC3E}">
        <p14:creationId xmlns:p14="http://schemas.microsoft.com/office/powerpoint/2010/main" val="5650194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144145" y="127635"/>
            <a:ext cx="8666480" cy="521970"/>
          </a:xfrm>
          <a:prstGeom prst="rect">
            <a:avLst/>
          </a:prstGeom>
          <a:noFill/>
        </p:spPr>
        <p:txBody>
          <a:bodyPr wrap="square" rtlCol="0">
            <a:spAutoFit/>
          </a:bodyPr>
          <a:lstStyle/>
          <a:p>
            <a:r>
              <a:rPr lang="en-US" altLang="zh-CN" sz="2800" b="1" dirty="0" smtClean="0">
                <a:solidFill>
                  <a:schemeClr val="bg1"/>
                </a:solidFill>
                <a:sym typeface="+mn-ea"/>
              </a:rPr>
              <a:t>Our Strategy</a:t>
            </a:r>
            <a:endParaRPr lang="zh-CN" altLang="en-US" sz="2800" b="1" dirty="0">
              <a:solidFill>
                <a:schemeClr val="bg1"/>
              </a:solidFill>
              <a:sym typeface="+mn-ea"/>
            </a:endParaRPr>
          </a:p>
        </p:txBody>
      </p:sp>
      <p:pic>
        <p:nvPicPr>
          <p:cNvPr id="3" name="图片 2" descr="微信图片_20201022154810"/>
          <p:cNvPicPr>
            <a:picLocks noChangeAspect="1"/>
          </p:cNvPicPr>
          <p:nvPr>
            <p:custDataLst>
              <p:tags r:id="rId4"/>
            </p:custDataLst>
          </p:nvPr>
        </p:nvPicPr>
        <p:blipFill>
          <a:blip r:embed="rId7"/>
          <a:srcRect/>
          <a:stretch>
            <a:fillRect/>
          </a:stretch>
        </p:blipFill>
        <p:spPr>
          <a:xfrm>
            <a:off x="10784840" y="5654040"/>
            <a:ext cx="1407160" cy="1203960"/>
          </a:xfrm>
          <a:prstGeom prst="rect">
            <a:avLst/>
          </a:prstGeom>
        </p:spPr>
      </p:pic>
      <p:graphicFrame>
        <p:nvGraphicFramePr>
          <p:cNvPr id="6" name="表格 5"/>
          <p:cNvGraphicFramePr/>
          <p:nvPr>
            <p:custDataLst>
              <p:tags r:id="rId5"/>
            </p:custDataLst>
            <p:extLst>
              <p:ext uri="{D42A27DB-BD31-4B8C-83A1-F6EECF244321}">
                <p14:modId xmlns:p14="http://schemas.microsoft.com/office/powerpoint/2010/main" val="2038146232"/>
              </p:ext>
            </p:extLst>
          </p:nvPr>
        </p:nvGraphicFramePr>
        <p:xfrm>
          <a:off x="295276" y="1591310"/>
          <a:ext cx="5572124" cy="4062730"/>
        </p:xfrm>
        <a:graphic>
          <a:graphicData uri="http://schemas.openxmlformats.org/drawingml/2006/table">
            <a:tbl>
              <a:tblPr firstRow="1" bandRow="1">
                <a:tableStyleId>{5C22544A-7EE6-4342-B048-85BDC9FD1C3A}</a:tableStyleId>
              </a:tblPr>
              <a:tblGrid>
                <a:gridCol w="2786062">
                  <a:extLst>
                    <a:ext uri="{9D8B030D-6E8A-4147-A177-3AD203B41FA5}">
                      <a16:colId xmlns:a16="http://schemas.microsoft.com/office/drawing/2014/main" val="20000"/>
                    </a:ext>
                  </a:extLst>
                </a:gridCol>
                <a:gridCol w="2786062">
                  <a:extLst>
                    <a:ext uri="{9D8B030D-6E8A-4147-A177-3AD203B41FA5}">
                      <a16:colId xmlns:a16="http://schemas.microsoft.com/office/drawing/2014/main" val="20001"/>
                    </a:ext>
                  </a:extLst>
                </a:gridCol>
              </a:tblGrid>
              <a:tr h="397510">
                <a:tc>
                  <a:txBody>
                    <a:bodyPr/>
                    <a:lstStyle/>
                    <a:p>
                      <a:pPr>
                        <a:buNone/>
                      </a:pPr>
                      <a:r>
                        <a:rPr lang="en-US" altLang="zh-CN" dirty="0" smtClean="0"/>
                        <a:t>Features</a:t>
                      </a:r>
                      <a:endParaRPr lang="zh-CN" altLang="en-US" dirty="0"/>
                    </a:p>
                  </a:txBody>
                  <a:tcPr/>
                </a:tc>
                <a:tc>
                  <a:txBody>
                    <a:bodyPr/>
                    <a:lstStyle/>
                    <a:p>
                      <a:pPr>
                        <a:buNone/>
                      </a:pPr>
                      <a:r>
                        <a:rPr lang="en-US" altLang="zh-CN" dirty="0" err="1" smtClean="0"/>
                        <a:t>Abstact</a:t>
                      </a:r>
                      <a:endParaRPr lang="zh-CN" altLang="en-US" dirty="0"/>
                    </a:p>
                  </a:txBody>
                  <a:tcPr/>
                </a:tc>
                <a:extLst>
                  <a:ext uri="{0D108BD9-81ED-4DB2-BD59-A6C34878D82A}">
                    <a16:rowId xmlns:a16="http://schemas.microsoft.com/office/drawing/2014/main" val="10000"/>
                  </a:ext>
                </a:extLst>
              </a:tr>
              <a:tr h="397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ym typeface="+mn-ea"/>
                        </a:rPr>
                        <a:t>vol</a:t>
                      </a:r>
                      <a:r>
                        <a:rPr lang="en-US" altLang="zh-CN" sz="1800" dirty="0" err="1" smtClean="0">
                          <a:sym typeface="+mn-ea"/>
                        </a:rPr>
                        <a:t>ume</a:t>
                      </a:r>
                      <a:endParaRPr lang="zh-CN" altLang="en-US" dirty="0" smtClean="0"/>
                    </a:p>
                  </a:txBody>
                  <a:tcPr/>
                </a:tc>
                <a:tc>
                  <a:txBody>
                    <a:bodyPr/>
                    <a:lstStyle/>
                    <a:p>
                      <a:pPr>
                        <a:buNone/>
                      </a:pPr>
                      <a:r>
                        <a:rPr lang="en-US" altLang="zh-CN" dirty="0" smtClean="0"/>
                        <a:t>Traded volume</a:t>
                      </a:r>
                      <a:endParaRPr lang="zh-CN" altLang="en-US" dirty="0"/>
                    </a:p>
                  </a:txBody>
                  <a:tcPr/>
                </a:tc>
                <a:extLst>
                  <a:ext uri="{0D108BD9-81ED-4DB2-BD59-A6C34878D82A}">
                    <a16:rowId xmlns:a16="http://schemas.microsoft.com/office/drawing/2014/main" val="10001"/>
                  </a:ext>
                </a:extLst>
              </a:tr>
              <a:tr h="397510">
                <a:tc>
                  <a:txBody>
                    <a:bodyPr/>
                    <a:lstStyle/>
                    <a:p>
                      <a:pPr>
                        <a:buNone/>
                      </a:pPr>
                      <a:r>
                        <a:rPr lang="en-US" altLang="zh-CN" dirty="0" smtClean="0"/>
                        <a:t>ma</a:t>
                      </a:r>
                      <a:endParaRPr lang="zh-CN" altLang="en-US" dirty="0"/>
                    </a:p>
                  </a:txBody>
                  <a:tcPr/>
                </a:tc>
                <a:tc>
                  <a:txBody>
                    <a:bodyPr/>
                    <a:lstStyle/>
                    <a:p>
                      <a:pPr>
                        <a:buNone/>
                      </a:pPr>
                      <a:r>
                        <a:rPr lang="en-US" altLang="zh-CN" dirty="0" smtClean="0"/>
                        <a:t>Moving average(10-period)</a:t>
                      </a:r>
                      <a:endParaRPr lang="zh-CN" altLang="en-US" dirty="0"/>
                    </a:p>
                  </a:txBody>
                  <a:tcPr/>
                </a:tc>
                <a:extLst>
                  <a:ext uri="{0D108BD9-81ED-4DB2-BD59-A6C34878D82A}">
                    <a16:rowId xmlns:a16="http://schemas.microsoft.com/office/drawing/2014/main" val="10002"/>
                  </a:ext>
                </a:extLst>
              </a:tr>
              <a:tr h="397510">
                <a:tc>
                  <a:txBody>
                    <a:bodyPr/>
                    <a:lstStyle/>
                    <a:p>
                      <a:pPr>
                        <a:buNone/>
                      </a:pPr>
                      <a:r>
                        <a:rPr lang="en-US" altLang="zh-CN" dirty="0" err="1" smtClean="0"/>
                        <a:t>macd</a:t>
                      </a:r>
                      <a:endParaRPr lang="zh-CN" altLang="en-US" dirty="0"/>
                    </a:p>
                  </a:txBody>
                  <a:tcPr/>
                </a:tc>
                <a:tc rowSpan="3">
                  <a:txBody>
                    <a:bodyPr/>
                    <a:lstStyle/>
                    <a:p>
                      <a:pPr>
                        <a:buNone/>
                      </a:pPr>
                      <a:r>
                        <a:rPr lang="en-US" altLang="zh-CN" dirty="0" smtClean="0"/>
                        <a:t>MACD with </a:t>
                      </a:r>
                      <a:r>
                        <a:rPr lang="en-US" altLang="zh-CN" dirty="0" err="1" smtClean="0"/>
                        <a:t>fastperiod</a:t>
                      </a:r>
                      <a:r>
                        <a:rPr lang="en-US" altLang="zh-CN" dirty="0" smtClean="0"/>
                        <a:t>=12, </a:t>
                      </a:r>
                      <a:r>
                        <a:rPr lang="en-US" altLang="zh-CN" dirty="0" err="1" smtClean="0"/>
                        <a:t>slowperiod</a:t>
                      </a:r>
                      <a:r>
                        <a:rPr lang="en-US" altLang="zh-CN" dirty="0" smtClean="0"/>
                        <a:t>=26, </a:t>
                      </a:r>
                      <a:r>
                        <a:rPr lang="en-US" altLang="zh-CN" dirty="0" err="1" smtClean="0"/>
                        <a:t>signalperiod</a:t>
                      </a:r>
                      <a:r>
                        <a:rPr lang="en-US" altLang="zh-CN" dirty="0" smtClean="0"/>
                        <a:t>=9</a:t>
                      </a:r>
                      <a:endParaRPr lang="zh-CN" altLang="en-US" dirty="0"/>
                    </a:p>
                  </a:txBody>
                  <a:tcPr/>
                </a:tc>
                <a:extLst>
                  <a:ext uri="{0D108BD9-81ED-4DB2-BD59-A6C34878D82A}">
                    <a16:rowId xmlns:a16="http://schemas.microsoft.com/office/drawing/2014/main" val="10003"/>
                  </a:ext>
                </a:extLst>
              </a:tr>
              <a:tr h="397510">
                <a:tc>
                  <a:txBody>
                    <a:bodyPr/>
                    <a:lstStyle/>
                    <a:p>
                      <a:pPr>
                        <a:buNone/>
                      </a:pPr>
                      <a:r>
                        <a:rPr lang="en-US" altLang="zh-CN" dirty="0" err="1" smtClean="0"/>
                        <a:t>macdsignal</a:t>
                      </a:r>
                      <a:endParaRPr lang="zh-CN" altLang="en-US" dirty="0"/>
                    </a:p>
                  </a:txBody>
                  <a:tcPr/>
                </a:tc>
                <a:tc vMerge="1">
                  <a:txBody>
                    <a:bodyPr/>
                    <a:lstStyle/>
                    <a:p>
                      <a:pPr>
                        <a:buNone/>
                      </a:pPr>
                      <a:endParaRPr lang="zh-CN" altLang="en-US" dirty="0"/>
                    </a:p>
                  </a:txBody>
                  <a:tcPr/>
                </a:tc>
                <a:extLst>
                  <a:ext uri="{0D108BD9-81ED-4DB2-BD59-A6C34878D82A}">
                    <a16:rowId xmlns:a16="http://schemas.microsoft.com/office/drawing/2014/main" val="10004"/>
                  </a:ext>
                </a:extLst>
              </a:tr>
              <a:tr h="397510">
                <a:tc>
                  <a:txBody>
                    <a:bodyPr/>
                    <a:lstStyle/>
                    <a:p>
                      <a:pPr>
                        <a:buNone/>
                      </a:pPr>
                      <a:r>
                        <a:rPr lang="en-US" altLang="zh-CN" sz="1800" dirty="0" err="1" smtClean="0">
                          <a:sym typeface="+mn-ea"/>
                        </a:rPr>
                        <a:t>macdhist</a:t>
                      </a:r>
                      <a:endParaRPr lang="zh-CN" altLang="en-US" dirty="0"/>
                    </a:p>
                  </a:txBody>
                  <a:tcPr/>
                </a:tc>
                <a:tc vMerge="1">
                  <a:txBody>
                    <a:bodyPr/>
                    <a:lstStyle/>
                    <a:p>
                      <a:pPr>
                        <a:buNone/>
                      </a:pPr>
                      <a:endParaRPr lang="zh-CN" altLang="en-US" dirty="0"/>
                    </a:p>
                  </a:txBody>
                  <a:tcPr/>
                </a:tc>
                <a:extLst>
                  <a:ext uri="{0D108BD9-81ED-4DB2-BD59-A6C34878D82A}">
                    <a16:rowId xmlns:a16="http://schemas.microsoft.com/office/drawing/2014/main" val="10005"/>
                  </a:ext>
                </a:extLst>
              </a:tr>
              <a:tr h="397510">
                <a:tc>
                  <a:txBody>
                    <a:bodyPr/>
                    <a:lstStyle/>
                    <a:p>
                      <a:pPr>
                        <a:buNone/>
                      </a:pPr>
                      <a:r>
                        <a:rPr lang="en-US" altLang="zh-CN" sz="1800" dirty="0" smtClean="0">
                          <a:sym typeface="+mn-ea"/>
                        </a:rPr>
                        <a:t>MOM10</a:t>
                      </a:r>
                      <a:endParaRPr lang="zh-CN" altLang="en-US" dirty="0"/>
                    </a:p>
                  </a:txBody>
                  <a:tcPr/>
                </a:tc>
                <a:tc>
                  <a:txBody>
                    <a:bodyPr/>
                    <a:lstStyle/>
                    <a:p>
                      <a:pPr>
                        <a:buNone/>
                      </a:pPr>
                      <a:r>
                        <a:rPr lang="en-US" altLang="zh-CN" dirty="0" smtClean="0"/>
                        <a:t>10-period Momentum index</a:t>
                      </a:r>
                      <a:endParaRPr lang="zh-CN" altLang="en-US" dirty="0"/>
                    </a:p>
                  </a:txBody>
                  <a:tcPr/>
                </a:tc>
                <a:extLst>
                  <a:ext uri="{0D108BD9-81ED-4DB2-BD59-A6C34878D82A}">
                    <a16:rowId xmlns:a16="http://schemas.microsoft.com/office/drawing/2014/main" val="10006"/>
                  </a:ext>
                </a:extLst>
              </a:tr>
              <a:tr h="397510">
                <a:tc>
                  <a:txBody>
                    <a:bodyPr/>
                    <a:lstStyle/>
                    <a:p>
                      <a:pPr>
                        <a:buNone/>
                      </a:pPr>
                      <a:r>
                        <a:rPr lang="en-US" altLang="zh-CN" dirty="0" smtClean="0"/>
                        <a:t>K10</a:t>
                      </a:r>
                      <a:endParaRPr lang="zh-CN" altLang="en-US" dirty="0"/>
                    </a:p>
                  </a:txBody>
                  <a:tcPr/>
                </a:tc>
                <a:tc rowSpan="2">
                  <a:txBody>
                    <a:bodyPr/>
                    <a:lstStyle/>
                    <a:p>
                      <a:pPr>
                        <a:buNone/>
                      </a:pPr>
                      <a:r>
                        <a:rPr lang="en-US" altLang="zh-CN" dirty="0" smtClean="0"/>
                        <a:t>K and D of Stochastic Oscillator </a:t>
                      </a:r>
                      <a:endParaRPr lang="zh-CN" altLang="en-US" dirty="0"/>
                    </a:p>
                  </a:txBody>
                  <a:tcPr/>
                </a:tc>
                <a:extLst>
                  <a:ext uri="{0D108BD9-81ED-4DB2-BD59-A6C34878D82A}">
                    <a16:rowId xmlns:a16="http://schemas.microsoft.com/office/drawing/2014/main" val="2839415683"/>
                  </a:ext>
                </a:extLst>
              </a:tr>
              <a:tr h="397510">
                <a:tc>
                  <a:txBody>
                    <a:bodyPr/>
                    <a:lstStyle/>
                    <a:p>
                      <a:pPr>
                        <a:buNone/>
                      </a:pPr>
                      <a:r>
                        <a:rPr lang="en-US" altLang="zh-CN" dirty="0" smtClean="0"/>
                        <a:t>D10</a:t>
                      </a:r>
                      <a:endParaRPr lang="zh-CN" altLang="en-US" dirty="0"/>
                    </a:p>
                  </a:txBody>
                  <a:tcPr/>
                </a:tc>
                <a:tc vMerge="1">
                  <a:txBody>
                    <a:bodyPr/>
                    <a:lstStyle/>
                    <a:p>
                      <a:pPr>
                        <a:buNone/>
                      </a:pPr>
                      <a:endParaRPr lang="zh-CN" altLang="en-US" dirty="0"/>
                    </a:p>
                  </a:txBody>
                  <a:tcPr/>
                </a:tc>
                <a:extLst>
                  <a:ext uri="{0D108BD9-81ED-4DB2-BD59-A6C34878D82A}">
                    <a16:rowId xmlns:a16="http://schemas.microsoft.com/office/drawing/2014/main" val="3270136451"/>
                  </a:ext>
                </a:extLst>
              </a:tr>
            </a:tbl>
          </a:graphicData>
        </a:graphic>
      </p:graphicFrame>
      <p:sp>
        <p:nvSpPr>
          <p:cNvPr id="4" name="文本框 3"/>
          <p:cNvSpPr txBox="1"/>
          <p:nvPr/>
        </p:nvSpPr>
        <p:spPr>
          <a:xfrm>
            <a:off x="6659245" y="1406644"/>
            <a:ext cx="4972050" cy="400110"/>
          </a:xfrm>
          <a:prstGeom prst="rect">
            <a:avLst/>
          </a:prstGeom>
          <a:noFill/>
        </p:spPr>
        <p:txBody>
          <a:bodyPr wrap="square" rtlCol="0">
            <a:spAutoFit/>
          </a:bodyPr>
          <a:lstStyle/>
          <a:p>
            <a:r>
              <a:rPr lang="en-US" altLang="zh-CN" sz="2000" b="1" dirty="0" smtClean="0">
                <a:solidFill>
                  <a:srgbClr val="C00000"/>
                </a:solidFill>
              </a:rPr>
              <a:t>Our model: </a:t>
            </a:r>
            <a:r>
              <a:rPr lang="en-US" altLang="zh-CN" sz="2000" b="1" dirty="0" err="1" smtClean="0">
                <a:solidFill>
                  <a:srgbClr val="C00000"/>
                </a:solidFill>
              </a:rPr>
              <a:t>XGBoost</a:t>
            </a:r>
            <a:endParaRPr lang="zh-CN" altLang="en-US" sz="2000" b="1" dirty="0">
              <a:solidFill>
                <a:srgbClr val="C00000"/>
              </a:solidFill>
            </a:endParaRPr>
          </a:p>
        </p:txBody>
      </p:sp>
      <p:sp>
        <p:nvSpPr>
          <p:cNvPr id="9" name="文本1"/>
          <p:cNvSpPr/>
          <p:nvPr/>
        </p:nvSpPr>
        <p:spPr>
          <a:xfrm>
            <a:off x="6601619" y="1976948"/>
            <a:ext cx="4454208" cy="3549457"/>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err="1"/>
              <a:t>XGBoost</a:t>
            </a:r>
            <a:r>
              <a:rPr lang="en-US" altLang="zh-CN" dirty="0"/>
              <a:t> is an optimized distributed gradient boosting </a:t>
            </a:r>
            <a:r>
              <a:rPr lang="en-US" altLang="zh-CN" dirty="0" smtClean="0"/>
              <a:t>algorithm </a:t>
            </a:r>
            <a:r>
              <a:rPr lang="en-US" altLang="zh-CN" dirty="0"/>
              <a:t>designed to be highly efficient, flexible and portable. It implements machine learning algorithms under the Gradient Boosting framework. </a:t>
            </a:r>
            <a:r>
              <a:rPr lang="en-US" altLang="zh-CN" dirty="0" err="1"/>
              <a:t>XGBoost</a:t>
            </a:r>
            <a:r>
              <a:rPr lang="en-US" altLang="zh-CN" dirty="0"/>
              <a:t> provides a parallel tree boosting (also known as GBDT, GBM) that solve many data science problems in a fast and accurate way. </a:t>
            </a:r>
            <a:endParaRPr lang="zh-CN" altLang="zh-CN"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144145" y="127635"/>
            <a:ext cx="8666480" cy="521970"/>
          </a:xfrm>
          <a:prstGeom prst="rect">
            <a:avLst/>
          </a:prstGeom>
          <a:noFill/>
        </p:spPr>
        <p:txBody>
          <a:bodyPr wrap="square" rtlCol="0">
            <a:spAutoFit/>
          </a:bodyPr>
          <a:lstStyle/>
          <a:p>
            <a:r>
              <a:rPr lang="en-US" altLang="zh-CN" sz="2800" b="1" dirty="0" smtClean="0">
                <a:solidFill>
                  <a:schemeClr val="bg1"/>
                </a:solidFill>
                <a:sym typeface="+mn-ea"/>
              </a:rPr>
              <a:t>Back testing</a:t>
            </a:r>
            <a:endParaRPr lang="zh-CN" altLang="en-US" sz="2800" b="1" dirty="0">
              <a:solidFill>
                <a:schemeClr val="bg1"/>
              </a:solidFill>
              <a:sym typeface="+mn-ea"/>
            </a:endParaRPr>
          </a:p>
        </p:txBody>
      </p:sp>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l="5387" r="7817" b="8683"/>
          <a:stretch/>
        </p:blipFill>
        <p:spPr>
          <a:xfrm>
            <a:off x="0" y="846772"/>
            <a:ext cx="11458575" cy="5983748"/>
          </a:xfrm>
          <a:prstGeom prst="rect">
            <a:avLst/>
          </a:prstGeom>
        </p:spPr>
      </p:pic>
      <p:pic>
        <p:nvPicPr>
          <p:cNvPr id="3" name="图片 2" descr="微信图片_20201022154810"/>
          <p:cNvPicPr>
            <a:picLocks noChangeAspect="1"/>
          </p:cNvPicPr>
          <p:nvPr>
            <p:custDataLst>
              <p:tags r:id="rId4"/>
            </p:custDataLst>
          </p:nvPr>
        </p:nvPicPr>
        <p:blipFill>
          <a:blip r:embed="rId7"/>
          <a:srcRect/>
          <a:stretch>
            <a:fillRect/>
          </a:stretch>
        </p:blipFill>
        <p:spPr>
          <a:xfrm>
            <a:off x="10784840" y="5654040"/>
            <a:ext cx="1407160" cy="120396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144145" y="127635"/>
            <a:ext cx="8666480" cy="521970"/>
          </a:xfrm>
          <a:prstGeom prst="rect">
            <a:avLst/>
          </a:prstGeom>
          <a:noFill/>
        </p:spPr>
        <p:txBody>
          <a:bodyPr wrap="square" rtlCol="0">
            <a:spAutoFit/>
          </a:bodyPr>
          <a:lstStyle/>
          <a:p>
            <a:r>
              <a:rPr lang="en-US" altLang="zh-CN" sz="2800" b="1" dirty="0" smtClean="0">
                <a:solidFill>
                  <a:schemeClr val="bg1"/>
                </a:solidFill>
                <a:sym typeface="+mn-ea"/>
              </a:rPr>
              <a:t>Back testing</a:t>
            </a:r>
            <a:endParaRPr lang="zh-CN" altLang="en-US" sz="2800" b="1" dirty="0">
              <a:solidFill>
                <a:schemeClr val="bg1"/>
              </a:solidFill>
              <a:sym typeface="+mn-ea"/>
            </a:endParaRPr>
          </a:p>
        </p:txBody>
      </p:sp>
      <p:pic>
        <p:nvPicPr>
          <p:cNvPr id="3" name="图片 2" descr="微信图片_20201022154810"/>
          <p:cNvPicPr>
            <a:picLocks noChangeAspect="1"/>
          </p:cNvPicPr>
          <p:nvPr>
            <p:custDataLst>
              <p:tags r:id="rId4"/>
            </p:custDataLst>
          </p:nvPr>
        </p:nvPicPr>
        <p:blipFill>
          <a:blip r:embed="rId6"/>
          <a:srcRect/>
          <a:stretch>
            <a:fillRect/>
          </a:stretch>
        </p:blipFill>
        <p:spPr>
          <a:xfrm>
            <a:off x="10784840" y="5654040"/>
            <a:ext cx="1407160" cy="1203960"/>
          </a:xfrm>
          <a:prstGeom prst="rect">
            <a:avLst/>
          </a:prstGeom>
        </p:spPr>
      </p:pic>
      <p:sp>
        <p:nvSpPr>
          <p:cNvPr id="2" name="文本框 1"/>
          <p:cNvSpPr txBox="1"/>
          <p:nvPr/>
        </p:nvSpPr>
        <p:spPr>
          <a:xfrm>
            <a:off x="885824" y="3195727"/>
            <a:ext cx="6457950"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Total return</a:t>
            </a:r>
            <a:r>
              <a:rPr lang="zh-CN" altLang="zh-CN" dirty="0" smtClean="0"/>
              <a:t>：</a:t>
            </a:r>
            <a:r>
              <a:rPr lang="en-US" altLang="zh-CN" dirty="0" smtClean="0"/>
              <a:t>      Strategy 0.23</a:t>
            </a:r>
            <a:r>
              <a:rPr lang="en-US" altLang="zh-CN" dirty="0"/>
              <a:t>%, </a:t>
            </a:r>
            <a:r>
              <a:rPr lang="en-US" altLang="zh-CN" dirty="0" smtClean="0"/>
              <a:t>Market -2.44%</a:t>
            </a:r>
          </a:p>
          <a:p>
            <a:endParaRPr lang="zh-CN" altLang="zh-CN" dirty="0"/>
          </a:p>
          <a:p>
            <a:pPr marL="285750" indent="-285750">
              <a:buFont typeface="Arial" panose="020B0604020202020204" pitchFamily="34" charset="0"/>
              <a:buChar char="•"/>
            </a:pPr>
            <a:r>
              <a:rPr lang="en-US" altLang="zh-CN" dirty="0" smtClean="0"/>
              <a:t>Maximum drawback</a:t>
            </a:r>
            <a:r>
              <a:rPr lang="zh-CN" altLang="zh-CN" dirty="0" smtClean="0"/>
              <a:t>：</a:t>
            </a:r>
            <a:r>
              <a:rPr lang="en-US" altLang="zh-CN" dirty="0" smtClean="0"/>
              <a:t>  Strategy 3.22</a:t>
            </a:r>
            <a:r>
              <a:rPr lang="en-US" altLang="zh-CN" dirty="0"/>
              <a:t>%, </a:t>
            </a:r>
            <a:r>
              <a:rPr lang="en-US" altLang="zh-CN" dirty="0" smtClean="0"/>
              <a:t>Market 6.26%</a:t>
            </a:r>
          </a:p>
          <a:p>
            <a:endParaRPr lang="zh-CN" altLang="zh-CN" dirty="0"/>
          </a:p>
          <a:p>
            <a:pPr marL="285750" indent="-285750">
              <a:buFont typeface="Arial" panose="020B0604020202020204" pitchFamily="34" charset="0"/>
              <a:buChar char="•"/>
            </a:pPr>
            <a:r>
              <a:rPr lang="en-US" altLang="zh-CN" dirty="0" smtClean="0"/>
              <a:t>Alpha</a:t>
            </a:r>
            <a:r>
              <a:rPr lang="zh-CN" altLang="zh-CN" dirty="0"/>
              <a:t>：</a:t>
            </a:r>
            <a:r>
              <a:rPr lang="en-US" altLang="zh-CN" dirty="0"/>
              <a:t> 0.01, Beta</a:t>
            </a:r>
            <a:r>
              <a:rPr lang="zh-CN" altLang="zh-CN" dirty="0"/>
              <a:t>：</a:t>
            </a:r>
            <a:r>
              <a:rPr lang="en-US" altLang="zh-CN" dirty="0"/>
              <a:t>0.46</a:t>
            </a:r>
            <a:r>
              <a:rPr lang="zh-CN" altLang="zh-CN" dirty="0" smtClean="0"/>
              <a:t>，</a:t>
            </a:r>
            <a:r>
              <a:rPr lang="en-US" altLang="zh-CN" dirty="0" smtClean="0"/>
              <a:t>Sharpe Ratio</a:t>
            </a:r>
            <a:r>
              <a:rPr lang="zh-CN" altLang="zh-CN" dirty="0" smtClean="0"/>
              <a:t>：</a:t>
            </a:r>
            <a:r>
              <a:rPr lang="en-US" altLang="zh-CN" dirty="0"/>
              <a:t>0.93</a:t>
            </a:r>
            <a:endParaRPr lang="zh-CN" altLang="zh-CN" dirty="0"/>
          </a:p>
          <a:p>
            <a:endParaRPr lang="en-US" altLang="zh-CN" dirty="0" smtClean="0"/>
          </a:p>
          <a:p>
            <a:pPr marL="285750" indent="-285750">
              <a:buFont typeface="Arial" panose="020B0604020202020204" pitchFamily="34" charset="0"/>
              <a:buChar char="•"/>
            </a:pPr>
            <a:r>
              <a:rPr lang="en-US" altLang="zh-CN" dirty="0" smtClean="0"/>
              <a:t>Last portfolio:</a:t>
            </a:r>
          </a:p>
          <a:p>
            <a:r>
              <a:rPr lang="en-US" altLang="zh-CN" dirty="0" smtClean="0"/>
              <a:t>coin_number:10.021545527042575 </a:t>
            </a:r>
            <a:r>
              <a:rPr lang="en-US" altLang="zh-CN" dirty="0"/>
              <a:t>principal:453647.7368489761</a:t>
            </a:r>
            <a:endParaRPr lang="zh-CN" altLang="zh-CN" dirty="0"/>
          </a:p>
          <a:p>
            <a:endParaRPr lang="zh-CN" altLang="en-US" dirty="0"/>
          </a:p>
        </p:txBody>
      </p:sp>
      <p:sp>
        <p:nvSpPr>
          <p:cNvPr id="6" name="文本框 5"/>
          <p:cNvSpPr txBox="1"/>
          <p:nvPr/>
        </p:nvSpPr>
        <p:spPr>
          <a:xfrm>
            <a:off x="885824" y="2698760"/>
            <a:ext cx="4743450" cy="369332"/>
          </a:xfrm>
          <a:prstGeom prst="rect">
            <a:avLst/>
          </a:prstGeom>
          <a:noFill/>
        </p:spPr>
        <p:txBody>
          <a:bodyPr wrap="square" rtlCol="0">
            <a:spAutoFit/>
          </a:bodyPr>
          <a:lstStyle/>
          <a:p>
            <a:r>
              <a:rPr lang="en-US" altLang="zh-CN" b="1" dirty="0" smtClean="0">
                <a:solidFill>
                  <a:srgbClr val="C00000"/>
                </a:solidFill>
              </a:rPr>
              <a:t>Strategy Performance:</a:t>
            </a:r>
            <a:endParaRPr lang="zh-CN" altLang="en-US" b="1" dirty="0">
              <a:solidFill>
                <a:srgbClr val="C00000"/>
              </a:solidFill>
            </a:endParaRPr>
          </a:p>
        </p:txBody>
      </p:sp>
      <p:sp>
        <p:nvSpPr>
          <p:cNvPr id="7" name="文本框 6"/>
          <p:cNvSpPr txBox="1"/>
          <p:nvPr/>
        </p:nvSpPr>
        <p:spPr>
          <a:xfrm>
            <a:off x="885823" y="1314450"/>
            <a:ext cx="7258051" cy="923330"/>
          </a:xfrm>
          <a:prstGeom prst="rect">
            <a:avLst/>
          </a:prstGeom>
          <a:noFill/>
        </p:spPr>
        <p:txBody>
          <a:bodyPr wrap="square" rtlCol="0">
            <a:spAutoFit/>
          </a:bodyPr>
          <a:lstStyle/>
          <a:p>
            <a:r>
              <a:rPr lang="en-US" altLang="zh-CN" b="1" dirty="0" smtClean="0">
                <a:solidFill>
                  <a:srgbClr val="C00000"/>
                </a:solidFill>
              </a:rPr>
              <a:t>Back testing </a:t>
            </a:r>
            <a:r>
              <a:rPr lang="en-US" altLang="zh-CN" b="1" dirty="0" smtClean="0">
                <a:solidFill>
                  <a:srgbClr val="C00000"/>
                </a:solidFill>
              </a:rPr>
              <a:t>period: </a:t>
            </a:r>
            <a:r>
              <a:rPr lang="en-US" altLang="zh-CN" dirty="0" smtClean="0"/>
              <a:t>May 4</a:t>
            </a:r>
            <a:r>
              <a:rPr lang="en-US" altLang="zh-CN" baseline="30000" dirty="0" smtClean="0"/>
              <a:t>th</a:t>
            </a:r>
            <a:r>
              <a:rPr lang="en-US" altLang="zh-CN" dirty="0" smtClean="0"/>
              <a:t> 10am to May 5</a:t>
            </a:r>
            <a:r>
              <a:rPr lang="en-US" altLang="zh-CN" baseline="30000" dirty="0" smtClean="0"/>
              <a:t>th</a:t>
            </a:r>
            <a:r>
              <a:rPr lang="en-US" altLang="zh-CN" dirty="0" smtClean="0"/>
              <a:t> 10am</a:t>
            </a:r>
          </a:p>
          <a:p>
            <a:r>
              <a:rPr lang="en-US" altLang="zh-CN" dirty="0" smtClean="0"/>
              <a:t>(Data from May 4</a:t>
            </a:r>
            <a:r>
              <a:rPr lang="en-US" altLang="zh-CN" baseline="30000" dirty="0" smtClean="0"/>
              <a:t>th</a:t>
            </a:r>
            <a:r>
              <a:rPr lang="en-US" altLang="zh-CN" dirty="0" smtClean="0"/>
              <a:t> 10am to 14:30pm is served as training set and thus not reflected in </a:t>
            </a:r>
            <a:r>
              <a:rPr lang="en-US" altLang="zh-CN" dirty="0" err="1" smtClean="0"/>
              <a:t>backtesting</a:t>
            </a:r>
            <a:r>
              <a:rPr lang="en-US" altLang="zh-CN" dirty="0" smtClean="0"/>
              <a:t> line and performance.)</a:t>
            </a:r>
            <a:endParaRPr lang="zh-CN" altLang="en-US" dirty="0"/>
          </a:p>
        </p:txBody>
      </p:sp>
    </p:spTree>
    <p:custDataLst>
      <p:tags r:id="rId1"/>
    </p:custDataLst>
    <p:extLst>
      <p:ext uri="{BB962C8B-B14F-4D97-AF65-F5344CB8AC3E}">
        <p14:creationId xmlns:p14="http://schemas.microsoft.com/office/powerpoint/2010/main" val="59924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矩形 274"/>
          <p:cNvSpPr/>
          <p:nvPr/>
        </p:nvSpPr>
        <p:spPr>
          <a:xfrm>
            <a:off x="3931892" y="2804617"/>
            <a:ext cx="4655381" cy="833574"/>
          </a:xfrm>
          <a:prstGeom prst="rect">
            <a:avLst/>
          </a:prstGeom>
          <a:noFill/>
          <a:ln w="63500">
            <a:solidFill>
              <a:srgbClr val="B1333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6" name="矩形 61536760"/>
          <p:cNvSpPr/>
          <p:nvPr/>
        </p:nvSpPr>
        <p:spPr>
          <a:xfrm>
            <a:off x="2951463" y="2868944"/>
            <a:ext cx="6289318" cy="769441"/>
          </a:xfrm>
          <a:prstGeom prst="rect">
            <a:avLst/>
          </a:prstGeom>
          <a:noFill/>
        </p:spPr>
        <p:txBody>
          <a:bodyPr wrap="square">
            <a:spAutoFit/>
          </a:bodyPr>
          <a:lstStyle/>
          <a:p>
            <a:pPr algn="ctr" defTabSz="914400">
              <a:spcBef>
                <a:spcPct val="0"/>
              </a:spcBef>
            </a:pPr>
            <a:r>
              <a:rPr lang="en-US" altLang="zh-CN" sz="4400" spc="-150" dirty="0">
                <a:solidFill>
                  <a:srgbClr val="B13334"/>
                </a:solidFill>
                <a:latin typeface="思源黑体 CN Heavy" panose="020B0A00000000000000" pitchFamily="34" charset="-122"/>
                <a:ea typeface="思源黑体 CN Heavy" panose="020B0A00000000000000" pitchFamily="34" charset="-122"/>
                <a:cs typeface="+mj-cs"/>
              </a:rPr>
              <a:t>THANKS</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barn(inVertical)">
                                      <p:cBhvr>
                                        <p:cTn id="7" dur="500"/>
                                        <p:tgtEl>
                                          <p:spTgt spid="27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76"/>
                                        </p:tgtEl>
                                        <p:attrNameLst>
                                          <p:attrName>style.visibility</p:attrName>
                                        </p:attrNameLst>
                                      </p:cBhvr>
                                      <p:to>
                                        <p:strVal val="visible"/>
                                      </p:to>
                                    </p:set>
                                    <p:animEffect transition="in" filter="barn(inVertical)">
                                      <p:cBhvr>
                                        <p:cTn id="11" dur="5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ldLvl="0" animBg="1"/>
      <p:bldP spid="2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41539" y="0"/>
            <a:ext cx="3004457" cy="3831771"/>
          </a:xfrm>
          <a:prstGeom prst="rect">
            <a:avLst/>
          </a:prstGeom>
          <a:solidFill>
            <a:schemeClr val="accent1"/>
          </a:solidFill>
          <a:ln>
            <a:solidFill>
              <a:srgbClr val="C0222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Regular"/>
              <a:cs typeface="+mn-ea"/>
              <a:sym typeface="+mn-lt"/>
            </a:endParaRPr>
          </a:p>
        </p:txBody>
      </p:sp>
      <p:sp>
        <p:nvSpPr>
          <p:cNvPr id="5" name="TextBox 4"/>
          <p:cNvSpPr>
            <a:spLocks noChangeArrowheads="1"/>
          </p:cNvSpPr>
          <p:nvPr/>
        </p:nvSpPr>
        <p:spPr bwMode="auto">
          <a:xfrm>
            <a:off x="1263309" y="2409829"/>
            <a:ext cx="3048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600" normalizeH="0" baseline="0" noProof="0" dirty="0">
                <a:ln>
                  <a:noFill/>
                </a:ln>
                <a:solidFill>
                  <a:prstClr val="white"/>
                </a:solidFill>
                <a:effectLst/>
                <a:uLnTx/>
                <a:uFillTx/>
                <a:latin typeface="思源黑体 CN Light"/>
                <a:ea typeface="思源黑体 CN Regular"/>
                <a:cs typeface="+mn-ea"/>
                <a:sym typeface="+mn-lt"/>
              </a:rPr>
              <a:t>PART 01</a:t>
            </a:r>
            <a:endParaRPr kumimoji="0" lang="zh-CN" altLang="en-US" sz="4400" b="1" i="0" u="none" strike="noStrike" kern="1200" cap="none" spc="600" normalizeH="0" baseline="0" noProof="0" dirty="0">
              <a:ln>
                <a:noFill/>
              </a:ln>
              <a:solidFill>
                <a:prstClr val="white"/>
              </a:solidFill>
              <a:effectLst/>
              <a:uLnTx/>
              <a:uFillTx/>
              <a:latin typeface="思源黑体 CN Light"/>
              <a:ea typeface="思源黑体 CN Regular"/>
              <a:cs typeface="+mn-ea"/>
              <a:sym typeface="+mn-lt"/>
            </a:endParaRPr>
          </a:p>
        </p:txBody>
      </p:sp>
      <p:sp>
        <p:nvSpPr>
          <p:cNvPr id="22" name="矩形8435759"/>
          <p:cNvSpPr/>
          <p:nvPr/>
        </p:nvSpPr>
        <p:spPr>
          <a:xfrm>
            <a:off x="4582224" y="2409829"/>
            <a:ext cx="7609776" cy="707886"/>
          </a:xfrm>
          <a:prstGeom prst="rect">
            <a:avLst/>
          </a:prstGeom>
        </p:spPr>
        <p:txBody>
          <a:bodyPr wrap="none">
            <a:spAutoFit/>
          </a:bodyPr>
          <a:lstStyle/>
          <a:p>
            <a:pPr lvl="0">
              <a:spcBef>
                <a:spcPct val="0"/>
              </a:spcBef>
              <a:defRPr/>
            </a:pPr>
            <a:r>
              <a:rPr lang="en-US" altLang="zh-CN" sz="4000" dirty="0" smtClean="0">
                <a:solidFill>
                  <a:prstClr val="black"/>
                </a:solidFill>
                <a:latin typeface="思源黑体 CN Regular" panose="020B0500000000000000" pitchFamily="34" charset="-122"/>
                <a:ea typeface="思源黑体 CN Regular" panose="020B0500000000000000" pitchFamily="34" charset="-122"/>
                <a:sym typeface="思源黑体" panose="020B0400000000000000" pitchFamily="34" charset="-122"/>
              </a:rPr>
              <a:t>Main Parts of our system</a:t>
            </a:r>
            <a:endParaRPr kumimoji="0" lang="zh-CN" altLang="en-US" sz="4000" b="0" i="0" u="none" strike="noStrike" kern="1200" cap="none" spc="0" normalizeH="0" baseline="0" noProof="0" dirty="0">
              <a:ln>
                <a:noFill/>
              </a:ln>
              <a:solidFill>
                <a:prstClr val="black"/>
              </a:solidFill>
              <a:effectLst/>
              <a:uLnTx/>
              <a:uFillTx/>
              <a:latin typeface="思源黑体 CN Regular" panose="020B0500000000000000" pitchFamily="34" charset="-122"/>
              <a:ea typeface="思源黑体 CN Regular" panose="020B0500000000000000" pitchFamily="34" charset="-122"/>
              <a:cs typeface="+mn-cs"/>
              <a:sym typeface="思源黑体" panose="020B0400000000000000" pitchFamily="34" charset="-122"/>
            </a:endParaRPr>
          </a:p>
        </p:txBody>
      </p:sp>
      <p:pic>
        <p:nvPicPr>
          <p:cNvPr id="3" name="图片 2" descr="微信图片_20201022154810"/>
          <p:cNvPicPr>
            <a:picLocks noChangeAspect="1"/>
          </p:cNvPicPr>
          <p:nvPr>
            <p:custDataLst>
              <p:tags r:id="rId1"/>
            </p:custDataLst>
          </p:nvPr>
        </p:nvPicPr>
        <p:blipFill>
          <a:blip r:embed="rId4"/>
          <a:srcRect/>
          <a:stretch>
            <a:fillRect/>
          </a:stretch>
        </p:blipFill>
        <p:spPr>
          <a:xfrm>
            <a:off x="10784840" y="5654040"/>
            <a:ext cx="1407160" cy="120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1. </a:t>
            </a:r>
            <a:r>
              <a:rPr lang="en-US" altLang="zh-CN" sz="2800" b="1" dirty="0">
                <a:solidFill>
                  <a:schemeClr val="bg1"/>
                </a:solidFill>
                <a:sym typeface="+mn-ea"/>
              </a:rPr>
              <a:t>C</a:t>
            </a:r>
            <a:r>
              <a:rPr lang="en-US" altLang="zh-CN" sz="2800" b="1" dirty="0" smtClean="0">
                <a:solidFill>
                  <a:schemeClr val="bg1"/>
                </a:solidFill>
                <a:sym typeface="+mn-ea"/>
              </a:rPr>
              <a:t>raw</a:t>
            </a:r>
            <a:endParaRPr lang="zh-CN" altLang="en-US" sz="2800" b="1" dirty="0">
              <a:solidFill>
                <a:schemeClr val="bg1"/>
              </a:solidFill>
              <a:sym typeface="+mn-ea"/>
            </a:endParaRPr>
          </a:p>
        </p:txBody>
      </p:sp>
      <p:sp>
        <p:nvSpPr>
          <p:cNvPr id="9" name="矩形: 圆角 28"/>
          <p:cNvSpPr/>
          <p:nvPr/>
        </p:nvSpPr>
        <p:spPr>
          <a:xfrm>
            <a:off x="547617" y="1389022"/>
            <a:ext cx="1425056" cy="1668726"/>
          </a:xfrm>
          <a:prstGeom prst="roundRect">
            <a:avLst>
              <a:gd name="adj" fmla="val 0"/>
            </a:avLst>
          </a:prstGeom>
          <a:solidFill>
            <a:srgbClr val="DB3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object 15"/>
          <p:cNvSpPr txBox="1"/>
          <p:nvPr/>
        </p:nvSpPr>
        <p:spPr>
          <a:xfrm>
            <a:off x="708566" y="2023544"/>
            <a:ext cx="1103158"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Function</a:t>
            </a:r>
            <a:endParaRPr sz="1600" dirty="0">
              <a:solidFill>
                <a:schemeClr val="bg1"/>
              </a:solidFill>
              <a:latin typeface="微软雅黑" panose="020B0503020204020204" pitchFamily="34" charset="-122"/>
              <a:cs typeface="微软雅黑" panose="020B0503020204020204" pitchFamily="34" charset="-122"/>
            </a:endParaRPr>
          </a:p>
        </p:txBody>
      </p:sp>
      <p:sp>
        <p:nvSpPr>
          <p:cNvPr id="14" name="文本1"/>
          <p:cNvSpPr/>
          <p:nvPr/>
        </p:nvSpPr>
        <p:spPr>
          <a:xfrm>
            <a:off x="2223686" y="1461020"/>
            <a:ext cx="9717302" cy="1524730"/>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lnSpc>
                <a:spcPct val="125000"/>
              </a:lnSpc>
            </a:pPr>
            <a:r>
              <a:rPr lang="en-US" altLang="zh-CN" dirty="0"/>
              <a:t>This module is a separate module. There are two folders, craw and </a:t>
            </a:r>
            <a:r>
              <a:rPr lang="en-US" altLang="zh-CN" dirty="0" err="1"/>
              <a:t>craw_sql</a:t>
            </a:r>
            <a:r>
              <a:rPr lang="en-US" altLang="zh-CN" dirty="0"/>
              <a:t>. </a:t>
            </a:r>
            <a:r>
              <a:rPr lang="en-US" altLang="zh-CN" dirty="0" err="1"/>
              <a:t>Mostlty</a:t>
            </a:r>
            <a:r>
              <a:rPr lang="en-US" altLang="zh-CN" dirty="0"/>
              <a:t>, they are the same. The </a:t>
            </a:r>
            <a:r>
              <a:rPr lang="en-US" altLang="zh-CN" dirty="0" err="1"/>
              <a:t>programme</a:t>
            </a:r>
            <a:r>
              <a:rPr lang="en-US" altLang="zh-CN" dirty="0"/>
              <a:t> in </a:t>
            </a:r>
            <a:r>
              <a:rPr lang="en-US" altLang="zh-CN" dirty="0" err="1"/>
              <a:t>craw_sql</a:t>
            </a:r>
            <a:r>
              <a:rPr lang="en-US" altLang="zh-CN" dirty="0"/>
              <a:t> can save the data in MySQL database directly. But for convenience and data-sharing with teammates, we can also save in </a:t>
            </a:r>
            <a:r>
              <a:rPr lang="en-US" altLang="zh-CN" dirty="0" err="1"/>
              <a:t>Json</a:t>
            </a:r>
            <a:r>
              <a:rPr lang="en-US" altLang="zh-CN" dirty="0"/>
              <a:t> form and write it into txt with the </a:t>
            </a:r>
            <a:r>
              <a:rPr lang="en-US" altLang="zh-CN" dirty="0" err="1"/>
              <a:t>programme</a:t>
            </a:r>
            <a:r>
              <a:rPr lang="en-US" altLang="zh-CN" dirty="0"/>
              <a:t> in craw.</a:t>
            </a:r>
            <a:endParaRPr lang="zh-CN" altLang="en-US" sz="2000" dirty="0"/>
          </a:p>
        </p:txBody>
      </p:sp>
      <p:sp>
        <p:nvSpPr>
          <p:cNvPr id="16" name="object 15"/>
          <p:cNvSpPr txBox="1"/>
          <p:nvPr/>
        </p:nvSpPr>
        <p:spPr>
          <a:xfrm>
            <a:off x="1330536" y="4622302"/>
            <a:ext cx="803201" cy="505267"/>
          </a:xfrm>
          <a:prstGeom prst="rect">
            <a:avLst/>
          </a:prstGeom>
        </p:spPr>
        <p:txBody>
          <a:bodyPr vert="horz" wrap="square" lIns="0" tIns="12700" rIns="0" bIns="0" rtlCol="0">
            <a:spAutoFit/>
          </a:bodyPr>
          <a:lstStyle/>
          <a:p>
            <a:pPr marL="12700" algn="ctr">
              <a:lnSpc>
                <a:spcPct val="100000"/>
              </a:lnSpc>
              <a:spcBef>
                <a:spcPts val="100"/>
              </a:spcBef>
            </a:pPr>
            <a:r>
              <a:rPr lang="zh-CN" altLang="en-US" sz="1600" dirty="0">
                <a:solidFill>
                  <a:schemeClr val="bg1"/>
                </a:solidFill>
                <a:latin typeface="微软雅黑" panose="020B0503020204020204" pitchFamily="34" charset="-122"/>
                <a:cs typeface="微软雅黑" panose="020B0503020204020204" pitchFamily="34" charset="-122"/>
              </a:rPr>
              <a:t>双均线策略</a:t>
            </a:r>
            <a:endParaRPr sz="1600" dirty="0">
              <a:solidFill>
                <a:schemeClr val="bg1"/>
              </a:solidFill>
              <a:latin typeface="微软雅黑" panose="020B0503020204020204" pitchFamily="34" charset="-122"/>
              <a:cs typeface="微软雅黑" panose="020B0503020204020204" pitchFamily="34" charset="-122"/>
            </a:endParaRPr>
          </a:p>
        </p:txBody>
      </p:sp>
      <p:sp>
        <p:nvSpPr>
          <p:cNvPr id="13" name="矩形: 圆角 28"/>
          <p:cNvSpPr/>
          <p:nvPr/>
        </p:nvSpPr>
        <p:spPr>
          <a:xfrm>
            <a:off x="547617" y="3787939"/>
            <a:ext cx="1425056" cy="1668726"/>
          </a:xfrm>
          <a:prstGeom prst="roundRect">
            <a:avLst>
              <a:gd name="adj" fmla="val 0"/>
            </a:avLst>
          </a:prstGeom>
          <a:solidFill>
            <a:srgbClr val="DB3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8" name="文本1"/>
          <p:cNvSpPr/>
          <p:nvPr/>
        </p:nvSpPr>
        <p:spPr>
          <a:xfrm>
            <a:off x="2178711" y="3319145"/>
            <a:ext cx="9807251" cy="2777256"/>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lnSpc>
                <a:spcPct val="125000"/>
              </a:lnSpc>
            </a:pPr>
            <a:r>
              <a:rPr lang="en-US" altLang="zh-CN" dirty="0"/>
              <a:t>When saving the data, we have two ways. One way is writing to table name 'data' and '</a:t>
            </a:r>
            <a:r>
              <a:rPr lang="en-US" altLang="zh-CN" dirty="0" err="1"/>
              <a:t>data_all</a:t>
            </a:r>
            <a:r>
              <a:rPr lang="en-US" altLang="zh-CN" dirty="0"/>
              <a:t>' in MySQL database. We can also write it into data.txt and data_all.txt. The table '</a:t>
            </a:r>
            <a:r>
              <a:rPr lang="en-US" altLang="zh-CN" dirty="0" err="1"/>
              <a:t>data_all</a:t>
            </a:r>
            <a:r>
              <a:rPr lang="en-US" altLang="zh-CN" dirty="0"/>
              <a:t>' is the complete transaction data that includes details of each transaction, and the 'data' is </a:t>
            </a:r>
            <a:r>
              <a:rPr lang="en-US" altLang="zh-CN" dirty="0" err="1"/>
              <a:t>open,close,high,low</a:t>
            </a:r>
            <a:r>
              <a:rPr lang="en-US" altLang="zh-CN" dirty="0"/>
              <a:t> and volume of trading price in a certain period as mentioned above. In our craw module, the 'data.txt' and 'data_all.txt' have been saved. The MySQL data are saved in folder 'Dump20210507'. In our later work, we will read the 'data' in our main function to start our whole </a:t>
            </a:r>
            <a:r>
              <a:rPr lang="en-US" altLang="zh-CN" dirty="0" err="1"/>
              <a:t>backtesting</a:t>
            </a:r>
            <a:r>
              <a:rPr lang="en-US" altLang="zh-CN" dirty="0"/>
              <a:t> system..</a:t>
            </a:r>
            <a:endParaRPr lang="zh-CN" altLang="en-US" sz="2000" dirty="0"/>
          </a:p>
        </p:txBody>
      </p:sp>
      <p:sp>
        <p:nvSpPr>
          <p:cNvPr id="19" name="object 15"/>
          <p:cNvSpPr txBox="1"/>
          <p:nvPr/>
        </p:nvSpPr>
        <p:spPr>
          <a:xfrm>
            <a:off x="825917" y="4293206"/>
            <a:ext cx="803201" cy="505267"/>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Data Storage</a:t>
            </a:r>
            <a:endParaRPr sz="1600" dirty="0">
              <a:solidFill>
                <a:schemeClr val="bg1"/>
              </a:solidFill>
              <a:latin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1.Craw</a:t>
            </a:r>
            <a:endParaRPr lang="zh-CN" altLang="en-US" sz="2800" b="1" dirty="0">
              <a:solidFill>
                <a:schemeClr val="bg1"/>
              </a:solidFill>
              <a:sym typeface="+mn-ea"/>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512" y="3633536"/>
            <a:ext cx="11901488" cy="3075665"/>
          </a:xfrm>
          <a:prstGeom prst="rect">
            <a:avLst/>
          </a:prstGeom>
        </p:spPr>
      </p:pic>
      <p:sp>
        <p:nvSpPr>
          <p:cNvPr id="11" name="文本框 10"/>
          <p:cNvSpPr txBox="1"/>
          <p:nvPr/>
        </p:nvSpPr>
        <p:spPr>
          <a:xfrm>
            <a:off x="254951" y="777240"/>
            <a:ext cx="11937049" cy="2169825"/>
          </a:xfrm>
          <a:prstGeom prst="rect">
            <a:avLst/>
          </a:prstGeom>
          <a:noFill/>
        </p:spPr>
        <p:txBody>
          <a:bodyPr wrap="square" rtlCol="0">
            <a:spAutoFit/>
          </a:bodyPr>
          <a:lstStyle/>
          <a:p>
            <a:pPr>
              <a:lnSpc>
                <a:spcPct val="125000"/>
              </a:lnSpc>
            </a:pPr>
            <a:r>
              <a:rPr lang="en-US" altLang="zh-CN" dirty="0"/>
              <a:t>Running this 'craw.py/craw_sql.py', we will use an API from </a:t>
            </a:r>
            <a:r>
              <a:rPr lang="en-US" altLang="zh-CN" dirty="0" err="1"/>
              <a:t>bittrex</a:t>
            </a:r>
            <a:r>
              <a:rPr lang="en-US" altLang="zh-CN" dirty="0"/>
              <a:t> </a:t>
            </a:r>
            <a:r>
              <a:rPr lang="en-US" altLang="zh-CN" dirty="0" smtClean="0"/>
              <a:t>to </a:t>
            </a:r>
            <a:r>
              <a:rPr lang="en-US" altLang="zh-CN" dirty="0"/>
              <a:t>get </a:t>
            </a:r>
            <a:r>
              <a:rPr lang="en-US" altLang="zh-CN" dirty="0" err="1"/>
              <a:t>realtime</a:t>
            </a:r>
            <a:r>
              <a:rPr lang="en-US" altLang="zh-CN" dirty="0"/>
              <a:t> bitcoin trading order. The 'to_dataframe.py/read_sql.py' </a:t>
            </a:r>
            <a:r>
              <a:rPr lang="en-US" altLang="zh-CN" dirty="0" smtClean="0"/>
              <a:t>performs </a:t>
            </a:r>
            <a:r>
              <a:rPr lang="en-US" altLang="zh-CN" dirty="0"/>
              <a:t>the function that resamples the order flow to </a:t>
            </a:r>
            <a:r>
              <a:rPr lang="en-US" altLang="zh-CN" dirty="0" err="1"/>
              <a:t>dataframe</a:t>
            </a:r>
            <a:r>
              <a:rPr lang="en-US" altLang="zh-CN" dirty="0"/>
              <a:t>, which shows </a:t>
            </a:r>
            <a:r>
              <a:rPr lang="en-US" altLang="zh-CN" dirty="0" err="1"/>
              <a:t>open,close,high,low</a:t>
            </a:r>
            <a:r>
              <a:rPr lang="en-US" altLang="zh-CN" dirty="0"/>
              <a:t> and volume of trading price in a certain period (in this </a:t>
            </a:r>
            <a:r>
              <a:rPr lang="en-US" altLang="zh-CN" dirty="0" err="1"/>
              <a:t>programme</a:t>
            </a:r>
            <a:r>
              <a:rPr lang="en-US" altLang="zh-CN" dirty="0"/>
              <a:t> we just set it about 2-3mins as default, you can change it into a higher frequency). The folder </a:t>
            </a:r>
            <a:r>
              <a:rPr lang="en-US" altLang="zh-CN" dirty="0" err="1"/>
              <a:t>craw_sql</a:t>
            </a:r>
            <a:r>
              <a:rPr lang="en-US" altLang="zh-CN" dirty="0"/>
              <a:t> also has a </a:t>
            </a:r>
            <a:r>
              <a:rPr lang="en-US" altLang="zh-CN" dirty="0" err="1"/>
              <a:t>programme</a:t>
            </a:r>
            <a:r>
              <a:rPr lang="en-US" altLang="zh-CN" dirty="0"/>
              <a:t> named 'history_sql.py'. It can help you to get minutes, 5minutes and 1hour history data from </a:t>
            </a:r>
            <a:r>
              <a:rPr lang="en-US" altLang="zh-CN" dirty="0" err="1"/>
              <a:t>bittrex</a:t>
            </a:r>
            <a:r>
              <a:rPr lang="en-US" altLang="zh-CN" dirty="0"/>
              <a:t> exchange.</a:t>
            </a:r>
            <a:endParaRPr lang="zh-CN" altLang="en-US" sz="2000" dirty="0"/>
          </a:p>
        </p:txBody>
      </p:sp>
      <p:sp>
        <p:nvSpPr>
          <p:cNvPr id="4" name="文本框 3"/>
          <p:cNvSpPr txBox="1"/>
          <p:nvPr/>
        </p:nvSpPr>
        <p:spPr>
          <a:xfrm>
            <a:off x="290512" y="3105634"/>
            <a:ext cx="7746049" cy="369332"/>
          </a:xfrm>
          <a:prstGeom prst="rect">
            <a:avLst/>
          </a:prstGeom>
          <a:solidFill>
            <a:schemeClr val="bg1"/>
          </a:solidFill>
        </p:spPr>
        <p:txBody>
          <a:bodyPr wrap="square" rtlCol="0">
            <a:spAutoFit/>
          </a:bodyPr>
          <a:lstStyle/>
          <a:p>
            <a:r>
              <a:rPr lang="en-US" altLang="zh-CN" dirty="0" err="1">
                <a:solidFill>
                  <a:srgbClr val="FF0000"/>
                </a:solidFill>
                <a:latin typeface="Verdana" panose="020B0604030504040204" pitchFamily="34" charset="0"/>
                <a:cs typeface="Verdana" panose="020B0604030504040204" pitchFamily="34" charset="0"/>
              </a:rPr>
              <a:t>Api</a:t>
            </a:r>
            <a:r>
              <a:rPr lang="en-US" altLang="zh-CN" dirty="0" smtClean="0">
                <a:solidFill>
                  <a:srgbClr val="FF0000"/>
                </a:solidFill>
                <a:latin typeface="Verdana" panose="020B0604030504040204" pitchFamily="34" charset="0"/>
                <a:cs typeface="Verdana" panose="020B0604030504040204" pitchFamily="34" charset="0"/>
              </a:rPr>
              <a:t>: https</a:t>
            </a:r>
            <a:r>
              <a:rPr lang="en-US" altLang="zh-CN" dirty="0">
                <a:solidFill>
                  <a:srgbClr val="FF0000"/>
                </a:solidFill>
                <a:latin typeface="Verdana" panose="020B0604030504040204" pitchFamily="34" charset="0"/>
                <a:cs typeface="Verdana" panose="020B0604030504040204" pitchFamily="34" charset="0"/>
              </a:rPr>
              <a:t>://</a:t>
            </a:r>
            <a:r>
              <a:rPr lang="en-US" altLang="zh-CN" dirty="0" smtClean="0">
                <a:solidFill>
                  <a:srgbClr val="FF0000"/>
                </a:solidFill>
                <a:latin typeface="Verdana" panose="020B0604030504040204" pitchFamily="34" charset="0"/>
                <a:cs typeface="Verdana" panose="020B0604030504040204" pitchFamily="34" charset="0"/>
              </a:rPr>
              <a:t>api.bittrex.com/v3/markets/BTC-USDT/trades</a:t>
            </a:r>
            <a:endParaRPr lang="en-US" altLang="zh-CN" dirty="0">
              <a:solidFill>
                <a:srgbClr val="FF0000"/>
              </a:solidFill>
              <a:latin typeface="Verdana" panose="020B0604030504040204" pitchFamily="34" charset="0"/>
              <a:cs typeface="Verdana" panose="020B0604030504040204" pitchFamily="3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2. Feed</a:t>
            </a:r>
            <a:endParaRPr lang="zh-CN" altLang="en-US" sz="2800" b="1" dirty="0">
              <a:solidFill>
                <a:schemeClr val="bg1"/>
              </a:solidFill>
              <a:sym typeface="+mn-ea"/>
            </a:endParaRPr>
          </a:p>
        </p:txBody>
      </p:sp>
      <p:pic>
        <p:nvPicPr>
          <p:cNvPr id="3" name="图片 2" descr="微信图片_20201022154810"/>
          <p:cNvPicPr>
            <a:picLocks noChangeAspect="1"/>
          </p:cNvPicPr>
          <p:nvPr>
            <p:custDataLst>
              <p:tags r:id="rId4"/>
            </p:custDataLst>
          </p:nvPr>
        </p:nvPicPr>
        <p:blipFill>
          <a:blip r:embed="rId6"/>
          <a:srcRect/>
          <a:stretch>
            <a:fillRect/>
          </a:stretch>
        </p:blipFill>
        <p:spPr>
          <a:xfrm>
            <a:off x="10784840" y="5654040"/>
            <a:ext cx="1407160" cy="1203960"/>
          </a:xfrm>
          <a:prstGeom prst="rect">
            <a:avLst/>
          </a:prstGeom>
        </p:spPr>
      </p:pic>
      <p:sp>
        <p:nvSpPr>
          <p:cNvPr id="9" name="矩形: 圆角 28"/>
          <p:cNvSpPr/>
          <p:nvPr/>
        </p:nvSpPr>
        <p:spPr>
          <a:xfrm>
            <a:off x="722147" y="2161876"/>
            <a:ext cx="1051394" cy="1231171"/>
          </a:xfrm>
          <a:prstGeom prst="roundRect">
            <a:avLst>
              <a:gd name="adj" fmla="val 0"/>
            </a:avLst>
          </a:prstGeom>
          <a:solidFill>
            <a:srgbClr val="DB3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object 15"/>
          <p:cNvSpPr txBox="1"/>
          <p:nvPr/>
        </p:nvSpPr>
        <p:spPr>
          <a:xfrm>
            <a:off x="784194" y="2642251"/>
            <a:ext cx="927298"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Function</a:t>
            </a:r>
            <a:endParaRPr sz="1600" dirty="0">
              <a:solidFill>
                <a:schemeClr val="bg1"/>
              </a:solidFill>
              <a:latin typeface="微软雅黑" panose="020B0503020204020204" pitchFamily="34" charset="-122"/>
              <a:cs typeface="微软雅黑" panose="020B0503020204020204" pitchFamily="34" charset="-122"/>
            </a:endParaRPr>
          </a:p>
        </p:txBody>
      </p:sp>
      <p:sp>
        <p:nvSpPr>
          <p:cNvPr id="14" name="文本1"/>
          <p:cNvSpPr/>
          <p:nvPr/>
        </p:nvSpPr>
        <p:spPr>
          <a:xfrm>
            <a:off x="1983757" y="2150502"/>
            <a:ext cx="8801083" cy="1242545"/>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a:t>This module is to transfer the transaction data to our system, connecting data and further analysis modules.</a:t>
            </a:r>
            <a:endParaRPr lang="zh-CN" altLang="zh-CN" dirty="0"/>
          </a:p>
        </p:txBody>
      </p:sp>
      <p:sp>
        <p:nvSpPr>
          <p:cNvPr id="15" name="矩形: 圆角 28"/>
          <p:cNvSpPr/>
          <p:nvPr/>
        </p:nvSpPr>
        <p:spPr>
          <a:xfrm>
            <a:off x="722147" y="3607813"/>
            <a:ext cx="1051394" cy="1231171"/>
          </a:xfrm>
          <a:prstGeom prst="roundRect">
            <a:avLst>
              <a:gd name="adj" fmla="val 0"/>
            </a:avLst>
          </a:prstGeom>
          <a:solidFill>
            <a:srgbClr val="DB3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6" name="object 15"/>
          <p:cNvSpPr txBox="1"/>
          <p:nvPr/>
        </p:nvSpPr>
        <p:spPr>
          <a:xfrm>
            <a:off x="784194" y="3873422"/>
            <a:ext cx="803201" cy="751488"/>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Chain of our system</a:t>
            </a:r>
            <a:endParaRPr sz="1600" dirty="0">
              <a:solidFill>
                <a:schemeClr val="bg1"/>
              </a:solidFill>
              <a:latin typeface="微软雅黑" panose="020B0503020204020204" pitchFamily="34" charset="-122"/>
              <a:cs typeface="微软雅黑" panose="020B0503020204020204" pitchFamily="34" charset="-122"/>
            </a:endParaRPr>
          </a:p>
        </p:txBody>
      </p:sp>
      <p:sp>
        <p:nvSpPr>
          <p:cNvPr id="17" name="文本1"/>
          <p:cNvSpPr/>
          <p:nvPr/>
        </p:nvSpPr>
        <p:spPr>
          <a:xfrm>
            <a:off x="1983757" y="3596439"/>
            <a:ext cx="8801083" cy="1242545"/>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a:t>craw -&gt; data -&gt; </a:t>
            </a:r>
            <a:r>
              <a:rPr lang="en-US" altLang="zh-CN" dirty="0">
                <a:solidFill>
                  <a:srgbClr val="FF0000"/>
                </a:solidFill>
              </a:rPr>
              <a:t>Feed</a:t>
            </a:r>
            <a:r>
              <a:rPr lang="en-US" altLang="zh-CN" dirty="0"/>
              <a:t> -&gt; Strategy -&gt; Portfolio -&gt; Execution -&gt; </a:t>
            </a:r>
            <a:r>
              <a:rPr lang="en-US" altLang="zh-CN" dirty="0" err="1"/>
              <a:t>Backtesting</a:t>
            </a:r>
            <a:endParaRPr lang="zh-CN" altLang="zh-CN"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6" name="标题 3"/>
          <p:cNvSpPr>
            <a:spLocks noGrp="1"/>
          </p:cNvSpPr>
          <p:nvPr>
            <p:custDataLst>
              <p:tags r:id="rId3"/>
            </p:custDataLst>
          </p:nvPr>
        </p:nvSpPr>
        <p:spPr>
          <a:xfrm>
            <a:off x="4080646" y="777240"/>
            <a:ext cx="4030708" cy="705485"/>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ctr"/>
            <a:endPar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cs typeface="微软雅黑" panose="020B0503020204020204" pitchFamily="34" charset="-122"/>
              <a:sym typeface="+mn-ea"/>
            </a:endParaRPr>
          </a:p>
        </p:txBody>
      </p:sp>
      <p:sp>
        <p:nvSpPr>
          <p:cNvPr id="8" name="文本框 7"/>
          <p:cNvSpPr txBox="1"/>
          <p:nvPr>
            <p:custDataLst>
              <p:tags r:id="rId4"/>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3. Strategy</a:t>
            </a:r>
            <a:endParaRPr lang="zh-CN" altLang="en-US" sz="2800" b="1" dirty="0">
              <a:solidFill>
                <a:schemeClr val="bg1"/>
              </a:solidFill>
              <a:sym typeface="+mn-ea"/>
            </a:endParaRPr>
          </a:p>
        </p:txBody>
      </p:sp>
      <p:sp>
        <p:nvSpPr>
          <p:cNvPr id="9" name="文本1"/>
          <p:cNvSpPr/>
          <p:nvPr/>
        </p:nvSpPr>
        <p:spPr>
          <a:xfrm>
            <a:off x="288204" y="1405874"/>
            <a:ext cx="11176347" cy="1753667"/>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lnSpc>
                <a:spcPct val="125000"/>
              </a:lnSpc>
            </a:pPr>
            <a:r>
              <a:rPr lang="en-US" altLang="zh-CN" dirty="0"/>
              <a:t>This module is used to analyze the transaction data to predict the trend of price. Firstly it receives the transaction data from the Feed module. Secondly, it will analyze the transaction data through functions in Strategy module. Thirdly, it </a:t>
            </a:r>
            <a:r>
              <a:rPr lang="en-US" altLang="zh-CN" dirty="0" smtClean="0"/>
              <a:t>will make prediction (-1 or 1) based on analysis, and send such signals to Portfolio and Execution modules.</a:t>
            </a:r>
            <a:endParaRPr lang="zh-CN" altLang="en-US" sz="2000" dirty="0"/>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337" y="4003440"/>
            <a:ext cx="11224083" cy="1650600"/>
          </a:xfrm>
          <a:prstGeom prst="rect">
            <a:avLst/>
          </a:prstGeom>
        </p:spPr>
      </p:pic>
      <p:sp>
        <p:nvSpPr>
          <p:cNvPr id="5" name="圆角矩形 4"/>
          <p:cNvSpPr/>
          <p:nvPr/>
        </p:nvSpPr>
        <p:spPr>
          <a:xfrm>
            <a:off x="264337" y="3922953"/>
            <a:ext cx="5004651" cy="181157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442913" y="3328988"/>
            <a:ext cx="2185987" cy="369332"/>
          </a:xfrm>
          <a:prstGeom prst="rect">
            <a:avLst/>
          </a:prstGeom>
          <a:noFill/>
        </p:spPr>
        <p:txBody>
          <a:bodyPr wrap="square" rtlCol="0">
            <a:spAutoFit/>
          </a:bodyPr>
          <a:lstStyle/>
          <a:p>
            <a:r>
              <a:rPr lang="en-US" altLang="zh-CN" dirty="0" smtClean="0"/>
              <a:t>Example:</a:t>
            </a:r>
            <a:endParaRPr lang="zh-CN" altLang="en-US" dirty="0"/>
          </a:p>
        </p:txBody>
      </p:sp>
      <p:sp>
        <p:nvSpPr>
          <p:cNvPr id="11" name="文本框 10"/>
          <p:cNvSpPr txBox="1"/>
          <p:nvPr/>
        </p:nvSpPr>
        <p:spPr>
          <a:xfrm>
            <a:off x="1137421" y="5774493"/>
            <a:ext cx="2943225" cy="369332"/>
          </a:xfrm>
          <a:prstGeom prst="rect">
            <a:avLst/>
          </a:prstGeom>
          <a:noFill/>
        </p:spPr>
        <p:txBody>
          <a:bodyPr wrap="square" rtlCol="0">
            <a:spAutoFit/>
          </a:bodyPr>
          <a:lstStyle/>
          <a:p>
            <a:r>
              <a:rPr lang="en-US" altLang="zh-CN" dirty="0" smtClean="0"/>
              <a:t>1. Basic data</a:t>
            </a:r>
            <a:endParaRPr lang="zh-CN" altLang="en-US" dirty="0"/>
          </a:p>
        </p:txBody>
      </p:sp>
      <p:sp>
        <p:nvSpPr>
          <p:cNvPr id="12" name="圆角矩形 11"/>
          <p:cNvSpPr/>
          <p:nvPr/>
        </p:nvSpPr>
        <p:spPr>
          <a:xfrm>
            <a:off x="5268988" y="3922953"/>
            <a:ext cx="5389487" cy="185154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框 13"/>
          <p:cNvSpPr txBox="1"/>
          <p:nvPr/>
        </p:nvSpPr>
        <p:spPr>
          <a:xfrm>
            <a:off x="5348334" y="5854980"/>
            <a:ext cx="3582216" cy="923330"/>
          </a:xfrm>
          <a:prstGeom prst="rect">
            <a:avLst/>
          </a:prstGeom>
          <a:noFill/>
        </p:spPr>
        <p:txBody>
          <a:bodyPr wrap="square" rtlCol="0">
            <a:spAutoFit/>
          </a:bodyPr>
          <a:lstStyle/>
          <a:p>
            <a:r>
              <a:rPr lang="en-US" altLang="zh-CN" dirty="0" smtClean="0"/>
              <a:t>2. Analyze technical indices based on basic data, as features of prediction model.</a:t>
            </a:r>
            <a:endParaRPr lang="zh-CN" altLang="en-US" dirty="0"/>
          </a:p>
        </p:txBody>
      </p:sp>
      <p:sp>
        <p:nvSpPr>
          <p:cNvPr id="13" name="圆角矩形 12"/>
          <p:cNvSpPr/>
          <p:nvPr/>
        </p:nvSpPr>
        <p:spPr>
          <a:xfrm>
            <a:off x="10658475" y="3914107"/>
            <a:ext cx="829945" cy="1811573"/>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15"/>
          <p:cNvSpPr txBox="1"/>
          <p:nvPr/>
        </p:nvSpPr>
        <p:spPr>
          <a:xfrm>
            <a:off x="9086850" y="5815013"/>
            <a:ext cx="3240586" cy="923330"/>
          </a:xfrm>
          <a:prstGeom prst="rect">
            <a:avLst/>
          </a:prstGeom>
          <a:noFill/>
        </p:spPr>
        <p:txBody>
          <a:bodyPr wrap="square" rtlCol="0">
            <a:spAutoFit/>
          </a:bodyPr>
          <a:lstStyle/>
          <a:p>
            <a:r>
              <a:rPr lang="en-US" altLang="zh-CN" dirty="0" smtClean="0"/>
              <a:t>3. Giving prediction in signal form. </a:t>
            </a:r>
          </a:p>
          <a:p>
            <a:r>
              <a:rPr lang="en-US" altLang="zh-CN" dirty="0" smtClean="0"/>
              <a:t>1:buy;  -1:sell</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4. Portfolio</a:t>
            </a:r>
            <a:endParaRPr lang="zh-CN" altLang="en-US" sz="2800" b="1" dirty="0">
              <a:solidFill>
                <a:schemeClr val="bg1"/>
              </a:solidFill>
              <a:sym typeface="+mn-ea"/>
            </a:endParaRPr>
          </a:p>
        </p:txBody>
      </p:sp>
      <p:pic>
        <p:nvPicPr>
          <p:cNvPr id="3" name="图片 2" descr="微信图片_20201022154810"/>
          <p:cNvPicPr>
            <a:picLocks noChangeAspect="1"/>
          </p:cNvPicPr>
          <p:nvPr>
            <p:custDataLst>
              <p:tags r:id="rId4"/>
            </p:custDataLst>
          </p:nvPr>
        </p:nvPicPr>
        <p:blipFill>
          <a:blip r:embed="rId6"/>
          <a:srcRect/>
          <a:stretch>
            <a:fillRect/>
          </a:stretch>
        </p:blipFill>
        <p:spPr>
          <a:xfrm>
            <a:off x="10784840" y="5654040"/>
            <a:ext cx="1407160" cy="1203960"/>
          </a:xfrm>
          <a:prstGeom prst="rect">
            <a:avLst/>
          </a:prstGeom>
        </p:spPr>
      </p:pic>
      <p:sp>
        <p:nvSpPr>
          <p:cNvPr id="12" name="object 15"/>
          <p:cNvSpPr txBox="1"/>
          <p:nvPr/>
        </p:nvSpPr>
        <p:spPr>
          <a:xfrm>
            <a:off x="784194" y="2642251"/>
            <a:ext cx="927298"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Function</a:t>
            </a:r>
            <a:endParaRPr sz="1600" dirty="0">
              <a:solidFill>
                <a:schemeClr val="bg1"/>
              </a:solidFill>
              <a:latin typeface="微软雅黑" panose="020B0503020204020204" pitchFamily="34" charset="-122"/>
              <a:cs typeface="微软雅黑" panose="020B0503020204020204" pitchFamily="34" charset="-122"/>
            </a:endParaRPr>
          </a:p>
        </p:txBody>
      </p:sp>
      <p:sp>
        <p:nvSpPr>
          <p:cNvPr id="14" name="文本1"/>
          <p:cNvSpPr/>
          <p:nvPr/>
        </p:nvSpPr>
        <p:spPr>
          <a:xfrm>
            <a:off x="722147" y="1357372"/>
            <a:ext cx="10062693" cy="2035675"/>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a:t>This module is used to manage position. Although we have judged the buying and selling trend, we need to limit the position. For example, we can set a limiting that the proportion of the position must less than 0.5. So, this module plays a limiting role. Then, the opening and selling signals will be sent to the next one--Execution module.</a:t>
            </a:r>
            <a:endParaRPr lang="zh-CN" altLang="zh-CN" dirty="0"/>
          </a:p>
        </p:txBody>
      </p:sp>
      <p:sp>
        <p:nvSpPr>
          <p:cNvPr id="2" name="文本框 1"/>
          <p:cNvSpPr txBox="1"/>
          <p:nvPr/>
        </p:nvSpPr>
        <p:spPr>
          <a:xfrm>
            <a:off x="612744" y="3500438"/>
            <a:ext cx="9145619" cy="3416320"/>
          </a:xfrm>
          <a:prstGeom prst="rect">
            <a:avLst/>
          </a:prstGeom>
          <a:noFill/>
        </p:spPr>
        <p:txBody>
          <a:bodyPr wrap="square" rtlCol="0">
            <a:spAutoFit/>
          </a:bodyPr>
          <a:lstStyle/>
          <a:p>
            <a:r>
              <a:rPr lang="en-US" altLang="zh-CN" dirty="0" smtClean="0"/>
              <a:t>Parameters:</a:t>
            </a:r>
          </a:p>
          <a:p>
            <a:endParaRPr lang="en-US" altLang="zh-CN" dirty="0"/>
          </a:p>
          <a:p>
            <a:pPr marL="285750" indent="-285750">
              <a:buFont typeface="Arial" panose="020B0604020202020204" pitchFamily="34" charset="0"/>
              <a:buChar char="•"/>
            </a:pPr>
            <a:r>
              <a:rPr lang="en-US" altLang="zh-CN" dirty="0" err="1"/>
              <a:t>buy_amount</a:t>
            </a:r>
            <a:r>
              <a:rPr lang="en-US" altLang="zh-CN" dirty="0"/>
              <a:t> and </a:t>
            </a:r>
            <a:r>
              <a:rPr lang="en-US" altLang="zh-CN" dirty="0" err="1"/>
              <a:t>sell_amount</a:t>
            </a:r>
            <a:r>
              <a:rPr lang="en-US" altLang="zh-CN" dirty="0"/>
              <a:t>: It is a fixed rate to trade (In our setting, we start with principal 1 million, and we set this parameter to </a:t>
            </a:r>
            <a:r>
              <a:rPr lang="en-US" altLang="zh-CN" dirty="0" smtClean="0"/>
              <a:t>50000) </a:t>
            </a:r>
          </a:p>
          <a:p>
            <a:endParaRPr lang="en-US" altLang="zh-CN" dirty="0"/>
          </a:p>
          <a:p>
            <a:pPr marL="285750" indent="-285750">
              <a:buFont typeface="Arial" panose="020B0604020202020204" pitchFamily="34" charset="0"/>
              <a:buChar char="•"/>
            </a:pPr>
            <a:r>
              <a:rPr lang="en-US" altLang="zh-CN" dirty="0" err="1" smtClean="0"/>
              <a:t>trade_signal</a:t>
            </a:r>
            <a:r>
              <a:rPr lang="en-US" altLang="zh-CN" dirty="0"/>
              <a:t>: It is a trading signal. The ‘sell’ is for sale. The ‘buy’ is for purchase. The ‘None’ is for inaction. In the subsequent code, that is a judgment basis. </a:t>
            </a:r>
            <a:endParaRPr lang="en-US" altLang="zh-CN" dirty="0" smtClean="0"/>
          </a:p>
          <a:p>
            <a:endParaRPr lang="en-US" altLang="zh-CN" dirty="0" smtClean="0"/>
          </a:p>
          <a:p>
            <a:pPr marL="285750" indent="-285750">
              <a:buFont typeface="Arial" panose="020B0604020202020204" pitchFamily="34" charset="0"/>
              <a:buChar char="•"/>
            </a:pPr>
            <a:r>
              <a:rPr lang="en-US" altLang="zh-CN" dirty="0" err="1" smtClean="0"/>
              <a:t>judge_position</a:t>
            </a:r>
            <a:r>
              <a:rPr lang="en-US" altLang="zh-CN" dirty="0"/>
              <a:t>: </a:t>
            </a:r>
            <a:r>
              <a:rPr lang="en-US" altLang="zh-CN" dirty="0" smtClean="0"/>
              <a:t>To calculate the proportion of the value of coins in our current portfolio.</a:t>
            </a:r>
            <a:endParaRPr lang="en-US" altLang="zh-CN" dirty="0"/>
          </a:p>
          <a:p>
            <a:endParaRPr lang="zh-CN" altLang="en-US" dirty="0"/>
          </a:p>
        </p:txBody>
      </p:sp>
    </p:spTree>
    <p:custDataLst>
      <p:tags r:id="rId1"/>
    </p:custDataLst>
    <p:extLst>
      <p:ext uri="{BB962C8B-B14F-4D97-AF65-F5344CB8AC3E}">
        <p14:creationId xmlns:p14="http://schemas.microsoft.com/office/powerpoint/2010/main" val="35057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5. Execution</a:t>
            </a:r>
            <a:endParaRPr lang="zh-CN" altLang="en-US" sz="2800" b="1" dirty="0">
              <a:solidFill>
                <a:schemeClr val="bg1"/>
              </a:solidFill>
              <a:sym typeface="+mn-ea"/>
            </a:endParaRPr>
          </a:p>
        </p:txBody>
      </p:sp>
      <p:sp>
        <p:nvSpPr>
          <p:cNvPr id="9" name="矩形: 圆角 28"/>
          <p:cNvSpPr/>
          <p:nvPr/>
        </p:nvSpPr>
        <p:spPr>
          <a:xfrm>
            <a:off x="660097" y="1893861"/>
            <a:ext cx="1051394" cy="1231171"/>
          </a:xfrm>
          <a:prstGeom prst="roundRect">
            <a:avLst>
              <a:gd name="adj" fmla="val 0"/>
            </a:avLst>
          </a:prstGeom>
          <a:solidFill>
            <a:srgbClr val="DB3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12" name="object 15"/>
          <p:cNvSpPr txBox="1"/>
          <p:nvPr/>
        </p:nvSpPr>
        <p:spPr>
          <a:xfrm>
            <a:off x="731466" y="2379923"/>
            <a:ext cx="927298"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Function</a:t>
            </a:r>
            <a:endParaRPr sz="1600" dirty="0">
              <a:solidFill>
                <a:schemeClr val="bg1"/>
              </a:solidFill>
              <a:latin typeface="微软雅黑" panose="020B0503020204020204" pitchFamily="34" charset="-122"/>
              <a:cs typeface="微软雅黑" panose="020B0503020204020204" pitchFamily="34" charset="-122"/>
            </a:endParaRPr>
          </a:p>
        </p:txBody>
      </p:sp>
      <p:sp>
        <p:nvSpPr>
          <p:cNvPr id="14" name="文本1"/>
          <p:cNvSpPr/>
          <p:nvPr/>
        </p:nvSpPr>
        <p:spPr>
          <a:xfrm>
            <a:off x="1983755" y="1728027"/>
            <a:ext cx="9289081" cy="1722920"/>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a:t>This module is used to execute an order to simulate the real situation about trading. And it will eventually return a total profit and loss. There are the meaning of some parameters: tip: Handling fee. </a:t>
            </a:r>
            <a:r>
              <a:rPr lang="en-US" altLang="zh-CN" dirty="0" err="1"/>
              <a:t>buy_flap</a:t>
            </a:r>
            <a:r>
              <a:rPr lang="en-US" altLang="zh-CN" dirty="0"/>
              <a:t>: The slippage of buying. </a:t>
            </a:r>
            <a:r>
              <a:rPr lang="en-US" altLang="zh-CN" dirty="0" err="1"/>
              <a:t>sell_flap</a:t>
            </a:r>
            <a:r>
              <a:rPr lang="en-US" altLang="zh-CN" dirty="0"/>
              <a:t>: The slippage of selling. </a:t>
            </a:r>
            <a:r>
              <a:rPr lang="en-US" altLang="zh-CN" dirty="0" err="1"/>
              <a:t>buy_last_price</a:t>
            </a:r>
            <a:r>
              <a:rPr lang="en-US" altLang="zh-CN" dirty="0"/>
              <a:t> and </a:t>
            </a:r>
            <a:r>
              <a:rPr lang="en-US" altLang="zh-CN" dirty="0" err="1"/>
              <a:t>sell_last_price</a:t>
            </a:r>
            <a:r>
              <a:rPr lang="en-US" altLang="zh-CN" dirty="0"/>
              <a:t>: the last price of trading. Each transection will both print in the console and save in record.txt.</a:t>
            </a:r>
            <a:endParaRPr lang="zh-CN" altLang="zh-CN" dirty="0"/>
          </a:p>
        </p:txBody>
      </p:sp>
      <p:sp>
        <p:nvSpPr>
          <p:cNvPr id="2" name="文本框 1"/>
          <p:cNvSpPr txBox="1"/>
          <p:nvPr/>
        </p:nvSpPr>
        <p:spPr>
          <a:xfrm>
            <a:off x="89235" y="4567568"/>
            <a:ext cx="2211759" cy="369332"/>
          </a:xfrm>
          <a:prstGeom prst="rect">
            <a:avLst/>
          </a:prstGeom>
          <a:noFill/>
        </p:spPr>
        <p:txBody>
          <a:bodyPr wrap="square" rtlCol="0">
            <a:spAutoFit/>
          </a:bodyPr>
          <a:lstStyle/>
          <a:p>
            <a:r>
              <a:rPr lang="en-US" altLang="zh-CN" dirty="0" smtClean="0"/>
              <a:t>Example of output:</a:t>
            </a:r>
            <a:endParaRPr lang="zh-CN" altLang="en-US" dirty="0"/>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454674"/>
            <a:ext cx="12192000" cy="777828"/>
          </a:xfrm>
          <a:prstGeom prst="rect">
            <a:avLst/>
          </a:prstGeom>
        </p:spPr>
      </p:pic>
    </p:spTree>
    <p:custDataLst>
      <p:tags r:id="rId1"/>
    </p:custDataLst>
    <p:extLst>
      <p:ext uri="{BB962C8B-B14F-4D97-AF65-F5344CB8AC3E}">
        <p14:creationId xmlns:p14="http://schemas.microsoft.com/office/powerpoint/2010/main" val="329694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777240"/>
          </a:xfrm>
          <a:prstGeom prst="rect">
            <a:avLst/>
          </a:prstGeom>
          <a:solidFill>
            <a:srgbClr val="B13334"/>
          </a:solidFill>
        </p:spPr>
        <p:txBody>
          <a:bodyPr wrap="none" lIns="0" tIns="0" rIns="0" bIns="0">
            <a:noAutofit/>
          </a:bodyPr>
          <a:lstStyle/>
          <a:p>
            <a:pPr indent="0"/>
            <a:endParaRPr lang="en-US" sz="1300">
              <a:solidFill>
                <a:srgbClr val="FFFFFF"/>
              </a:solidFill>
              <a:latin typeface="Arial" panose="020B0604020202020204"/>
            </a:endParaRPr>
          </a:p>
        </p:txBody>
      </p:sp>
      <p:sp>
        <p:nvSpPr>
          <p:cNvPr id="8" name="文本框 7"/>
          <p:cNvSpPr txBox="1"/>
          <p:nvPr>
            <p:custDataLst>
              <p:tags r:id="rId3"/>
            </p:custDataLst>
          </p:nvPr>
        </p:nvSpPr>
        <p:spPr>
          <a:xfrm>
            <a:off x="78740" y="127635"/>
            <a:ext cx="8666480" cy="523220"/>
          </a:xfrm>
          <a:prstGeom prst="rect">
            <a:avLst/>
          </a:prstGeom>
          <a:noFill/>
        </p:spPr>
        <p:txBody>
          <a:bodyPr wrap="square" rtlCol="0">
            <a:spAutoFit/>
          </a:bodyPr>
          <a:lstStyle/>
          <a:p>
            <a:r>
              <a:rPr lang="en-US" altLang="zh-CN" sz="2800" b="1" dirty="0" smtClean="0">
                <a:solidFill>
                  <a:schemeClr val="bg1"/>
                </a:solidFill>
                <a:sym typeface="+mn-ea"/>
              </a:rPr>
              <a:t>6. </a:t>
            </a:r>
            <a:r>
              <a:rPr lang="en-US" altLang="zh-CN" sz="2800" b="1" dirty="0" err="1" smtClean="0">
                <a:solidFill>
                  <a:schemeClr val="bg1"/>
                </a:solidFill>
                <a:sym typeface="+mn-ea"/>
              </a:rPr>
              <a:t>Backtesting</a:t>
            </a:r>
            <a:endParaRPr lang="zh-CN" altLang="en-US" sz="2800" b="1" dirty="0">
              <a:solidFill>
                <a:schemeClr val="bg1"/>
              </a:solidFill>
              <a:sym typeface="+mn-ea"/>
            </a:endParaRPr>
          </a:p>
        </p:txBody>
      </p:sp>
      <p:pic>
        <p:nvPicPr>
          <p:cNvPr id="3" name="图片 2" descr="微信图片_20201022154810"/>
          <p:cNvPicPr>
            <a:picLocks noChangeAspect="1"/>
          </p:cNvPicPr>
          <p:nvPr>
            <p:custDataLst>
              <p:tags r:id="rId4"/>
            </p:custDataLst>
          </p:nvPr>
        </p:nvPicPr>
        <p:blipFill>
          <a:blip r:embed="rId6"/>
          <a:srcRect/>
          <a:stretch>
            <a:fillRect/>
          </a:stretch>
        </p:blipFill>
        <p:spPr>
          <a:xfrm>
            <a:off x="10784840" y="5654040"/>
            <a:ext cx="1407160" cy="1203960"/>
          </a:xfrm>
          <a:prstGeom prst="rect">
            <a:avLst/>
          </a:prstGeom>
        </p:spPr>
      </p:pic>
      <p:sp>
        <p:nvSpPr>
          <p:cNvPr id="12" name="object 15"/>
          <p:cNvSpPr txBox="1"/>
          <p:nvPr/>
        </p:nvSpPr>
        <p:spPr>
          <a:xfrm>
            <a:off x="784194" y="2642251"/>
            <a:ext cx="927298"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Function</a:t>
            </a:r>
            <a:endParaRPr sz="1600" dirty="0">
              <a:solidFill>
                <a:schemeClr val="bg1"/>
              </a:solidFill>
              <a:latin typeface="微软雅黑" panose="020B0503020204020204" pitchFamily="34" charset="-122"/>
              <a:cs typeface="微软雅黑" panose="020B0503020204020204" pitchFamily="34" charset="-122"/>
            </a:endParaRPr>
          </a:p>
        </p:txBody>
      </p:sp>
      <p:sp>
        <p:nvSpPr>
          <p:cNvPr id="14" name="文本1"/>
          <p:cNvSpPr/>
          <p:nvPr/>
        </p:nvSpPr>
        <p:spPr>
          <a:xfrm>
            <a:off x="1007126" y="1263303"/>
            <a:ext cx="9717706" cy="2124056"/>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a:t>This module firstly draw the </a:t>
            </a:r>
            <a:r>
              <a:rPr lang="en-US" altLang="zh-CN" dirty="0" err="1"/>
              <a:t>backtesting</a:t>
            </a:r>
            <a:r>
              <a:rPr lang="en-US" altLang="zh-CN" dirty="0"/>
              <a:t> line of our strategy and the market price of Bitcoin, then calculate total return, maximum drawback, alpha, beta and Sharpe ratio of our strategy.</a:t>
            </a:r>
            <a:endParaRPr lang="zh-CN" altLang="zh-CN" dirty="0"/>
          </a:p>
        </p:txBody>
      </p:sp>
      <p:sp>
        <p:nvSpPr>
          <p:cNvPr id="16" name="object 15"/>
          <p:cNvSpPr txBox="1"/>
          <p:nvPr/>
        </p:nvSpPr>
        <p:spPr>
          <a:xfrm>
            <a:off x="784194" y="3873422"/>
            <a:ext cx="803201" cy="751488"/>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dirty="0" smtClean="0">
                <a:solidFill>
                  <a:schemeClr val="bg1"/>
                </a:solidFill>
                <a:latin typeface="微软雅黑" panose="020B0503020204020204" pitchFamily="34" charset="-122"/>
                <a:cs typeface="微软雅黑" panose="020B0503020204020204" pitchFamily="34" charset="-122"/>
              </a:rPr>
              <a:t>Chai of our system</a:t>
            </a:r>
            <a:endParaRPr sz="1600" dirty="0">
              <a:solidFill>
                <a:schemeClr val="bg1"/>
              </a:solidFill>
              <a:latin typeface="微软雅黑" panose="020B0503020204020204" pitchFamily="34" charset="-122"/>
              <a:cs typeface="微软雅黑" panose="020B0503020204020204" pitchFamily="34" charset="-122"/>
            </a:endParaRPr>
          </a:p>
        </p:txBody>
      </p:sp>
      <p:sp>
        <p:nvSpPr>
          <p:cNvPr id="2" name="文本框 1"/>
          <p:cNvSpPr txBox="1"/>
          <p:nvPr/>
        </p:nvSpPr>
        <p:spPr>
          <a:xfrm>
            <a:off x="1007126" y="3688756"/>
            <a:ext cx="5915025" cy="369332"/>
          </a:xfrm>
          <a:prstGeom prst="rect">
            <a:avLst/>
          </a:prstGeom>
          <a:noFill/>
        </p:spPr>
        <p:txBody>
          <a:bodyPr wrap="square" rtlCol="0">
            <a:spAutoFit/>
          </a:bodyPr>
          <a:lstStyle/>
          <a:p>
            <a:r>
              <a:rPr lang="en-US" altLang="zh-CN" dirty="0" smtClean="0"/>
              <a:t>That’s the whole structure of our system.</a:t>
            </a:r>
            <a:endParaRPr lang="zh-CN" altLang="en-US" dirty="0"/>
          </a:p>
        </p:txBody>
      </p:sp>
      <p:sp>
        <p:nvSpPr>
          <p:cNvPr id="13" name="文本1"/>
          <p:cNvSpPr/>
          <p:nvPr/>
        </p:nvSpPr>
        <p:spPr>
          <a:xfrm>
            <a:off x="1007126" y="4242754"/>
            <a:ext cx="8801083" cy="1242545"/>
          </a:xfrm>
          <a:prstGeom prst="rect">
            <a:avLst/>
          </a:prstGeom>
          <a:solidFill>
            <a:schemeClr val="accent3">
              <a:lumMod val="20000"/>
              <a:lumOff val="80000"/>
            </a:schemeClr>
          </a:solidFill>
          <a:ln w="3175" cap="flat" cmpd="sng" algn="ctr">
            <a:solidFill>
              <a:srgbClr val="EAEAEA"/>
            </a:solidFill>
            <a:prstDash val="solid"/>
          </a:ln>
          <a:effectLst/>
        </p:spPr>
        <p:txBody>
          <a:bodyPr lIns="135000" anchor="ctr"/>
          <a:lstStyle/>
          <a:p>
            <a:pPr>
              <a:defRPr/>
            </a:pPr>
            <a:r>
              <a:rPr lang="en-US" altLang="zh-CN" dirty="0"/>
              <a:t>craw -&gt; </a:t>
            </a:r>
            <a:r>
              <a:rPr lang="en-US" altLang="zh-CN" dirty="0" smtClean="0"/>
              <a:t>Feed </a:t>
            </a:r>
            <a:r>
              <a:rPr lang="en-US" altLang="zh-CN" dirty="0"/>
              <a:t>-&gt; Strategy -&gt; Portfolio -&gt; Execution -&gt; </a:t>
            </a:r>
            <a:r>
              <a:rPr lang="en-US" altLang="zh-CN" dirty="0" err="1"/>
              <a:t>Backtesting</a:t>
            </a:r>
            <a:endParaRPr lang="zh-CN" altLang="zh-CN" dirty="0"/>
          </a:p>
        </p:txBody>
      </p:sp>
    </p:spTree>
    <p:custDataLst>
      <p:tags r:id="rId1"/>
    </p:custDataLst>
    <p:extLst>
      <p:ext uri="{BB962C8B-B14F-4D97-AF65-F5344CB8AC3E}">
        <p14:creationId xmlns:p14="http://schemas.microsoft.com/office/powerpoint/2010/main" val="3343519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14.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15.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1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18.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19.xml><?xml version="1.0" encoding="utf-8"?>
<p:tagLst xmlns:a="http://schemas.openxmlformats.org/drawingml/2006/main" xmlns:r="http://schemas.openxmlformats.org/officeDocument/2006/relationships" xmlns:p="http://schemas.openxmlformats.org/presentationml/2006/main">
  <p:tag name="KSO_WM_FULL_TEXT_BEAUTIFY_COPY_ID" val="6"/>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24.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26.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27.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2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29.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31.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2.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34.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35.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3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7.xml><?xml version="1.0" encoding="utf-8"?>
<p:tagLst xmlns:a="http://schemas.openxmlformats.org/drawingml/2006/main" xmlns:r="http://schemas.openxmlformats.org/officeDocument/2006/relationships" xmlns:p="http://schemas.openxmlformats.org/presentationml/2006/main">
  <p:tag name="KSO_WM_UNIT_TABLE_BEAUTIFY" val="smartTable{a4547d86-616a-4b34-8fc6-c454bf8484f9}"/>
</p:tagLst>
</file>

<file path=ppt/tags/tag3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39.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41.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4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43.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44.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ags/tag45.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FULL_TEXT_BEAUTIFY_COPY_ID" val="150995353"/>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8"/>
</p:tagLst>
</file>

<file path=ppt/theme/theme1.xml><?xml version="1.0" encoding="utf-8"?>
<a:theme xmlns:a="http://schemas.openxmlformats.org/drawingml/2006/main" name="Office Theme">
  <a:themeElements>
    <a:clrScheme name="自定义 2133">
      <a:dk1>
        <a:sysClr val="windowText" lastClr="000000"/>
      </a:dk1>
      <a:lt1>
        <a:sysClr val="window" lastClr="FFFFFF"/>
      </a:lt1>
      <a:dk2>
        <a:srgbClr val="44546A"/>
      </a:dk2>
      <a:lt2>
        <a:srgbClr val="E7E6E6"/>
      </a:lt2>
      <a:accent1>
        <a:srgbClr val="C00000"/>
      </a:accent1>
      <a:accent2>
        <a:srgbClr val="AEABAB"/>
      </a:accent2>
      <a:accent3>
        <a:srgbClr val="A5A5A5"/>
      </a:accent3>
      <a:accent4>
        <a:srgbClr val="757070"/>
      </a:accent4>
      <a:accent5>
        <a:srgbClr val="595959"/>
      </a:accent5>
      <a:accent6>
        <a:srgbClr val="D8D8D8"/>
      </a:accent6>
      <a:hlink>
        <a:srgbClr val="A5A5A5"/>
      </a:hlink>
      <a:folHlink>
        <a:srgbClr val="954F72"/>
      </a:folHlink>
    </a:clrScheme>
    <a:fontScheme name="思源黑体">
      <a:majorFont>
        <a:latin typeface="思源黑体 CN Heavy"/>
        <a:ea typeface="思源黑体 CN Normal"/>
        <a:cs typeface=""/>
      </a:majorFont>
      <a:minorFont>
        <a:latin typeface="思源黑体 CN Light"/>
        <a:ea typeface="思源黑体 CN Regula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思源黑体">
      <a:majorFont>
        <a:latin typeface="思源黑体 CN Heavy"/>
        <a:ea typeface="思源黑体"/>
        <a:cs typeface=""/>
      </a:majorFont>
      <a:minorFont>
        <a:latin typeface="思源黑体"/>
        <a:ea typeface="思源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1203</Words>
  <Application>Microsoft Office PowerPoint</Application>
  <PresentationFormat>宽屏</PresentationFormat>
  <Paragraphs>94</Paragraphs>
  <Slides>14</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等线</vt:lpstr>
      <vt:lpstr>思源黑体</vt:lpstr>
      <vt:lpstr>思源黑体 CN Heavy</vt:lpstr>
      <vt:lpstr>思源黑体 CN Light</vt:lpstr>
      <vt:lpstr>思源黑体 CN Normal</vt:lpstr>
      <vt:lpstr>思源黑体 CN Regular</vt:lpstr>
      <vt:lpstr>微软雅黑</vt:lpstr>
      <vt:lpstr>Arial</vt:lpstr>
      <vt:lpstr>Verdana</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347</cp:revision>
  <dcterms:created xsi:type="dcterms:W3CDTF">2020-12-18T05:35:00Z</dcterms:created>
  <dcterms:modified xsi:type="dcterms:W3CDTF">2021-05-07T11:21:59Z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