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0" r:id="rId3"/>
    <p:sldId id="291" r:id="rId4"/>
    <p:sldId id="295" r:id="rId5"/>
    <p:sldId id="313" r:id="rId6"/>
    <p:sldId id="314" r:id="rId7"/>
    <p:sldId id="320" r:id="rId8"/>
    <p:sldId id="318" r:id="rId9"/>
    <p:sldId id="296" r:id="rId10"/>
    <p:sldId id="307" r:id="rId11"/>
    <p:sldId id="303" r:id="rId12"/>
    <p:sldId id="308" r:id="rId13"/>
    <p:sldId id="309" r:id="rId14"/>
    <p:sldId id="304" r:id="rId15"/>
    <p:sldId id="305" r:id="rId16"/>
    <p:sldId id="310" r:id="rId17"/>
    <p:sldId id="312" r:id="rId18"/>
    <p:sldId id="311" r:id="rId19"/>
    <p:sldId id="317" r:id="rId20"/>
    <p:sldId id="321" r:id="rId21"/>
    <p:sldId id="322" r:id="rId22"/>
    <p:sldId id="315" r:id="rId23"/>
    <p:sldId id="316" r:id="rId24"/>
    <p:sldId id="323" r:id="rId25"/>
    <p:sldId id="31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ruimao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E668E0"/>
    <a:srgbClr val="CA84CA"/>
    <a:srgbClr val="933F93"/>
    <a:srgbClr val="632E62"/>
    <a:srgbClr val="65126E"/>
    <a:srgbClr val="4E5865"/>
    <a:srgbClr val="CAA66A"/>
    <a:srgbClr val="CA964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86900" autoAdjust="0"/>
  </p:normalViewPr>
  <p:slideViewPr>
    <p:cSldViewPr snapToGrid="0" showGuides="1">
      <p:cViewPr varScale="1">
        <p:scale>
          <a:sx n="85" d="100"/>
          <a:sy n="85" d="100"/>
        </p:scale>
        <p:origin x="1512" y="58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1B645-D4F6-4A41-87D3-BAD9B8F615B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2D58D-02A7-4094-891D-2DE4AB422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8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1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5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4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7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3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8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2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46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9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0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7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个人成长经历</a:t>
            </a:r>
            <a:r>
              <a:rPr lang="en-US" altLang="zh-CN"/>
              <a:t>-</a:t>
            </a:r>
            <a:r>
              <a:rPr lang="zh-CN" altLang="en-US"/>
              <a:t>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7863-3929-468E-BB58-8407A40B5371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DC64-21C5-40ED-B540-EA2DA21E9435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1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00AD-714D-4FC8-8A6D-2215B7C3C0A8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3FA8-0A63-4546-9025-195DBEB5E951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630A-A6D7-4B37-9345-A94DDC84EFCB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9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3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EB40-3207-4EBA-A775-59ACA92F8400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86BC-AF95-48CD-BD03-4880F9AC7115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D0C0-128A-4B2C-B7C2-AB1DB18800BF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116D-B350-45F9-BA1E-BE59FC2F226A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0B7-7174-4F83-ACEF-E9FFD6E88FE4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CFB-C4D2-4366-ABB7-25E26D2F9DF9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A6B7-10E2-4F46-81CD-EE31F910E6A7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16" y="742289"/>
            <a:ext cx="2621167" cy="18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69" y="0"/>
            <a:ext cx="2549769" cy="2816698"/>
          </a:xfrm>
          <a:prstGeom prst="rect">
            <a:avLst/>
          </a:prstGeom>
        </p:spPr>
      </p:pic>
      <p:grpSp>
        <p:nvGrpSpPr>
          <p:cNvPr id="13" name="组合 20"/>
          <p:cNvGrpSpPr/>
          <p:nvPr/>
        </p:nvGrpSpPr>
        <p:grpSpPr bwMode="auto">
          <a:xfrm>
            <a:off x="6458932" y="4800788"/>
            <a:ext cx="2678906" cy="2688431"/>
            <a:chOff x="8619923" y="4340578"/>
            <a:chExt cx="3572077" cy="3584338"/>
          </a:xfrm>
        </p:grpSpPr>
        <p:sp>
          <p:nvSpPr>
            <p:cNvPr id="14" name="直角三角形 9"/>
            <p:cNvSpPr/>
            <p:nvPr/>
          </p:nvSpPr>
          <p:spPr>
            <a:xfrm rot="8100000">
              <a:off x="8619923" y="5791457"/>
              <a:ext cx="2133721" cy="2133459"/>
            </a:xfrm>
            <a:prstGeom prst="rtTriangle">
              <a:avLst/>
            </a:prstGeom>
            <a:solidFill>
              <a:srgbClr val="E5A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直角三角形 8"/>
            <p:cNvSpPr/>
            <p:nvPr/>
          </p:nvSpPr>
          <p:spPr>
            <a:xfrm rot="5400000" flipH="1" flipV="1">
              <a:off x="9674237" y="4340424"/>
              <a:ext cx="2517609" cy="2517917"/>
            </a:xfrm>
            <a:prstGeom prst="rtTriangle">
              <a:avLst/>
            </a:prstGeom>
            <a:solidFill>
              <a:srgbClr val="6E1C7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6" name="组合 20"/>
          <p:cNvGrpSpPr/>
          <p:nvPr/>
        </p:nvGrpSpPr>
        <p:grpSpPr bwMode="auto">
          <a:xfrm rot="10800000">
            <a:off x="0" y="-794716"/>
            <a:ext cx="2678906" cy="2688431"/>
            <a:chOff x="8619923" y="4340578"/>
            <a:chExt cx="3572077" cy="3584338"/>
          </a:xfrm>
        </p:grpSpPr>
        <p:sp>
          <p:nvSpPr>
            <p:cNvPr id="17" name="直角三角形 9"/>
            <p:cNvSpPr/>
            <p:nvPr/>
          </p:nvSpPr>
          <p:spPr>
            <a:xfrm rot="8100000">
              <a:off x="8619923" y="5791457"/>
              <a:ext cx="2133721" cy="2133459"/>
            </a:xfrm>
            <a:prstGeom prst="rtTriangle">
              <a:avLst/>
            </a:prstGeom>
            <a:solidFill>
              <a:srgbClr val="E5A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8" name="直角三角形 8"/>
            <p:cNvSpPr/>
            <p:nvPr/>
          </p:nvSpPr>
          <p:spPr>
            <a:xfrm rot="5400000" flipH="1" flipV="1">
              <a:off x="9674237" y="4340424"/>
              <a:ext cx="2517609" cy="2517917"/>
            </a:xfrm>
            <a:prstGeom prst="rtTriangle">
              <a:avLst/>
            </a:prstGeom>
            <a:solidFill>
              <a:srgbClr val="6E1C7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98628" y="4519777"/>
            <a:ext cx="2146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邵  凯  </a:t>
            </a:r>
            <a:r>
              <a:rPr lang="en-US" altLang="zh-CN" dirty="0">
                <a:latin typeface="+mn-ea"/>
              </a:rPr>
              <a:t>221040010</a:t>
            </a:r>
          </a:p>
          <a:p>
            <a:r>
              <a:rPr lang="zh-CN" altLang="en-US" dirty="0">
                <a:latin typeface="+mn-ea"/>
              </a:rPr>
              <a:t>江一橹  </a:t>
            </a:r>
            <a:r>
              <a:rPr lang="en-US" altLang="zh-CN" dirty="0">
                <a:latin typeface="+mn-ea"/>
              </a:rPr>
              <a:t>221040069</a:t>
            </a:r>
          </a:p>
          <a:p>
            <a:r>
              <a:rPr lang="zh-CN" altLang="en-US" dirty="0">
                <a:latin typeface="+mn-ea"/>
              </a:rPr>
              <a:t>卓金俊  </a:t>
            </a:r>
            <a:r>
              <a:rPr lang="en-US" altLang="zh-CN" dirty="0">
                <a:latin typeface="+mn-ea"/>
              </a:rPr>
              <a:t>221040076</a:t>
            </a:r>
          </a:p>
          <a:p>
            <a:r>
              <a:rPr lang="zh-CN" altLang="en-US" dirty="0">
                <a:latin typeface="+mn-ea"/>
              </a:rPr>
              <a:t>刁兴宁  </a:t>
            </a:r>
            <a:r>
              <a:rPr lang="en-US" altLang="zh-CN" dirty="0">
                <a:latin typeface="+mn-ea"/>
              </a:rPr>
              <a:t>221040078</a:t>
            </a:r>
            <a:endParaRPr 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185" y="2743920"/>
            <a:ext cx="8291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MFE5210 Project - A</a:t>
            </a:r>
            <a:r>
              <a:rPr lang="en-US" altLang="zh-CN" sz="4000" dirty="0"/>
              <a:t>lgo Trading System</a:t>
            </a:r>
            <a:endParaRPr lang="en-US"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2099A-6562-DB56-2C49-035FC34684D0}"/>
              </a:ext>
            </a:extLst>
          </p:cNvPr>
          <p:cNvSpPr/>
          <p:nvPr/>
        </p:nvSpPr>
        <p:spPr>
          <a:xfrm>
            <a:off x="3498628" y="4189213"/>
            <a:ext cx="1194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Group1: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47" name="矩形 46"/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 Preprocessing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596900" y="2078245"/>
            <a:ext cx="6624320" cy="393954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7C773-C4BC-8E13-CE5B-CE49298ABB83}"/>
              </a:ext>
            </a:extLst>
          </p:cNvPr>
          <p:cNvSpPr txBox="1"/>
          <p:nvPr/>
        </p:nvSpPr>
        <p:spPr>
          <a:xfrm>
            <a:off x="596900" y="2188916"/>
            <a:ext cx="6200775" cy="272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Assets: CSI 300 stock index futures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Back test period: January 1, 2022 to February 28, 2022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Frequency: 1 min</a:t>
            </a:r>
          </a:p>
          <a:p>
            <a:pPr>
              <a:lnSpc>
                <a:spcPct val="120000"/>
              </a:lnSpc>
            </a:pP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Labels: The returns after 30 minutes was calculated. The top 30% of samples returns were selected as the positive label (y = 1), the bottom 30% as the negative example (y = -1), and the remaining samples were labeled as 0</a:t>
            </a:r>
          </a:p>
        </p:txBody>
      </p:sp>
    </p:spTree>
    <p:extLst>
      <p:ext uri="{BB962C8B-B14F-4D97-AF65-F5344CB8AC3E}">
        <p14:creationId xmlns:p14="http://schemas.microsoft.com/office/powerpoint/2010/main" val="25353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47" name="矩形 46"/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 Preprocessing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596900" y="2224405"/>
            <a:ext cx="6624320" cy="393954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7C773-C4BC-8E13-CE5B-CE49298ABB83}"/>
              </a:ext>
            </a:extLst>
          </p:cNvPr>
          <p:cNvSpPr txBox="1"/>
          <p:nvPr/>
        </p:nvSpPr>
        <p:spPr>
          <a:xfrm>
            <a:off x="596900" y="2566751"/>
            <a:ext cx="6200775" cy="139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Features: The factor pool is shown in figure 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</a:t>
            </a:r>
            <a:r>
              <a:rPr lang="en-US" altLang="zh-CN" kern="100" dirty="0" err="1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Winsorize</a:t>
            </a: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Standardized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Organize data into 2d</a:t>
            </a: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B516F188-5847-2109-F1C0-DD63544C47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/>
          <a:stretch/>
        </p:blipFill>
        <p:spPr>
          <a:xfrm>
            <a:off x="855812" y="4302427"/>
            <a:ext cx="6239903" cy="13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47" name="矩形 46"/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Module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596900" y="2224405"/>
            <a:ext cx="6624320" cy="393954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420027" y="964433"/>
            <a:ext cx="4857057" cy="106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</a:t>
            </a:r>
            <a:r>
              <a:rPr lang="en-US" altLang="zh-CN" kern="100" dirty="0" err="1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ResNet</a:t>
            </a: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●Residual block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●Sum y and x</a:t>
            </a: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F69643A-2CDE-DE69-F37B-0B7522E67A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/>
          <a:stretch/>
        </p:blipFill>
        <p:spPr>
          <a:xfrm>
            <a:off x="968972" y="2379298"/>
            <a:ext cx="6023499" cy="3665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84416" y="927152"/>
            <a:ext cx="5306548" cy="5477099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E83AAFD-2BE6-D3FE-54CE-766EC59042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" r="17455" b="5824"/>
          <a:stretch/>
        </p:blipFill>
        <p:spPr>
          <a:xfrm>
            <a:off x="3209922" y="1103758"/>
            <a:ext cx="4903137" cy="520793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The whole Model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FF8EB403-1E21-B5FC-78B8-DC0DCCB61F93}"/>
              </a:ext>
            </a:extLst>
          </p:cNvPr>
          <p:cNvSpPr/>
          <p:nvPr/>
        </p:nvSpPr>
        <p:spPr>
          <a:xfrm>
            <a:off x="596900" y="2224405"/>
            <a:ext cx="6624320" cy="393954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Generating Signal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AB899DB-1367-8F69-C12F-7E4206955637}"/>
              </a:ext>
            </a:extLst>
          </p:cNvPr>
          <p:cNvSpPr txBox="1"/>
          <p:nvPr/>
        </p:nvSpPr>
        <p:spPr>
          <a:xfrm>
            <a:off x="808672" y="2695824"/>
            <a:ext cx="6200775" cy="106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For label==1, we buy in, 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and automatically sell out after 30 mins 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For label==0 or -1 we do nothing</a:t>
            </a:r>
          </a:p>
        </p:txBody>
      </p:sp>
    </p:spTree>
    <p:extLst>
      <p:ext uri="{BB962C8B-B14F-4D97-AF65-F5344CB8AC3E}">
        <p14:creationId xmlns:p14="http://schemas.microsoft.com/office/powerpoint/2010/main" val="368818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96900" y="2224405"/>
            <a:ext cx="6624320" cy="393954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Sample Strategy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Results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A44E29A-86EC-B1F5-5B7F-0248BD2E8CEC}"/>
              </a:ext>
            </a:extLst>
          </p:cNvPr>
          <p:cNvSpPr txBox="1"/>
          <p:nvPr/>
        </p:nvSpPr>
        <p:spPr>
          <a:xfrm>
            <a:off x="880239" y="2733849"/>
            <a:ext cx="6200775" cy="1723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Training accuracy: 66% for all labels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Test accuracy: 35% for all labels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Training TPR: 82% for all labels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Test TPR: 54% for all labels</a:t>
            </a:r>
          </a:p>
          <a:p>
            <a:pPr>
              <a:lnSpc>
                <a:spcPct val="120000"/>
              </a:lnSpc>
            </a:pP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2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285" y="2795270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2996564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Back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196086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90575" y="1696653"/>
            <a:ext cx="7572375" cy="451647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Back Testing System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Workflow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B8EEF12-0989-D7F6-E6B2-1895A66FE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9" y="1950422"/>
            <a:ext cx="7023601" cy="38613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9C6DE6-5B5B-7CCE-B941-826542A27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905" y="5403801"/>
            <a:ext cx="1171037" cy="6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2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77619" y="1459230"/>
            <a:ext cx="7107158" cy="478917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612795"/>
            <a:chOff x="517760" y="276728"/>
            <a:chExt cx="6323965" cy="6127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Back Testing System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1C218F4-CF66-C2FF-1544-E752FA844F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0"/>
          <a:stretch/>
        </p:blipFill>
        <p:spPr>
          <a:xfrm>
            <a:off x="1305000" y="1614860"/>
            <a:ext cx="6761381" cy="44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76258" y="1459229"/>
            <a:ext cx="7586423" cy="475750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612795"/>
            <a:chOff x="517760" y="276728"/>
            <a:chExt cx="6323965" cy="6127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Back Testing System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74F5A-C49D-2657-F5F6-506C76EAC56B}"/>
              </a:ext>
            </a:extLst>
          </p:cNvPr>
          <p:cNvGrpSpPr/>
          <p:nvPr/>
        </p:nvGrpSpPr>
        <p:grpSpPr>
          <a:xfrm rot="16200000">
            <a:off x="4770975" y="4007070"/>
            <a:ext cx="1867658" cy="915744"/>
            <a:chOff x="4139630" y="4260969"/>
            <a:chExt cx="4898045" cy="1068479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63167FE-80D6-92CA-4100-64F0123CCF1C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 rot="5400000" flipH="1" flipV="1">
              <a:off x="6580797" y="2315113"/>
              <a:ext cx="15713" cy="489804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9607582-B5AA-463F-7F1F-8E0B52A7D17F}"/>
                </a:ext>
              </a:extLst>
            </p:cNvPr>
            <p:cNvCxnSpPr/>
            <p:nvPr/>
          </p:nvCxnSpPr>
          <p:spPr>
            <a:xfrm>
              <a:off x="4139630" y="4771990"/>
              <a:ext cx="0" cy="5574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28AD650-C763-675F-B018-2FAD2AD708CA}"/>
                </a:ext>
              </a:extLst>
            </p:cNvPr>
            <p:cNvCxnSpPr/>
            <p:nvPr/>
          </p:nvCxnSpPr>
          <p:spPr>
            <a:xfrm>
              <a:off x="9037674" y="4753860"/>
              <a:ext cx="0" cy="5574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BFD2CC0-6E9C-7B30-6B8C-3C63CAD1D2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2569" y="4786144"/>
              <a:ext cx="10503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955AEEB-7209-C30C-85E2-B1D1B0A8E945}"/>
              </a:ext>
            </a:extLst>
          </p:cNvPr>
          <p:cNvSpPr/>
          <p:nvPr/>
        </p:nvSpPr>
        <p:spPr>
          <a:xfrm>
            <a:off x="3165472" y="3088366"/>
            <a:ext cx="2101520" cy="5406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buClrTx/>
              <a:buSzTx/>
            </a:pPr>
            <a:r>
              <a:rPr lang="en-US" altLang="zh-CN" sz="3200" b="1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j-cs"/>
                <a:sym typeface="+mn-ea"/>
              </a:rPr>
              <a:t>Evaluate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+mj-cs"/>
                <a:sym typeface="+mn-ea"/>
              </a:rPr>
              <a:t> 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BE912E2-CC31-09B6-74C4-BAC46AA4703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V="1">
            <a:off x="4216232" y="3629036"/>
            <a:ext cx="0" cy="532781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对角 25">
            <a:extLst>
              <a:ext uri="{FF2B5EF4-FFF2-40B4-BE49-F238E27FC236}">
                <a16:creationId xmlns:a16="http://schemas.microsoft.com/office/drawing/2014/main" id="{BF2EC2F8-A1CE-10AE-C11C-93E12491C6C4}"/>
              </a:ext>
            </a:extLst>
          </p:cNvPr>
          <p:cNvSpPr/>
          <p:nvPr/>
        </p:nvSpPr>
        <p:spPr>
          <a:xfrm>
            <a:off x="1053745" y="1948221"/>
            <a:ext cx="1630071" cy="523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3200" b="1" kern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sym typeface="+mn-ea"/>
              </a:rPr>
              <a:t>Signal</a:t>
            </a:r>
            <a:endParaRPr lang="zh-CN" altLang="en-US" sz="3200" b="1" kern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1FB3170F-FFF2-C6F2-2787-DCCA50CC59FF}"/>
              </a:ext>
            </a:extLst>
          </p:cNvPr>
          <p:cNvSpPr/>
          <p:nvPr/>
        </p:nvSpPr>
        <p:spPr>
          <a:xfrm>
            <a:off x="3450582" y="1948221"/>
            <a:ext cx="1514850" cy="523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3200" b="1" ker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sym typeface="+mn-ea"/>
              </a:rPr>
              <a:t>Trade</a:t>
            </a:r>
            <a:endParaRPr lang="zh-CN" altLang="en-US" sz="3200" b="1" kern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70B64B-3C02-D487-402E-04CD5BAA28DD}"/>
              </a:ext>
            </a:extLst>
          </p:cNvPr>
          <p:cNvSpPr/>
          <p:nvPr/>
        </p:nvSpPr>
        <p:spPr>
          <a:xfrm>
            <a:off x="3165472" y="4161817"/>
            <a:ext cx="2101520" cy="5406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buClrTx/>
              <a:buSzTx/>
            </a:pPr>
            <a:r>
              <a:rPr lang="en-US" altLang="zh-CN" sz="3200" b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+mj-cs"/>
                <a:sym typeface="+mn-ea"/>
              </a:rPr>
              <a:t>Pictures</a:t>
            </a:r>
            <a:r>
              <a:rPr lang="zh-CN" altLang="en-US" sz="32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+mj-cs"/>
                <a:sym typeface="+mn-ea"/>
              </a:rPr>
              <a:t> 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+mj-cs"/>
              <a:sym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FE8220-FE05-FE08-4902-C6453073D963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208007" y="2471569"/>
            <a:ext cx="8225" cy="616797"/>
          </a:xfrm>
          <a:prstGeom prst="straightConnector1">
            <a:avLst/>
          </a:prstGeom>
          <a:ln w="381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BB2C4-0BFC-CEE4-D41C-3B6823ADF0E4}"/>
              </a:ext>
            </a:extLst>
          </p:cNvPr>
          <p:cNvSpPr txBox="1"/>
          <p:nvPr/>
        </p:nvSpPr>
        <p:spPr>
          <a:xfrm>
            <a:off x="6426065" y="4065260"/>
            <a:ext cx="59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B9BD5"/>
                </a:solidFill>
              </a:rPr>
              <a:t>. . .</a:t>
            </a:r>
            <a:endParaRPr lang="zh-CN" altLang="en-US" sz="3200" b="1" dirty="0">
              <a:solidFill>
                <a:srgbClr val="5B9BD5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BD48C8-0D4F-7D7C-75AC-85B838BEAE4F}"/>
              </a:ext>
            </a:extLst>
          </p:cNvPr>
          <p:cNvCxnSpPr>
            <a:cxnSpLocks/>
          </p:cNvCxnSpPr>
          <p:nvPr/>
        </p:nvCxnSpPr>
        <p:spPr>
          <a:xfrm>
            <a:off x="2698840" y="2200370"/>
            <a:ext cx="7557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6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D73CAD-6A75-A8CD-D086-0F2064584A45}"/>
              </a:ext>
            </a:extLst>
          </p:cNvPr>
          <p:cNvGrpSpPr/>
          <p:nvPr/>
        </p:nvGrpSpPr>
        <p:grpSpPr>
          <a:xfrm>
            <a:off x="1881505" y="1113877"/>
            <a:ext cx="5380990" cy="4630246"/>
            <a:chOff x="1786591" y="1164215"/>
            <a:chExt cx="5380990" cy="4630246"/>
          </a:xfrm>
        </p:grpSpPr>
        <p:grpSp>
          <p:nvGrpSpPr>
            <p:cNvPr id="20" name="组合 19"/>
            <p:cNvGrpSpPr/>
            <p:nvPr/>
          </p:nvGrpSpPr>
          <p:grpSpPr>
            <a:xfrm>
              <a:off x="1786591" y="1164215"/>
              <a:ext cx="5380990" cy="632528"/>
              <a:chOff x="3827" y="2430"/>
              <a:chExt cx="5032" cy="578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4581" y="2508"/>
                <a:ext cx="4278" cy="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 descr="333438303937323b333633323239383bcee5bdc7d0c7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" y="2430"/>
                <a:ext cx="540" cy="540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4616" y="2534"/>
                <a:ext cx="3374" cy="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5126E"/>
                    </a:solidFill>
                  </a:rPr>
                  <a:t>Algo Trading System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786591" y="3163075"/>
              <a:ext cx="5380990" cy="632528"/>
              <a:chOff x="3827" y="2430"/>
              <a:chExt cx="5032" cy="57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4581" y="2508"/>
                <a:ext cx="4278" cy="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9" name="图片 28" descr="333438303937323b333633323239383bcee5bdc7d0c7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" y="2430"/>
                <a:ext cx="540" cy="54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4144" y="2558"/>
                <a:ext cx="3846" cy="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5126E"/>
                    </a:solidFill>
                  </a:rPr>
                  <a:t>Trading Strategy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786591" y="4162504"/>
              <a:ext cx="5380990" cy="632528"/>
              <a:chOff x="3827" y="2430"/>
              <a:chExt cx="5032" cy="578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4581" y="2508"/>
                <a:ext cx="4278" cy="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9" descr="333438303937323b333633323239383bcee5bdc7d0c7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" y="2430"/>
                <a:ext cx="540" cy="540"/>
              </a:xfrm>
              <a:prstGeom prst="rect">
                <a:avLst/>
              </a:prstGeom>
            </p:spPr>
          </p:pic>
          <p:sp>
            <p:nvSpPr>
              <p:cNvPr id="41" name="文本框 40"/>
              <p:cNvSpPr txBox="1"/>
              <p:nvPr/>
            </p:nvSpPr>
            <p:spPr>
              <a:xfrm>
                <a:off x="4333" y="2530"/>
                <a:ext cx="3846" cy="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5126E"/>
                    </a:solidFill>
                  </a:rPr>
                  <a:t>Back Testing System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786591" y="2163645"/>
              <a:ext cx="5380990" cy="632528"/>
              <a:chOff x="3827" y="2430"/>
              <a:chExt cx="5032" cy="578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4581" y="2508"/>
                <a:ext cx="4278" cy="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4" name="图片 43" descr="333438303937323b333633323239383bcee5bdc7d0c7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" y="2430"/>
                <a:ext cx="540" cy="540"/>
              </a:xfrm>
              <a:prstGeom prst="rect">
                <a:avLst/>
              </a:prstGeom>
            </p:spPr>
          </p:pic>
          <p:sp>
            <p:nvSpPr>
              <p:cNvPr id="45" name="文本框 44"/>
              <p:cNvSpPr txBox="1"/>
              <p:nvPr/>
            </p:nvSpPr>
            <p:spPr>
              <a:xfrm>
                <a:off x="4036" y="2540"/>
                <a:ext cx="3374" cy="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5126E"/>
                    </a:solidFill>
                  </a:rPr>
                  <a:t>Database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6006D7B-D675-B32E-1EE4-A91E2B19D86B}"/>
                </a:ext>
              </a:extLst>
            </p:cNvPr>
            <p:cNvGrpSpPr/>
            <p:nvPr/>
          </p:nvGrpSpPr>
          <p:grpSpPr>
            <a:xfrm>
              <a:off x="1786591" y="5161933"/>
              <a:ext cx="5380990" cy="632528"/>
              <a:chOff x="3827" y="2430"/>
              <a:chExt cx="5032" cy="578"/>
            </a:xfrm>
          </p:grpSpPr>
          <p:sp>
            <p:nvSpPr>
              <p:cNvPr id="24" name="圆角矩形 42">
                <a:extLst>
                  <a:ext uri="{FF2B5EF4-FFF2-40B4-BE49-F238E27FC236}">
                    <a16:creationId xmlns:a16="http://schemas.microsoft.com/office/drawing/2014/main" id="{85B0F678-98DA-165D-B57D-ED6BF4EFD671}"/>
                  </a:ext>
                </a:extLst>
              </p:cNvPr>
              <p:cNvSpPr/>
              <p:nvPr/>
            </p:nvSpPr>
            <p:spPr>
              <a:xfrm>
                <a:off x="4581" y="2508"/>
                <a:ext cx="4278" cy="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5" name="图片 43" descr="333438303937323b333633323239383bcee5bdc7d0c7">
                <a:extLst>
                  <a:ext uri="{FF2B5EF4-FFF2-40B4-BE49-F238E27FC236}">
                    <a16:creationId xmlns:a16="http://schemas.microsoft.com/office/drawing/2014/main" id="{75D26088-592B-F2E0-B48E-3165B6AF5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" y="2430"/>
                <a:ext cx="540" cy="540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BE4270B-1DB4-D3F4-47E7-62488D2FDC38}"/>
                  </a:ext>
                </a:extLst>
              </p:cNvPr>
              <p:cNvSpPr txBox="1"/>
              <p:nvPr/>
            </p:nvSpPr>
            <p:spPr>
              <a:xfrm>
                <a:off x="4040" y="2542"/>
                <a:ext cx="3374" cy="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5126E"/>
                    </a:solidFill>
                  </a:rPr>
                  <a:t>Evaluation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76258" y="1672319"/>
            <a:ext cx="7586423" cy="454441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070EE4-A3AE-E8F6-3D2B-5C63019C2287}"/>
              </a:ext>
            </a:extLst>
          </p:cNvPr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A918FBB-6B27-3327-B351-19720586B2DA}"/>
              </a:ext>
            </a:extLst>
          </p:cNvPr>
          <p:cNvSpPr/>
          <p:nvPr/>
        </p:nvSpPr>
        <p:spPr>
          <a:xfrm>
            <a:off x="258045" y="964433"/>
            <a:ext cx="6323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Back Testing System</a:t>
            </a:r>
          </a:p>
          <a:p>
            <a:r>
              <a:rPr lang="en-US" altLang="zh-CN" sz="1600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Signals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63F943-DAAB-9A4F-8D30-F534DA5E7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63" y="1897470"/>
            <a:ext cx="6804211" cy="39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76258" y="1672319"/>
            <a:ext cx="7586423" cy="454441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070EE4-A3AE-E8F6-3D2B-5C63019C2287}"/>
              </a:ext>
            </a:extLst>
          </p:cNvPr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A918FBB-6B27-3327-B351-19720586B2DA}"/>
              </a:ext>
            </a:extLst>
          </p:cNvPr>
          <p:cNvSpPr/>
          <p:nvPr/>
        </p:nvSpPr>
        <p:spPr>
          <a:xfrm>
            <a:off x="258045" y="964433"/>
            <a:ext cx="6323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Back Testing System</a:t>
            </a:r>
          </a:p>
          <a:p>
            <a:r>
              <a:rPr lang="en-US" altLang="zh-CN" sz="1600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Signals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75CC31-4AE4-573B-B594-3133AC87B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257" y="1988312"/>
            <a:ext cx="6750424" cy="39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285" y="2795270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2826513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0371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042305" y="905247"/>
            <a:ext cx="6902688" cy="562119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Evaluation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Strategy value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8B5246-27D2-ECF3-55AD-FE6BAEE75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77" y="964433"/>
            <a:ext cx="6593747" cy="52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47976" y="1823448"/>
            <a:ext cx="8365718" cy="427995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Evaluation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Strategy evaluation data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5388F1-2D73-536D-EB29-FEE3282B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2164"/>
              </p:ext>
            </p:extLst>
          </p:nvPr>
        </p:nvGraphicFramePr>
        <p:xfrm>
          <a:off x="457762" y="2384611"/>
          <a:ext cx="8220631" cy="29363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70497075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740788027"/>
                    </a:ext>
                  </a:extLst>
                </a:gridCol>
                <a:gridCol w="1945342">
                  <a:extLst>
                    <a:ext uri="{9D8B030D-6E8A-4147-A177-3AD203B41FA5}">
                      <a16:colId xmlns:a16="http://schemas.microsoft.com/office/drawing/2014/main" val="2296204476"/>
                    </a:ext>
                  </a:extLst>
                </a:gridCol>
                <a:gridCol w="770402">
                  <a:extLst>
                    <a:ext uri="{9D8B030D-6E8A-4147-A177-3AD203B41FA5}">
                      <a16:colId xmlns:a16="http://schemas.microsoft.com/office/drawing/2014/main" val="705475611"/>
                    </a:ext>
                  </a:extLst>
                </a:gridCol>
                <a:gridCol w="1058398">
                  <a:extLst>
                    <a:ext uri="{9D8B030D-6E8A-4147-A177-3AD203B41FA5}">
                      <a16:colId xmlns:a16="http://schemas.microsoft.com/office/drawing/2014/main" val="184543599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627657715"/>
                    </a:ext>
                  </a:extLst>
                </a:gridCol>
                <a:gridCol w="694909">
                  <a:extLst>
                    <a:ext uri="{9D8B030D-6E8A-4147-A177-3AD203B41FA5}">
                      <a16:colId xmlns:a16="http://schemas.microsoft.com/office/drawing/2014/main" val="1703508702"/>
                    </a:ext>
                  </a:extLst>
                </a:gridCol>
                <a:gridCol w="611767">
                  <a:extLst>
                    <a:ext uri="{9D8B030D-6E8A-4147-A177-3AD203B41FA5}">
                      <a16:colId xmlns:a16="http://schemas.microsoft.com/office/drawing/2014/main" val="819625940"/>
                    </a:ext>
                  </a:extLst>
                </a:gridCol>
                <a:gridCol w="611767">
                  <a:extLst>
                    <a:ext uri="{9D8B030D-6E8A-4147-A177-3AD203B41FA5}">
                      <a16:colId xmlns:a16="http://schemas.microsoft.com/office/drawing/2014/main" val="3315956701"/>
                    </a:ext>
                  </a:extLst>
                </a:gridCol>
              </a:tblGrid>
              <a:tr h="1238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Drawdown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Drawdown 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win_ratio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win_loss_ratio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Annualized Return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Annualized Volatility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Calmar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42087"/>
                  </a:ext>
                </a:extLst>
              </a:tr>
              <a:tr h="4245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2022/2/13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-0.024900235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2022/02/07 to 2022/02/08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0.81147541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-0.32479598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0.076811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514267"/>
                  </a:ext>
                </a:extLst>
              </a:tr>
              <a:tr h="4245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2022/2/20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-0.031653356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2022/02/14 to 2022/02/17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0.769784173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-0.48975191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0.086472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-0.04309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-0.11772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extLst>
                  <a:ext uri="{0D108BD9-81ED-4DB2-BD59-A6C34878D82A}">
                    <a16:rowId xmlns:a16="http://schemas.microsoft.com/office/drawing/2014/main" val="2607205425"/>
                  </a:ext>
                </a:extLst>
              </a:tr>
              <a:tr h="4245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2022/2/27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-0.048450584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2022/02/21 to 2022/02/24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0.794202899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-0.35382719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-0.06837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-0.18743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extLst>
                  <a:ext uri="{0D108BD9-81ED-4DB2-BD59-A6C34878D82A}">
                    <a16:rowId xmlns:a16="http://schemas.microsoft.com/office/drawing/2014/main" val="607300817"/>
                  </a:ext>
                </a:extLst>
              </a:tr>
              <a:tr h="4245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2022/3/6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-0.008272185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2022/02/28 to 2022/02/28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0.895833333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-0.14148487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-0.89356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6" marR="7336" marT="7336" marB="0" anchor="ctr"/>
                </a:tc>
                <a:extLst>
                  <a:ext uri="{0D108BD9-81ED-4DB2-BD59-A6C34878D82A}">
                    <a16:rowId xmlns:a16="http://schemas.microsoft.com/office/drawing/2014/main" val="109265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0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285" y="2795270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2996564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98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532" y="2750446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3036140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Algo-trading system </a:t>
            </a:r>
            <a:endParaRPr lang="en-US" altLang="zh-CN" sz="3200" b="1" dirty="0">
              <a:solidFill>
                <a:srgbClr val="651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58045" y="813303"/>
            <a:ext cx="6323965" cy="611505"/>
            <a:chOff x="517760" y="276728"/>
            <a:chExt cx="6323965" cy="611505"/>
          </a:xfrm>
        </p:grpSpPr>
        <p:sp>
          <p:nvSpPr>
            <p:cNvPr id="47" name="矩形 46"/>
            <p:cNvSpPr/>
            <p:nvPr/>
          </p:nvSpPr>
          <p:spPr>
            <a:xfrm>
              <a:off x="517760" y="427858"/>
              <a:ext cx="632396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Algo-trading system structure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739588" y="1766047"/>
            <a:ext cx="7664824" cy="427865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4920C-552E-FB11-BDFB-47F9880A8D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099372"/>
            <a:ext cx="7267575" cy="361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285" y="2795270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2996564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487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47976" y="1954027"/>
            <a:ext cx="7012048" cy="362434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AB899DB-1367-8F69-C12F-7E4206955637}"/>
              </a:ext>
            </a:extLst>
          </p:cNvPr>
          <p:cNvSpPr txBox="1"/>
          <p:nvPr/>
        </p:nvSpPr>
        <p:spPr>
          <a:xfrm>
            <a:off x="381236" y="2140372"/>
            <a:ext cx="3894930" cy="272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Use MySQL</a:t>
            </a:r>
          </a:p>
          <a:p>
            <a:pPr>
              <a:lnSpc>
                <a:spcPct val="120000"/>
              </a:lnSpc>
            </a:pP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One DATABESE: mfe5210project</a:t>
            </a:r>
          </a:p>
          <a:p>
            <a:pPr>
              <a:lnSpc>
                <a:spcPct val="120000"/>
              </a:lnSpc>
            </a:pP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● Three TABLES:</a:t>
            </a: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    1. </a:t>
            </a:r>
            <a:r>
              <a:rPr lang="en-US" altLang="zh-CN" kern="100" dirty="0" err="1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market_data_backtest</a:t>
            </a: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    2. </a:t>
            </a:r>
            <a:r>
              <a:rPr lang="en-US" altLang="zh-CN" kern="100" dirty="0" err="1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market_data_trade</a:t>
            </a: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    3. </a:t>
            </a:r>
            <a:r>
              <a:rPr lang="en-US" altLang="zh-CN" kern="100" dirty="0" err="1">
                <a:solidFill>
                  <a:srgbClr val="65126E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order_data</a:t>
            </a:r>
            <a:endParaRPr lang="en-US" altLang="zh-CN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2587" y="1675130"/>
            <a:ext cx="8338825" cy="443583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7F39B09-3E4F-6EB0-59F8-4AB02E6E32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7" y="1942904"/>
            <a:ext cx="7234044" cy="41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cxnSp>
        <p:nvCxnSpPr>
          <p:cNvPr id="90" name="直接连接符 89"/>
          <p:cNvCxnSpPr/>
          <p:nvPr/>
        </p:nvCxnSpPr>
        <p:spPr>
          <a:xfrm>
            <a:off x="347976" y="813303"/>
            <a:ext cx="21558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68071" y="873636"/>
            <a:ext cx="5692588" cy="571199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100000">
                  <a:srgbClr val="DBBF63"/>
                </a:gs>
              </a:gsLst>
              <a:lin ang="5400000" scaled="1"/>
            </a:gra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kern="100" dirty="0">
              <a:solidFill>
                <a:srgbClr val="65126E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22097E-9A02-783F-1178-CDC7C1F5C050}"/>
              </a:ext>
            </a:extLst>
          </p:cNvPr>
          <p:cNvGrpSpPr/>
          <p:nvPr/>
        </p:nvGrpSpPr>
        <p:grpSpPr>
          <a:xfrm>
            <a:off x="258045" y="813303"/>
            <a:ext cx="6323965" cy="859016"/>
            <a:chOff x="517760" y="276728"/>
            <a:chExt cx="6323965" cy="85901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08263B-8B5F-E9F2-24C6-816A45C1E8B9}"/>
                </a:ext>
              </a:extLst>
            </p:cNvPr>
            <p:cNvSpPr/>
            <p:nvPr/>
          </p:nvSpPr>
          <p:spPr>
            <a:xfrm>
              <a:off x="517760" y="427858"/>
              <a:ext cx="63239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</a:p>
            <a:p>
              <a:r>
                <a:rPr lang="en-US" altLang="zh-CN" sz="1600" dirty="0">
                  <a:solidFill>
                    <a:srgbClr val="65126E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3070EE4-A3AE-E8F6-3D2B-5C63019C2287}"/>
                </a:ext>
              </a:extLst>
            </p:cNvPr>
            <p:cNvCxnSpPr/>
            <p:nvPr/>
          </p:nvCxnSpPr>
          <p:spPr>
            <a:xfrm>
              <a:off x="607691" y="276728"/>
              <a:ext cx="21558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458FBE7-CFA7-AAA2-9A76-3873C65BE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847" y="1140860"/>
            <a:ext cx="5165035" cy="5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95123"/>
            <a:ext cx="9144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-76963"/>
            <a:ext cx="9144000" cy="632528"/>
            <a:chOff x="0" y="-91987"/>
            <a:chExt cx="12192000" cy="843370"/>
          </a:xfrm>
        </p:grpSpPr>
        <p:sp>
          <p:nvSpPr>
            <p:cNvPr id="33" name="矩形 32"/>
            <p:cNvSpPr/>
            <p:nvPr/>
          </p:nvSpPr>
          <p:spPr>
            <a:xfrm>
              <a:off x="0" y="-13073"/>
              <a:ext cx="12192000" cy="685542"/>
            </a:xfrm>
            <a:prstGeom prst="rect">
              <a:avLst/>
            </a:prstGeom>
            <a:solidFill>
              <a:srgbClr val="632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43" y="-91987"/>
              <a:ext cx="3759265" cy="843370"/>
            </a:xfrm>
            <a:prstGeom prst="rect">
              <a:avLst/>
            </a:prstGeom>
          </p:spPr>
        </p:pic>
        <p:pic>
          <p:nvPicPr>
            <p:cNvPr id="37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8087" y="155140"/>
              <a:ext cx="3358571" cy="371341"/>
            </a:xfrm>
            <a:prstGeom prst="rect">
              <a:avLst/>
            </a:prstGeom>
          </p:spPr>
        </p:pic>
      </p:grpSp>
      <p:sp>
        <p:nvSpPr>
          <p:cNvPr id="2091" name="矩形: 圆角 2090"/>
          <p:cNvSpPr/>
          <p:nvPr/>
        </p:nvSpPr>
        <p:spPr>
          <a:xfrm>
            <a:off x="121285" y="2795270"/>
            <a:ext cx="8606155" cy="986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4497" y="2826513"/>
            <a:ext cx="57550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Sample Strategy</a:t>
            </a:r>
          </a:p>
        </p:txBody>
      </p:sp>
      <p:sp>
        <p:nvSpPr>
          <p:cNvPr id="2" name="矩形: 圆角 2090"/>
          <p:cNvSpPr/>
          <p:nvPr/>
        </p:nvSpPr>
        <p:spPr>
          <a:xfrm>
            <a:off x="2044064" y="4068445"/>
            <a:ext cx="5055870" cy="5861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39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65126E"/>
                </a:solidFill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endParaRPr lang="en-US" altLang="zh-CN" sz="2000" dirty="0">
              <a:solidFill>
                <a:srgbClr val="651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p1-1"/>
  <p:tag name="KSO_WM_UNIT_TYPE" val="p_h_i"/>
  <p:tag name="KSO_WM_UNIT_INDEX" val="1_1_1"/>
  <p:tag name="KSO_WM_UNIT_ID" val="diagram20165055_2*p_h_i*1_1_1"/>
  <p:tag name="KSO_WM_TEMPLATE_CATEGORY" val="diagram"/>
  <p:tag name="KSO_WM_TEMPLATE_INDEX" val="2016505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506</TotalTime>
  <Words>554</Words>
  <Application>Microsoft Office PowerPoint</Application>
  <PresentationFormat>全屏显示(4:3)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刁 兴宁</cp:lastModifiedBy>
  <cp:revision>1127</cp:revision>
  <dcterms:created xsi:type="dcterms:W3CDTF">2021-11-09T13:07:00Z</dcterms:created>
  <dcterms:modified xsi:type="dcterms:W3CDTF">2022-05-21T14:30:50Z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D6CA3DF31BBC4374BA4A9D7F9AAC6732</vt:lpwstr>
  </property>
  <property fmtid="{D5CDD505-2E9C-101B-9397-08002B2CF9AE}" pid="3" name="KSOProductBuildVer">
    <vt:lpwstr>2052-11.1.0.9914</vt:lpwstr>
  </property>
</Properties>
</file>