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7" r:id="rId6"/>
    <p:sldId id="262" r:id="rId7"/>
    <p:sldId id="268" r:id="rId8"/>
    <p:sldId id="264" r:id="rId9"/>
    <p:sldId id="270" r:id="rId10"/>
    <p:sldId id="269" r:id="rId11"/>
    <p:sldId id="266" r:id="rId12"/>
    <p:sldId id="271" r:id="rId13"/>
    <p:sldId id="272" r:id="rId14"/>
    <p:sldId id="275" r:id="rId15"/>
    <p:sldId id="274" r:id="rId16"/>
    <p:sldId id="276" r:id="rId17"/>
    <p:sldId id="273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C950-4BCC-42D2-915A-85186CE7270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C10F-3A1D-4ABC-819F-76A71F9D8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4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C950-4BCC-42D2-915A-85186CE7270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C10F-3A1D-4ABC-819F-76A71F9D8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2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C950-4BCC-42D2-915A-85186CE7270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C10F-3A1D-4ABC-819F-76A71F9D8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3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C950-4BCC-42D2-915A-85186CE7270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C10F-3A1D-4ABC-819F-76A71F9D8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4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C950-4BCC-42D2-915A-85186CE7270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C10F-3A1D-4ABC-819F-76A71F9D8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64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C950-4BCC-42D2-915A-85186CE7270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C10F-3A1D-4ABC-819F-76A71F9D8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C950-4BCC-42D2-915A-85186CE7270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C10F-3A1D-4ABC-819F-76A71F9D8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5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C950-4BCC-42D2-915A-85186CE7270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C10F-3A1D-4ABC-819F-76A71F9D8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0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C950-4BCC-42D2-915A-85186CE7270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C10F-3A1D-4ABC-819F-76A71F9D8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C950-4BCC-42D2-915A-85186CE7270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C10F-3A1D-4ABC-819F-76A71F9D8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1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C950-4BCC-42D2-915A-85186CE7270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C10F-3A1D-4ABC-819F-76A71F9D8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C950-4BCC-42D2-915A-85186CE7270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9C10F-3A1D-4ABC-819F-76A71F9D8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结构因子研究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文本分析</a:t>
            </a:r>
            <a:r>
              <a:rPr lang="zh-CN" altLang="en-US" dirty="0" smtClean="0"/>
              <a:t>的</a:t>
            </a:r>
            <a:r>
              <a:rPr lang="zh-CN" altLang="en-US" dirty="0"/>
              <a:t>另类</a:t>
            </a:r>
            <a:r>
              <a:rPr lang="zh-CN" altLang="en-US" dirty="0" smtClean="0"/>
              <a:t>因子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44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5968"/>
            <a:ext cx="10515600" cy="54310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800" i="1" dirty="0" smtClean="0"/>
              <a:t>最后</a:t>
            </a:r>
            <a:r>
              <a:rPr lang="en-US" altLang="zh-CN" sz="1800" i="1" dirty="0" smtClean="0"/>
              <a:t>5</a:t>
            </a:r>
            <a:r>
              <a:rPr lang="zh-CN" altLang="en-US" sz="1800" i="1" dirty="0" smtClean="0"/>
              <a:t>次训练，学习率有调整</a:t>
            </a:r>
            <a:endParaRPr lang="en-US" altLang="zh-CN" sz="1800" i="1" dirty="0" smtClean="0"/>
          </a:p>
          <a:p>
            <a:r>
              <a:rPr lang="zh-CN" altLang="en-US" sz="1800" dirty="0"/>
              <a:t>有一点收敛的趋势，但是</a:t>
            </a:r>
            <a:r>
              <a:rPr lang="en-US" altLang="zh-CN" sz="1800" dirty="0"/>
              <a:t>loss</a:t>
            </a:r>
            <a:r>
              <a:rPr lang="zh-CN" altLang="en-US" sz="1800" dirty="0"/>
              <a:t>数值表现差，估计值普遍高于真实值的倾向</a:t>
            </a:r>
            <a:endParaRPr lang="en-US" altLang="zh-CN" sz="1800" dirty="0"/>
          </a:p>
          <a:p>
            <a:endParaRPr lang="en-US" altLang="zh-CN" sz="1800" i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2" y="2095366"/>
            <a:ext cx="3101250" cy="2381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05" y="2095365"/>
            <a:ext cx="3101250" cy="23813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18" y="2095365"/>
            <a:ext cx="3058177" cy="23813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47" y="4476682"/>
            <a:ext cx="3138169" cy="23813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12" y="4476683"/>
            <a:ext cx="3101250" cy="23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9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模型结构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Bert+3</a:t>
            </a:r>
            <a:r>
              <a:rPr lang="zh-CN" altLang="en-US" sz="1800" dirty="0" smtClean="0"/>
              <a:t>层</a:t>
            </a:r>
            <a:r>
              <a:rPr lang="en-US" altLang="zh-CN" sz="1800" dirty="0" smtClean="0"/>
              <a:t>fc   </a:t>
            </a:r>
            <a:r>
              <a:rPr lang="en-US" altLang="zh-CN" sz="1800" dirty="0" err="1" smtClean="0"/>
              <a:t>fc</a:t>
            </a:r>
            <a:r>
              <a:rPr lang="zh-CN" altLang="en-US" sz="1800" dirty="0" smtClean="0"/>
              <a:t>参数设置：</a:t>
            </a:r>
            <a:r>
              <a:rPr lang="zh-CN" altLang="en-US" sz="1800" dirty="0" smtClean="0">
                <a:solidFill>
                  <a:srgbClr val="FF0000"/>
                </a:solidFill>
              </a:rPr>
              <a:t>（</a:t>
            </a:r>
            <a:r>
              <a:rPr lang="en-US" altLang="zh-CN" sz="1800" dirty="0" smtClean="0">
                <a:solidFill>
                  <a:srgbClr val="FF0000"/>
                </a:solidFill>
              </a:rPr>
              <a:t>768-128-32-1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r>
              <a:rPr lang="zh-CN" altLang="en-US" sz="1800" dirty="0"/>
              <a:t>重新</a:t>
            </a:r>
            <a:r>
              <a:rPr lang="zh-CN" altLang="en-US" sz="1800" dirty="0" smtClean="0"/>
              <a:t>增加网络结构，层间增加</a:t>
            </a:r>
            <a:r>
              <a:rPr lang="en-US" altLang="zh-CN" sz="1800" dirty="0" err="1" smtClean="0"/>
              <a:t>batchnorm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d</a:t>
            </a:r>
            <a:r>
              <a:rPr lang="en-US" altLang="zh-CN" sz="1800" dirty="0" smtClean="0"/>
              <a:t>ropout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/>
              <a:t>Bert</a:t>
            </a:r>
            <a:r>
              <a:rPr lang="zh-CN" altLang="en-US" sz="1800" dirty="0"/>
              <a:t>冻结全部参数</a:t>
            </a:r>
            <a:endParaRPr lang="en-US" altLang="zh-CN" sz="1800" dirty="0"/>
          </a:p>
          <a:p>
            <a:r>
              <a:rPr lang="zh-CN" altLang="en-US" sz="1800" dirty="0" smtClean="0"/>
              <a:t>输入</a:t>
            </a:r>
            <a:r>
              <a:rPr lang="zh-CN" altLang="en-US" sz="1800" dirty="0" smtClean="0"/>
              <a:t>：</a:t>
            </a:r>
            <a:r>
              <a:rPr lang="zh-CN" altLang="en-US" sz="1800" dirty="0" smtClean="0">
                <a:solidFill>
                  <a:srgbClr val="FF0000"/>
                </a:solidFill>
              </a:rPr>
              <a:t>单日内</a:t>
            </a:r>
            <a:r>
              <a:rPr lang="en-US" altLang="zh-CN" sz="1800" dirty="0" smtClean="0">
                <a:solidFill>
                  <a:srgbClr val="FF0000"/>
                </a:solidFill>
              </a:rPr>
              <a:t>QA</a:t>
            </a:r>
            <a:r>
              <a:rPr lang="zh-CN" altLang="en-US" sz="1800" dirty="0" smtClean="0">
                <a:solidFill>
                  <a:srgbClr val="FF0000"/>
                </a:solidFill>
              </a:rPr>
              <a:t>文字</a:t>
            </a:r>
            <a:r>
              <a:rPr lang="zh-CN" altLang="en-US" sz="1800" dirty="0" smtClean="0"/>
              <a:t>，输出</a:t>
            </a:r>
            <a:r>
              <a:rPr lang="zh-CN" altLang="en-US" sz="1800" dirty="0" smtClean="0"/>
              <a:t>：</a:t>
            </a:r>
            <a:r>
              <a:rPr lang="zh-CN" altLang="en-US" sz="1800" dirty="0" smtClean="0">
                <a:solidFill>
                  <a:srgbClr val="FF0000"/>
                </a:solidFill>
              </a:rPr>
              <a:t>尝试多种标签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/>
              <a:t>数据</a:t>
            </a:r>
            <a:r>
              <a:rPr lang="zh-CN" altLang="en-US" sz="1800" dirty="0" smtClean="0"/>
              <a:t>时间：</a:t>
            </a:r>
            <a:r>
              <a:rPr lang="en-US" altLang="zh-CN" sz="1800" dirty="0" smtClean="0"/>
              <a:t>2013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日</a:t>
            </a:r>
            <a:r>
              <a:rPr lang="en-US" altLang="zh-CN" sz="1800" dirty="0" smtClean="0"/>
              <a:t>-2023</a:t>
            </a:r>
            <a:r>
              <a:rPr lang="zh-CN" altLang="en-US" sz="1800" dirty="0" smtClean="0"/>
              <a:t>年</a:t>
            </a:r>
            <a:r>
              <a:rPr lang="en-US" altLang="zh-CN" sz="1800" dirty="0"/>
              <a:t>5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22</a:t>
            </a:r>
            <a:r>
              <a:rPr lang="zh-CN" altLang="en-US" sz="1800" dirty="0" smtClean="0"/>
              <a:t>日</a:t>
            </a:r>
            <a:endParaRPr lang="en-US" altLang="zh-CN" sz="1800" dirty="0" smtClean="0"/>
          </a:p>
          <a:p>
            <a:r>
              <a:rPr lang="zh-CN" altLang="en-US" sz="1800" dirty="0" smtClean="0"/>
              <a:t>总样本数：</a:t>
            </a:r>
            <a:r>
              <a:rPr lang="en-US" altLang="zh-CN" sz="1800" dirty="0" smtClean="0"/>
              <a:t>234570</a:t>
            </a:r>
          </a:p>
          <a:p>
            <a:r>
              <a:rPr lang="zh-CN" altLang="en-US" sz="1800" dirty="0" smtClean="0"/>
              <a:t>训练样本数：</a:t>
            </a:r>
            <a:r>
              <a:rPr lang="en-US" altLang="zh-CN" sz="1800" dirty="0" smtClean="0"/>
              <a:t>181270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2022-01-01</a:t>
            </a:r>
            <a:r>
              <a:rPr lang="zh-CN" altLang="en-US" sz="1800" dirty="0" smtClean="0"/>
              <a:t>之前的样本）</a:t>
            </a:r>
            <a:endParaRPr lang="en-US" altLang="zh-CN" sz="1800" dirty="0" smtClean="0"/>
          </a:p>
          <a:p>
            <a:r>
              <a:rPr lang="zh-CN" altLang="en-US" sz="1800" dirty="0"/>
              <a:t>优化</a:t>
            </a:r>
            <a:r>
              <a:rPr lang="zh-CN" altLang="en-US" sz="1800" dirty="0" smtClean="0"/>
              <a:t>器：</a:t>
            </a:r>
            <a:r>
              <a:rPr lang="en-US" altLang="zh-CN" sz="1800" dirty="0" smtClean="0"/>
              <a:t>Adam</a:t>
            </a:r>
          </a:p>
          <a:p>
            <a:r>
              <a:rPr lang="en-US" altLang="zh-CN" sz="1800" dirty="0" smtClean="0"/>
              <a:t>Loss: MSE</a:t>
            </a:r>
          </a:p>
          <a:p>
            <a:r>
              <a:rPr lang="zh-CN" altLang="en-US" sz="1800" dirty="0"/>
              <a:t>学习</a:t>
            </a:r>
            <a:r>
              <a:rPr lang="zh-CN" altLang="en-US" sz="1800" dirty="0" smtClean="0"/>
              <a:t>率：</a:t>
            </a:r>
            <a:r>
              <a:rPr lang="zh-CN" altLang="en-US" sz="1800" dirty="0" smtClean="0"/>
              <a:t>渐变 </a:t>
            </a:r>
            <a:r>
              <a:rPr lang="en-US" altLang="zh-CN" sz="1800" dirty="0" smtClean="0"/>
              <a:t>0.005  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epoch  </a:t>
            </a:r>
            <a:r>
              <a:rPr lang="en-US" altLang="zh-CN" sz="1800" dirty="0" err="1" smtClean="0"/>
              <a:t>lr</a:t>
            </a:r>
            <a:r>
              <a:rPr lang="en-US" altLang="zh-CN" sz="1800" dirty="0" smtClean="0"/>
              <a:t>*0.03 </a:t>
            </a:r>
            <a:r>
              <a:rPr lang="zh-CN" altLang="en-US" sz="1800" dirty="0" smtClean="0"/>
              <a:t>（综合之前的训练最佳）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20747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82440" cy="4351338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网络的代码：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600" dirty="0" smtClean="0"/>
              <a:t>class Model(</a:t>
            </a:r>
            <a:r>
              <a:rPr lang="en-US" altLang="zh-CN" sz="1600" dirty="0" err="1" smtClean="0"/>
              <a:t>torch.nn.Module</a:t>
            </a:r>
            <a:r>
              <a:rPr lang="en-US" altLang="zh-CN" sz="1600" dirty="0" smtClean="0"/>
              <a:t>):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</a:t>
            </a:r>
            <a:r>
              <a:rPr lang="en-US" altLang="zh-CN" sz="1600" dirty="0" smtClean="0"/>
              <a:t>self</a:t>
            </a:r>
            <a:r>
              <a:rPr lang="en-US" altLang="zh-CN" sz="1600" dirty="0"/>
              <a:t>):</a:t>
            </a:r>
          </a:p>
          <a:p>
            <a:pPr marL="0" indent="0">
              <a:buNone/>
            </a:pPr>
            <a:r>
              <a:rPr lang="en-US" altLang="zh-CN" sz="1600" dirty="0"/>
              <a:t>        super().__</a:t>
            </a:r>
            <a:r>
              <a:rPr lang="en-US" altLang="zh-CN" sz="1600" dirty="0" err="1"/>
              <a:t>init</a:t>
            </a:r>
            <a:r>
              <a:rPr lang="en-US" altLang="zh-CN" sz="1600" dirty="0" smtClean="0"/>
              <a:t>__()</a:t>
            </a:r>
          </a:p>
          <a:p>
            <a:pPr marL="0" indent="0"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/>
              <a:t>self.fc1 = </a:t>
            </a:r>
            <a:r>
              <a:rPr lang="en-US" altLang="zh-CN" sz="1600" dirty="0" err="1"/>
              <a:t>torch.nn.Linear</a:t>
            </a:r>
            <a:r>
              <a:rPr lang="en-US" altLang="zh-CN" sz="1600" dirty="0"/>
              <a:t>(768, 128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self.norm1 </a:t>
            </a:r>
            <a:r>
              <a:rPr lang="en-US" altLang="zh-CN" sz="1600" dirty="0"/>
              <a:t>= torch.nn.BatchNorm1d(128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self.dropout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torch.nn.Dropout</a:t>
            </a:r>
            <a:r>
              <a:rPr lang="en-US" altLang="zh-CN" sz="1600" dirty="0"/>
              <a:t>(0.5)</a:t>
            </a:r>
          </a:p>
          <a:p>
            <a:pPr marL="0" indent="0">
              <a:buNone/>
            </a:pPr>
            <a:r>
              <a:rPr lang="en-US" altLang="zh-CN" sz="1600" dirty="0"/>
              <a:t>        self.fc2 = </a:t>
            </a:r>
            <a:r>
              <a:rPr lang="en-US" altLang="zh-CN" sz="1600" dirty="0" err="1"/>
              <a:t>torch.nn.Linear</a:t>
            </a:r>
            <a:r>
              <a:rPr lang="en-US" altLang="zh-CN" sz="1600" dirty="0"/>
              <a:t>(128, 32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 smtClean="0"/>
              <a:t>        self.norm2 </a:t>
            </a:r>
            <a:r>
              <a:rPr lang="en-US" altLang="zh-CN" sz="1600" dirty="0"/>
              <a:t>= torch.nn.BatchNorm1d(32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self.fc3 = </a:t>
            </a:r>
            <a:r>
              <a:rPr lang="en-US" altLang="zh-CN" sz="1600" dirty="0" err="1"/>
              <a:t>torch.nn.Linear</a:t>
            </a:r>
            <a:r>
              <a:rPr lang="en-US" altLang="zh-CN" sz="1600" dirty="0"/>
              <a:t>(32, 1)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919652" y="1690688"/>
            <a:ext cx="3751217" cy="5297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err="1"/>
              <a:t>def</a:t>
            </a:r>
            <a:r>
              <a:rPr lang="en-US" altLang="zh-CN" sz="1800" dirty="0"/>
              <a:t> forward(self, </a:t>
            </a:r>
            <a:r>
              <a:rPr lang="en-US" altLang="zh-CN" sz="1800" dirty="0" err="1"/>
              <a:t>input_ids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attention_mask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token_type_ids</a:t>
            </a:r>
            <a:r>
              <a:rPr lang="en-US" altLang="zh-CN" sz="1800" dirty="0"/>
              <a:t>):</a:t>
            </a:r>
          </a:p>
          <a:p>
            <a:pPr marL="0" indent="0">
              <a:buNone/>
            </a:pPr>
            <a:r>
              <a:rPr lang="en-US" altLang="zh-CN" sz="1800" dirty="0"/>
              <a:t>        with </a:t>
            </a:r>
            <a:r>
              <a:rPr lang="en-US" altLang="zh-CN" sz="1800" dirty="0" err="1"/>
              <a:t>torch.no_grad</a:t>
            </a:r>
            <a:r>
              <a:rPr lang="en-US" altLang="zh-CN" sz="1800" dirty="0"/>
              <a:t>():</a:t>
            </a:r>
          </a:p>
          <a:p>
            <a:pPr marL="0" indent="0">
              <a:buNone/>
            </a:pPr>
            <a:r>
              <a:rPr lang="en-US" altLang="zh-CN" sz="1800" dirty="0"/>
              <a:t>            out = </a:t>
            </a:r>
            <a:r>
              <a:rPr lang="en-US" altLang="zh-CN" sz="1800" dirty="0" err="1"/>
              <a:t>pretrained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input_ids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input_ids</a:t>
            </a:r>
            <a:r>
              <a:rPr lang="en-US" altLang="zh-CN" sz="1800" dirty="0"/>
              <a:t> ,</a:t>
            </a:r>
          </a:p>
          <a:p>
            <a:pPr marL="0" indent="0">
              <a:buNone/>
            </a:pPr>
            <a:r>
              <a:rPr lang="en-US" altLang="zh-CN" sz="1800" dirty="0"/>
              <a:t>                       </a:t>
            </a:r>
            <a:r>
              <a:rPr lang="en-US" altLang="zh-CN" sz="1800" dirty="0" err="1"/>
              <a:t>attention_mask</a:t>
            </a:r>
            <a:r>
              <a:rPr lang="en-US" altLang="zh-CN" sz="1800" dirty="0"/>
              <a:t>=</a:t>
            </a:r>
            <a:r>
              <a:rPr lang="en-US" altLang="zh-CN" sz="1800" dirty="0" err="1"/>
              <a:t>attention_mask</a:t>
            </a:r>
            <a:r>
              <a:rPr lang="en-US" altLang="zh-CN" sz="1800" dirty="0"/>
              <a:t> ,</a:t>
            </a:r>
          </a:p>
          <a:p>
            <a:pPr marL="0" indent="0">
              <a:buNone/>
            </a:pPr>
            <a:r>
              <a:rPr lang="en-US" altLang="zh-CN" sz="1800" dirty="0"/>
              <a:t>                       </a:t>
            </a:r>
            <a:r>
              <a:rPr lang="en-US" altLang="zh-CN" sz="1800" dirty="0" err="1"/>
              <a:t>token_type_ids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token_type_ids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    out = self.fc1(</a:t>
            </a:r>
            <a:r>
              <a:rPr lang="en-US" altLang="zh-CN" sz="1800" dirty="0" err="1"/>
              <a:t>out.last_hidden_state</a:t>
            </a:r>
            <a:r>
              <a:rPr lang="en-US" altLang="zh-CN" sz="1800" dirty="0"/>
              <a:t>[:, 0])</a:t>
            </a:r>
          </a:p>
          <a:p>
            <a:pPr marL="0" indent="0">
              <a:buNone/>
            </a:pPr>
            <a:r>
              <a:rPr lang="en-US" altLang="zh-CN" sz="1800" dirty="0"/>
              <a:t>        out = self.norm1(out)</a:t>
            </a:r>
          </a:p>
          <a:p>
            <a:pPr marL="0" indent="0">
              <a:buNone/>
            </a:pPr>
            <a:r>
              <a:rPr lang="en-US" altLang="zh-CN" sz="1800" dirty="0"/>
              <a:t>        out = </a:t>
            </a:r>
            <a:r>
              <a:rPr lang="en-US" altLang="zh-CN" sz="1800" dirty="0" err="1"/>
              <a:t>torch.relu</a:t>
            </a:r>
            <a:r>
              <a:rPr lang="en-US" altLang="zh-CN" sz="1800" dirty="0"/>
              <a:t>(out)</a:t>
            </a:r>
          </a:p>
          <a:p>
            <a:pPr marL="0" indent="0">
              <a:buNone/>
            </a:pPr>
            <a:r>
              <a:rPr lang="en-US" altLang="zh-CN" sz="1800" dirty="0"/>
              <a:t>        out = </a:t>
            </a:r>
            <a:r>
              <a:rPr lang="en-US" altLang="zh-CN" sz="1800" dirty="0" err="1"/>
              <a:t>self.dropout</a:t>
            </a:r>
            <a:r>
              <a:rPr lang="en-US" altLang="zh-CN" sz="1800" dirty="0"/>
              <a:t>(out)</a:t>
            </a:r>
          </a:p>
          <a:p>
            <a:pPr marL="0" indent="0">
              <a:buNone/>
            </a:pPr>
            <a:r>
              <a:rPr lang="en-US" altLang="zh-CN" sz="1800" dirty="0"/>
              <a:t>        out = self.fc2(out)</a:t>
            </a:r>
          </a:p>
          <a:p>
            <a:pPr marL="0" indent="0">
              <a:buNone/>
            </a:pPr>
            <a:r>
              <a:rPr lang="en-US" altLang="zh-CN" sz="1800" dirty="0"/>
              <a:t>        out = self.norm2(out)</a:t>
            </a:r>
          </a:p>
          <a:p>
            <a:pPr marL="0" indent="0">
              <a:buNone/>
            </a:pPr>
            <a:r>
              <a:rPr lang="en-US" altLang="zh-CN" sz="1800" dirty="0"/>
              <a:t>        out = </a:t>
            </a:r>
            <a:r>
              <a:rPr lang="en-US" altLang="zh-CN" sz="1800" dirty="0" err="1"/>
              <a:t>torch.relu</a:t>
            </a:r>
            <a:r>
              <a:rPr lang="en-US" altLang="zh-CN" sz="1800" dirty="0"/>
              <a:t>(out)</a:t>
            </a:r>
          </a:p>
          <a:p>
            <a:pPr marL="0" indent="0">
              <a:buNone/>
            </a:pPr>
            <a:r>
              <a:rPr lang="en-US" altLang="zh-CN" sz="1800" dirty="0"/>
              <a:t>        out = self.fc3(out)</a:t>
            </a:r>
          </a:p>
          <a:p>
            <a:pPr marL="0" indent="0">
              <a:buNone/>
            </a:pPr>
            <a:r>
              <a:rPr lang="en-US" altLang="zh-CN" sz="1800" dirty="0"/>
              <a:t>        out = </a:t>
            </a:r>
            <a:r>
              <a:rPr lang="en-US" altLang="zh-CN" sz="1800" dirty="0" err="1"/>
              <a:t>out.squeeze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/>
              <a:t>        return out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2385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106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有收敛的趋势，但是</a:t>
            </a:r>
            <a:r>
              <a:rPr lang="en-US" altLang="zh-CN" sz="1800" dirty="0" smtClean="0"/>
              <a:t>loss</a:t>
            </a:r>
            <a:r>
              <a:rPr lang="zh-CN" altLang="en-US" sz="1800" dirty="0" smtClean="0"/>
              <a:t>数值表现提升，</a:t>
            </a:r>
            <a:r>
              <a:rPr lang="zh-CN" altLang="en-US" sz="1800" dirty="0"/>
              <a:t>超额</a:t>
            </a:r>
            <a:r>
              <a:rPr lang="zh-CN" altLang="en-US" sz="1800" dirty="0" smtClean="0"/>
              <a:t>收益标签的估计误差在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附近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2738184"/>
            <a:ext cx="3971108" cy="29783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43" y="2760759"/>
            <a:ext cx="3934320" cy="2950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99" y="2731403"/>
            <a:ext cx="3961805" cy="29713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20620" y="5716636"/>
            <a:ext cx="19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日绝对收益率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18455" y="5740855"/>
            <a:ext cx="19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日超额收益率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003515" y="5711499"/>
            <a:ext cx="19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日绝对收益率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78112" y="2560374"/>
            <a:ext cx="19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Loss:0.04</a:t>
            </a:r>
            <a:r>
              <a:rPr lang="zh-CN" altLang="en-US" dirty="0" smtClean="0"/>
              <a:t>附近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41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926" y="21707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097" y="1472972"/>
            <a:ext cx="5756365" cy="5014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/>
              <a:t>epochs:0; loss:0.09900745749473572; mean_error:0.05842534080147743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epochs:1</a:t>
            </a:r>
            <a:r>
              <a:rPr lang="en-US" altLang="zh-CN" sz="1200" dirty="0"/>
              <a:t>; loss:0.2256164252758026; mean_error:0.022168386727571487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epochs:2</a:t>
            </a:r>
            <a:r>
              <a:rPr lang="en-US" altLang="zh-CN" sz="1200" dirty="0"/>
              <a:t>; loss:0.08311750739812851; mean_error:0.0069170156493783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epochs:3</a:t>
            </a:r>
            <a:r>
              <a:rPr lang="en-US" altLang="zh-CN" sz="1200" dirty="0"/>
              <a:t>; loss:0.02149791456758976; </a:t>
            </a:r>
            <a:r>
              <a:rPr lang="en-US" altLang="zh-CN" sz="1200" dirty="0" err="1"/>
              <a:t>mean_error</a:t>
            </a:r>
            <a:r>
              <a:rPr lang="en-US" altLang="zh-CN" sz="1200" dirty="0"/>
              <a:t>:-0.006647694855928421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epochs:4</a:t>
            </a:r>
            <a:r>
              <a:rPr lang="en-US" altLang="zh-CN" sz="1200" dirty="0"/>
              <a:t>; loss:0.033385176211595535; mean_error:0.008968822658061981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epochs:5</a:t>
            </a:r>
            <a:r>
              <a:rPr lang="en-US" altLang="zh-CN" sz="1200" dirty="0"/>
              <a:t>; loss:0.044863346964120865; mean_error:0.01334510836750269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epochs:6</a:t>
            </a:r>
            <a:r>
              <a:rPr lang="en-US" altLang="zh-CN" sz="1200" dirty="0"/>
              <a:t>; loss:0.04389254003763199; mean_error:0.015047219581902027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epochs:7</a:t>
            </a:r>
            <a:r>
              <a:rPr lang="en-US" altLang="zh-CN" sz="1200" dirty="0"/>
              <a:t>; loss:0.04654565081000328; mean_error:0.004134844988584518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epochs:8</a:t>
            </a:r>
            <a:r>
              <a:rPr lang="en-US" altLang="zh-CN" sz="1200" dirty="0"/>
              <a:t>; loss:0.045635759830474854; </a:t>
            </a:r>
            <a:r>
              <a:rPr lang="en-US" altLang="zh-CN" sz="1200" dirty="0" err="1"/>
              <a:t>mean_error</a:t>
            </a:r>
            <a:r>
              <a:rPr lang="en-US" altLang="zh-CN" sz="1200" dirty="0"/>
              <a:t>:-0.009744535200297832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epochs:9</a:t>
            </a:r>
            <a:r>
              <a:rPr lang="en-US" altLang="zh-CN" sz="1200" dirty="0"/>
              <a:t>; loss:0.041186995804309845; mean_error:0.0012733479961752892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epochs:10</a:t>
            </a:r>
            <a:r>
              <a:rPr lang="en-US" altLang="zh-CN" sz="1200" dirty="0"/>
              <a:t>; loss:0.03627845644950867; mean_error:0.005921047180891037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epochs:11</a:t>
            </a:r>
            <a:r>
              <a:rPr lang="en-US" altLang="zh-CN" sz="1200" dirty="0"/>
              <a:t>; loss:0.03969063237309456; </a:t>
            </a:r>
            <a:r>
              <a:rPr lang="en-US" altLang="zh-CN" sz="1200" dirty="0" err="1"/>
              <a:t>mean_error</a:t>
            </a:r>
            <a:r>
              <a:rPr lang="en-US" altLang="zh-CN" sz="1200" dirty="0"/>
              <a:t>:-0.0038026152178645134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epochs:12</a:t>
            </a:r>
            <a:r>
              <a:rPr lang="en-US" altLang="zh-CN" sz="1200" dirty="0"/>
              <a:t>; loss:0.036750081926584244; </a:t>
            </a:r>
            <a:r>
              <a:rPr lang="en-US" altLang="zh-CN" sz="1200" dirty="0" err="1"/>
              <a:t>mean_error</a:t>
            </a:r>
            <a:r>
              <a:rPr lang="en-US" altLang="zh-CN" sz="1200" dirty="0"/>
              <a:t>:-0.007315521128475666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epochs:13</a:t>
            </a:r>
            <a:r>
              <a:rPr lang="en-US" altLang="zh-CN" sz="1200" dirty="0"/>
              <a:t>; loss:0.028944721445441246; mean_error:0.0055349450558424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epochs:14</a:t>
            </a:r>
            <a:r>
              <a:rPr lang="en-US" altLang="zh-CN" sz="1200" dirty="0"/>
              <a:t>; loss:0.03394962102174759; mean_error:0.004612926859408617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epochs:15</a:t>
            </a:r>
            <a:r>
              <a:rPr lang="en-US" altLang="zh-CN" sz="1200" dirty="0"/>
              <a:t>; loss:0.0440373569726944; </a:t>
            </a:r>
            <a:r>
              <a:rPr lang="en-US" altLang="zh-CN" sz="1200" dirty="0" err="1"/>
              <a:t>mean_error</a:t>
            </a:r>
            <a:r>
              <a:rPr lang="en-US" altLang="zh-CN" sz="1200" dirty="0" smtClean="0"/>
              <a:t>:-0.002140321768820286;</a:t>
            </a:r>
            <a:endParaRPr lang="en-US" altLang="zh-CN" sz="1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49981" y="1542642"/>
            <a:ext cx="6037217" cy="507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epochs:16; loss:0.034036170691251755; </a:t>
            </a:r>
            <a:r>
              <a:rPr lang="en-US" altLang="zh-CN" sz="1200" dirty="0" err="1"/>
              <a:t>mean_error</a:t>
            </a:r>
            <a:r>
              <a:rPr lang="en-US" altLang="zh-CN" sz="1200" dirty="0"/>
              <a:t>:-0.006784472614526749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epochs:17</a:t>
            </a:r>
            <a:r>
              <a:rPr lang="en-US" altLang="zh-CN" sz="1200" dirty="0"/>
              <a:t>; loss:0.03669152781367302; mean_error:0.007541135884821415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epochs:18</a:t>
            </a:r>
            <a:r>
              <a:rPr lang="en-US" altLang="zh-CN" sz="1200" dirty="0"/>
              <a:t>; loss:0.0431196428835392; </a:t>
            </a:r>
            <a:r>
              <a:rPr lang="en-US" altLang="zh-CN" sz="1200" dirty="0" err="1"/>
              <a:t>mean_error</a:t>
            </a:r>
            <a:r>
              <a:rPr lang="en-US" altLang="zh-CN" sz="1200" dirty="0"/>
              <a:t>:-0.002770497463643551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epochs:19</a:t>
            </a:r>
            <a:r>
              <a:rPr lang="en-US" altLang="zh-CN" sz="1200" dirty="0"/>
              <a:t>; loss:0.046141255646944046; mean_error:0.005794952157884836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epochs:20</a:t>
            </a:r>
            <a:r>
              <a:rPr lang="en-US" altLang="zh-CN" sz="1200" dirty="0"/>
              <a:t>; loss:0.043853748589754105; </a:t>
            </a:r>
            <a:r>
              <a:rPr lang="en-US" altLang="zh-CN" sz="1200" dirty="0" err="1"/>
              <a:t>mean_error</a:t>
            </a:r>
            <a:r>
              <a:rPr lang="en-US" altLang="zh-CN" sz="1200" dirty="0"/>
              <a:t>:-0.003753429278731346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epochs:21</a:t>
            </a:r>
            <a:r>
              <a:rPr lang="en-US" altLang="zh-CN" sz="1200" dirty="0"/>
              <a:t>; loss:0.03345558047294617; mean_error:0.006308874115347862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epochs:22</a:t>
            </a:r>
            <a:r>
              <a:rPr lang="en-US" altLang="zh-CN" sz="1200" dirty="0"/>
              <a:t>; loss:0.056638456881046295; </a:t>
            </a:r>
            <a:r>
              <a:rPr lang="en-US" altLang="zh-CN" sz="1200" dirty="0" err="1" smtClean="0"/>
              <a:t>mean_error</a:t>
            </a:r>
            <a:r>
              <a:rPr lang="en-US" altLang="zh-CN" sz="1200" dirty="0" smtClean="0"/>
              <a:t>:-0.0012289900332689285;</a:t>
            </a:r>
          </a:p>
          <a:p>
            <a:pPr marL="0" indent="0">
              <a:buNone/>
            </a:pPr>
            <a:r>
              <a:rPr lang="en-US" altLang="zh-CN" sz="1200" dirty="0" smtClean="0"/>
              <a:t>epochs:23</a:t>
            </a:r>
            <a:r>
              <a:rPr lang="en-US" altLang="zh-CN" sz="1200" dirty="0"/>
              <a:t>; loss:0.05329769104719162; </a:t>
            </a:r>
            <a:r>
              <a:rPr lang="en-US" altLang="zh-CN" sz="1200" dirty="0" err="1"/>
              <a:t>mean_error</a:t>
            </a:r>
            <a:r>
              <a:rPr lang="en-US" altLang="zh-CN" sz="1200" dirty="0"/>
              <a:t>:-0.0042222635820508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epochs:24</a:t>
            </a:r>
            <a:r>
              <a:rPr lang="en-US" altLang="zh-CN" sz="1200" dirty="0"/>
              <a:t>; loss:0.03105160780251026; </a:t>
            </a:r>
            <a:r>
              <a:rPr lang="en-US" altLang="zh-CN" sz="1200" dirty="0" err="1"/>
              <a:t>mean_error</a:t>
            </a:r>
            <a:r>
              <a:rPr lang="en-US" altLang="zh-CN" sz="1200" dirty="0"/>
              <a:t>:-0.013638408854603767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epochs:25</a:t>
            </a:r>
            <a:r>
              <a:rPr lang="en-US" altLang="zh-CN" sz="1200" dirty="0"/>
              <a:t>; loss:0.040379587560892105; mean_error:0.004783766809850931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epochs:26</a:t>
            </a:r>
            <a:r>
              <a:rPr lang="en-US" altLang="zh-CN" sz="1200" dirty="0"/>
              <a:t>; loss:0.040303293615579605; mean_error:0.016942515969276428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epochs:27</a:t>
            </a:r>
            <a:r>
              <a:rPr lang="en-US" altLang="zh-CN" sz="1200" dirty="0"/>
              <a:t>; loss:0.042472634464502335; mean_error:0.0075979288667440414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epochs:28</a:t>
            </a:r>
            <a:r>
              <a:rPr lang="en-US" altLang="zh-CN" sz="1200" dirty="0"/>
              <a:t>; loss:0.0298609621822834; </a:t>
            </a:r>
            <a:r>
              <a:rPr lang="en-US" altLang="zh-CN" sz="1200" dirty="0" err="1"/>
              <a:t>mean_error</a:t>
            </a:r>
            <a:r>
              <a:rPr lang="en-US" altLang="zh-CN" sz="1200" dirty="0"/>
              <a:t>:-0.006072118878364563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epochs:29</a:t>
            </a:r>
            <a:r>
              <a:rPr lang="en-US" altLang="zh-CN" sz="1200" dirty="0"/>
              <a:t>; loss:0.03990403935313225; mean_error:0.012528267689049244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epochs:30</a:t>
            </a:r>
            <a:r>
              <a:rPr lang="en-US" altLang="zh-CN" sz="1200" dirty="0"/>
              <a:t>; loss:0.041735924780368805; mean_error:0.006225363351404667;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11891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207" y="1302160"/>
            <a:ext cx="10515600" cy="543106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测试集小范围检验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05" y="2952205"/>
            <a:ext cx="4610646" cy="30737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32" y="2952205"/>
            <a:ext cx="4733517" cy="31556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7" y="2459445"/>
            <a:ext cx="1777778" cy="4228571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571705" y="1899379"/>
            <a:ext cx="2161903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10</a:t>
            </a:r>
            <a:r>
              <a:rPr lang="zh-CN" altLang="en-US" sz="1800" dirty="0" smtClean="0"/>
              <a:t>日超额收益</a:t>
            </a:r>
            <a:endParaRPr lang="en-US" altLang="zh-CN" sz="1800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36207" y="1927180"/>
            <a:ext cx="3435199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日绝对收益（</a:t>
            </a:r>
            <a:r>
              <a:rPr lang="en-US" altLang="zh-CN" sz="1800" dirty="0" smtClean="0"/>
              <a:t>320</a:t>
            </a:r>
            <a:r>
              <a:rPr lang="zh-CN" altLang="en-US" sz="1800" dirty="0" smtClean="0"/>
              <a:t>个随机样本）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8973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10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800" dirty="0" smtClean="0"/>
              <a:t>再次尝试分类，使用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超额收益截面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分类标签</a:t>
            </a:r>
            <a:endParaRPr lang="en-US" altLang="zh-CN" sz="1800" dirty="0" smtClean="0"/>
          </a:p>
          <a:p>
            <a:r>
              <a:rPr lang="zh-CN" altLang="en-US" sz="1800" dirty="0" smtClean="0"/>
              <a:t>无效果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8" y="2194559"/>
            <a:ext cx="4933405" cy="37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其他训练尝试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106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20221028-</a:t>
            </a:r>
            <a:r>
              <a:rPr lang="zh-CN" altLang="en-US" sz="1800" dirty="0"/>
              <a:t>华泰证券</a:t>
            </a:r>
            <a:r>
              <a:rPr lang="en-US" altLang="zh-CN" sz="1800" dirty="0"/>
              <a:t>-</a:t>
            </a:r>
            <a:r>
              <a:rPr lang="zh-CN" altLang="en-US" sz="1800" dirty="0"/>
              <a:t>华泰证券人工智能</a:t>
            </a:r>
            <a:r>
              <a:rPr lang="en-US" altLang="zh-CN" sz="1800" dirty="0"/>
              <a:t>63</a:t>
            </a:r>
            <a:r>
              <a:rPr lang="zh-CN" altLang="en-US" sz="1800" dirty="0"/>
              <a:t>：再探文本</a:t>
            </a:r>
            <a:r>
              <a:rPr lang="en-US" altLang="zh-CN" sz="1800" dirty="0"/>
              <a:t>FADT</a:t>
            </a:r>
            <a:r>
              <a:rPr lang="zh-CN" altLang="en-US" sz="1800" dirty="0"/>
              <a:t>选股</a:t>
            </a:r>
            <a:r>
              <a:rPr lang="en-US" altLang="zh-CN" sz="1800" dirty="0"/>
              <a:t>.pdf</a:t>
            </a:r>
            <a:endParaRPr lang="en-US" altLang="zh-CN" sz="1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6" y="2368731"/>
            <a:ext cx="5809354" cy="314919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105989" y="3943329"/>
            <a:ext cx="45284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93074" y="5787801"/>
            <a:ext cx="351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Wind </a:t>
            </a:r>
            <a:r>
              <a:rPr lang="zh-CN" altLang="en-US" dirty="0"/>
              <a:t>新闻舆情</a:t>
            </a:r>
            <a:r>
              <a:rPr lang="zh-CN" altLang="en-US" dirty="0" smtClean="0"/>
              <a:t>数据库：</a:t>
            </a:r>
            <a:r>
              <a:rPr lang="en-US" altLang="zh-CN" dirty="0" smtClean="0"/>
              <a:t>14.8 </a:t>
            </a:r>
            <a:r>
              <a:rPr lang="zh-CN" altLang="en-US" dirty="0"/>
              <a:t>万条金融新闻舆情情感分类样本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32" y="2864293"/>
            <a:ext cx="6564137" cy="21580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32171" y="5652864"/>
            <a:ext cx="351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改全连接层为</a:t>
            </a:r>
            <a:r>
              <a:rPr lang="en-US" altLang="zh-CN" dirty="0" err="1" smtClean="0"/>
              <a:t>XGBoost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448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1702" y="2908663"/>
            <a:ext cx="2612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感 谢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9304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上证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互动</a:t>
            </a:r>
            <a:endParaRPr lang="en-US" altLang="zh-CN" sz="2000" dirty="0" smtClean="0"/>
          </a:p>
          <a:p>
            <a:r>
              <a:rPr lang="zh-CN" altLang="en-US" sz="2000" dirty="0" smtClean="0"/>
              <a:t>投资者与董秘间的问答文本</a:t>
            </a:r>
            <a:endParaRPr lang="en-US" altLang="zh-CN" sz="2000" dirty="0" smtClean="0"/>
          </a:p>
          <a:p>
            <a:r>
              <a:rPr lang="zh-CN" altLang="en-US" sz="2000" dirty="0" smtClean="0"/>
              <a:t>数据时间：</a:t>
            </a:r>
            <a:r>
              <a:rPr lang="en-US" altLang="zh-CN" sz="2000" dirty="0" smtClean="0"/>
              <a:t>2013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日</a:t>
            </a:r>
            <a:r>
              <a:rPr lang="en-US" altLang="zh-CN" sz="2000" dirty="0" smtClean="0"/>
              <a:t>-2023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日</a:t>
            </a:r>
            <a:endParaRPr lang="en-US" altLang="zh-CN" sz="2000" dirty="0" smtClean="0"/>
          </a:p>
          <a:p>
            <a:r>
              <a:rPr lang="zh-CN" altLang="en-US" sz="2000" dirty="0" smtClean="0"/>
              <a:t>总样本数</a:t>
            </a:r>
            <a:r>
              <a:rPr lang="en-US" altLang="zh-CN" sz="2000" dirty="0" smtClean="0"/>
              <a:t>772306</a:t>
            </a:r>
            <a:r>
              <a:rPr lang="zh-CN" altLang="en-US" sz="2000" dirty="0" smtClean="0"/>
              <a:t>条</a:t>
            </a:r>
            <a:endParaRPr lang="en-US" altLang="zh-CN" sz="2000" dirty="0" smtClean="0"/>
          </a:p>
          <a:p>
            <a:r>
              <a:rPr lang="zh-CN" altLang="en-US" sz="2000" dirty="0" smtClean="0"/>
              <a:t>特点：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股标的</a:t>
            </a:r>
            <a:r>
              <a:rPr lang="zh-CN" altLang="en-US" sz="2000" dirty="0" smtClean="0"/>
              <a:t>一一对应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1600" i="1" dirty="0"/>
              <a:t>恒瑞医药</a:t>
            </a:r>
            <a:r>
              <a:rPr lang="en-US" altLang="zh-CN" sz="1600" i="1" dirty="0"/>
              <a:t>(600276</a:t>
            </a:r>
            <a:r>
              <a:rPr lang="en-US" altLang="zh-CN" sz="1600" i="1" dirty="0" smtClean="0"/>
              <a:t>)</a:t>
            </a:r>
          </a:p>
          <a:p>
            <a:pPr marL="0" indent="0">
              <a:buNone/>
            </a:pPr>
            <a:r>
              <a:rPr lang="en-US" altLang="zh-CN" sz="1600" i="1" dirty="0" smtClean="0"/>
              <a:t>2023-08-11 14:26:00</a:t>
            </a:r>
          </a:p>
          <a:p>
            <a:pPr marL="0" indent="0">
              <a:buNone/>
            </a:pPr>
            <a:r>
              <a:rPr lang="zh-CN" altLang="en-US" sz="1600" i="1" dirty="0" smtClean="0"/>
              <a:t>请问</a:t>
            </a:r>
            <a:r>
              <a:rPr lang="zh-CN" altLang="en-US" sz="1600" i="1" dirty="0"/>
              <a:t>董秘，为何</a:t>
            </a:r>
            <a:r>
              <a:rPr lang="en-US" altLang="zh-CN" sz="1600" i="1" dirty="0"/>
              <a:t>2021</a:t>
            </a:r>
            <a:r>
              <a:rPr lang="zh-CN" altLang="en-US" sz="1600" i="1" dirty="0"/>
              <a:t>、</a:t>
            </a:r>
            <a:r>
              <a:rPr lang="en-US" altLang="zh-CN" sz="1600" i="1" dirty="0"/>
              <a:t>2022</a:t>
            </a:r>
            <a:r>
              <a:rPr lang="zh-CN" altLang="en-US" sz="1600" i="1" dirty="0"/>
              <a:t>连续两年业绩大幅下滑？是内部管理原因还是外部行业原因</a:t>
            </a:r>
            <a:r>
              <a:rPr lang="zh-CN" altLang="en-US" sz="1600" i="1" dirty="0" smtClean="0"/>
              <a:t>？</a:t>
            </a:r>
            <a:endParaRPr lang="en-US" altLang="zh-CN" sz="1600" i="1" dirty="0" smtClean="0"/>
          </a:p>
          <a:p>
            <a:pPr marL="0" indent="0">
              <a:buNone/>
            </a:pPr>
            <a:r>
              <a:rPr lang="en-US" altLang="zh-CN" sz="1600" i="1" dirty="0" smtClean="0"/>
              <a:t>2023-08-15 14:49:28</a:t>
            </a:r>
          </a:p>
          <a:p>
            <a:pPr marL="0" indent="0">
              <a:buNone/>
            </a:pPr>
            <a:r>
              <a:rPr lang="zh-CN" altLang="en-US" sz="1600" i="1" dirty="0" smtClean="0"/>
              <a:t>尊敬</a:t>
            </a:r>
            <a:r>
              <a:rPr lang="zh-CN" altLang="en-US" sz="1600" i="1" dirty="0"/>
              <a:t>的投资者您好，公司</a:t>
            </a:r>
            <a:r>
              <a:rPr lang="en-US" altLang="zh-CN" sz="1600" i="1" dirty="0"/>
              <a:t>2021</a:t>
            </a:r>
            <a:r>
              <a:rPr lang="zh-CN" altLang="en-US" sz="1600" i="1" dirty="0"/>
              <a:t>及</a:t>
            </a:r>
            <a:r>
              <a:rPr lang="en-US" altLang="zh-CN" sz="1600" i="1" dirty="0"/>
              <a:t>2022</a:t>
            </a:r>
            <a:r>
              <a:rPr lang="zh-CN" altLang="en-US" sz="1600" i="1" dirty="0"/>
              <a:t>年业绩影响因素在当年年报中做了详细分析，请您查阅公司年度报告第三节“管理层讨论与分析”部分内容</a:t>
            </a:r>
            <a:r>
              <a:rPr lang="zh-CN" altLang="en-US" sz="1600" i="1" dirty="0" smtClean="0"/>
              <a:t>。</a:t>
            </a:r>
            <a:endParaRPr lang="en-US" altLang="zh-CN" sz="1600" i="1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376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2" y="1303260"/>
            <a:ext cx="10655226" cy="53391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6561" y="672671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数据一览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55901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53812"/>
              </p:ext>
            </p:extLst>
          </p:nvPr>
        </p:nvGraphicFramePr>
        <p:xfrm>
          <a:off x="2449287" y="2467519"/>
          <a:ext cx="1371600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</a:tblGrid>
              <a:tr h="1714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QA</a:t>
                      </a:r>
                      <a:r>
                        <a:rPr lang="zh-CN" altLang="en-US" sz="1100" b="1" u="none" strike="noStrike" dirty="0" smtClean="0">
                          <a:effectLst/>
                        </a:rPr>
                        <a:t>样本长度统计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每条</a:t>
                      </a:r>
                      <a:r>
                        <a:rPr lang="en-US" altLang="zh-CN" sz="1100" u="none" strike="noStrike" dirty="0">
                          <a:effectLst/>
                        </a:rPr>
                        <a:t>QA</a:t>
                      </a:r>
                      <a:r>
                        <a:rPr lang="zh-CN" altLang="en-US" sz="1100" u="none" strike="noStrike">
                          <a:effectLst/>
                        </a:rPr>
                        <a:t>平均长度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730150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148.842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102.6178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98.98%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512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78827"/>
              </p:ext>
            </p:extLst>
          </p:nvPr>
        </p:nvGraphicFramePr>
        <p:xfrm>
          <a:off x="4834891" y="2378255"/>
          <a:ext cx="2057400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1714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日内样本特征统计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项目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每家公司每日回答数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每家公司日内所有问答文本长度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75%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536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229259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229259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41732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3.18483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474.035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4.65771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710.2068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</a:rPr>
                        <a:t>回答数为</a:t>
                      </a:r>
                      <a:r>
                        <a:rPr lang="en-US" altLang="zh-CN" sz="1100" b="1" u="none" strike="noStrike" dirty="0">
                          <a:effectLst/>
                        </a:rPr>
                        <a:t>0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不计入计算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2729"/>
              </p:ext>
            </p:extLst>
          </p:nvPr>
        </p:nvGraphicFramePr>
        <p:xfrm>
          <a:off x="7906295" y="2378255"/>
          <a:ext cx="2057400" cy="177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1714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回复</a:t>
                      </a:r>
                      <a:r>
                        <a:rPr lang="en-US" sz="1100" b="1" u="none" strike="noStrike" dirty="0">
                          <a:effectLst/>
                        </a:rPr>
                        <a:t>weekday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统计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weekday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占比</a:t>
                      </a:r>
                      <a:r>
                        <a:rPr lang="en-US" altLang="zh-CN" sz="1100" u="none" strike="noStrike">
                          <a:effectLst/>
                        </a:rPr>
                        <a:t>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173226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22.41703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148975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19.27873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143408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18.5583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137254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17.76192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168254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21.7736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0.087998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0.122421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772743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64327" y="1036914"/>
            <a:ext cx="521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QA :question + answer</a:t>
            </a:r>
          </a:p>
          <a:p>
            <a:r>
              <a:rPr lang="en-US" altLang="zh-CN" dirty="0" smtClean="0"/>
              <a:t>TIME:</a:t>
            </a:r>
            <a:r>
              <a:rPr lang="zh-CN" altLang="en-US" dirty="0" smtClean="0"/>
              <a:t>以回答时间为</a:t>
            </a:r>
            <a:r>
              <a:rPr lang="en-US" altLang="zh-CN" dirty="0" smtClean="0"/>
              <a:t>QA</a:t>
            </a:r>
            <a:r>
              <a:rPr lang="zh-CN" altLang="en-US" dirty="0" smtClean="0"/>
              <a:t>样本输入模型的时间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1726" y="578318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样本定义与统计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48549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45" y="1546950"/>
            <a:ext cx="7647153" cy="4351338"/>
          </a:xfrm>
        </p:spPr>
      </p:pic>
      <p:sp>
        <p:nvSpPr>
          <p:cNvPr id="4" name="文本框 3"/>
          <p:cNvSpPr txBox="1"/>
          <p:nvPr/>
        </p:nvSpPr>
        <p:spPr>
          <a:xfrm>
            <a:off x="530584" y="1103745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考虑：因子覆盖度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7496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207" y="2225038"/>
            <a:ext cx="6069793" cy="34537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5849"/>
            <a:ext cx="6207539" cy="35321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184" y="951345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考虑：因子覆盖度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5360" y="2360023"/>
            <a:ext cx="236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交易日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09901" y="2666609"/>
            <a:ext cx="236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交易日</a:t>
            </a:r>
            <a:endParaRPr lang="en-US" altLang="zh-CN" dirty="0" smtClean="0"/>
          </a:p>
          <a:p>
            <a:r>
              <a:rPr lang="zh-CN" altLang="en-US" dirty="0"/>
              <a:t>近</a:t>
            </a:r>
            <a:r>
              <a:rPr lang="zh-CN" altLang="en-US" dirty="0" smtClean="0"/>
              <a:t>三年日均覆盖度为</a:t>
            </a:r>
            <a:r>
              <a:rPr lang="en-US" altLang="zh-CN" dirty="0" smtClean="0"/>
              <a:t>50%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98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9360" y="1828799"/>
            <a:ext cx="519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模型训练后的因子构建：考虑</a:t>
            </a:r>
            <a:r>
              <a:rPr lang="zh-CN" altLang="en-US" dirty="0"/>
              <a:t>时间的指数</a:t>
            </a:r>
            <a:r>
              <a:rPr lang="zh-CN" altLang="en-US" dirty="0" smtClean="0"/>
              <a:t>衰减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02" y="2326694"/>
            <a:ext cx="6518502" cy="20832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25201" y="4811485"/>
            <a:ext cx="762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模型输入时间跨度增大：</a:t>
            </a:r>
            <a:r>
              <a:rPr lang="en-US" altLang="zh-CN" dirty="0" err="1" smtClean="0"/>
              <a:t>bert</a:t>
            </a:r>
            <a:r>
              <a:rPr lang="zh-CN" altLang="en-US" dirty="0" smtClean="0"/>
              <a:t>固定输入长度为</a:t>
            </a:r>
            <a:r>
              <a:rPr lang="en-US" altLang="zh-CN" dirty="0" smtClean="0"/>
              <a:t>512</a:t>
            </a:r>
            <a:r>
              <a:rPr lang="zh-CN" altLang="en-US" dirty="0" smtClean="0"/>
              <a:t>，截断信息损失问题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8184" y="951345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考虑：因子覆盖度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9391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模型结构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Bert+3</a:t>
            </a:r>
            <a:r>
              <a:rPr lang="zh-CN" altLang="en-US" sz="1800" dirty="0" smtClean="0"/>
              <a:t>层</a:t>
            </a:r>
            <a:r>
              <a:rPr lang="en-US" altLang="zh-CN" sz="1800" dirty="0" smtClean="0"/>
              <a:t>fc   </a:t>
            </a:r>
            <a:r>
              <a:rPr lang="en-US" altLang="zh-CN" sz="1800" dirty="0" err="1" smtClean="0"/>
              <a:t>fc</a:t>
            </a:r>
            <a:r>
              <a:rPr lang="zh-CN" altLang="en-US" sz="1800" dirty="0" smtClean="0"/>
              <a:t>参数设置：（</a:t>
            </a:r>
            <a:r>
              <a:rPr lang="en-US" altLang="zh-CN" sz="1800" dirty="0" smtClean="0"/>
              <a:t>768-128-32-5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Bert</a:t>
            </a:r>
            <a:r>
              <a:rPr lang="zh-CN" altLang="en-US" sz="1800" dirty="0" smtClean="0"/>
              <a:t>冻结全部参数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输入</a:t>
            </a:r>
            <a:r>
              <a:rPr lang="zh-CN" altLang="en-US" sz="1800" dirty="0" smtClean="0"/>
              <a:t>：</a:t>
            </a:r>
            <a:r>
              <a:rPr lang="zh-CN" altLang="en-US" sz="1800" dirty="0" smtClean="0">
                <a:solidFill>
                  <a:srgbClr val="FF0000"/>
                </a:solidFill>
              </a:rPr>
              <a:t>单条</a:t>
            </a:r>
            <a:r>
              <a:rPr lang="en-US" altLang="zh-CN" sz="1800" dirty="0" smtClean="0">
                <a:solidFill>
                  <a:srgbClr val="FF0000"/>
                </a:solidFill>
              </a:rPr>
              <a:t>QA</a:t>
            </a:r>
            <a:r>
              <a:rPr lang="zh-CN" altLang="en-US" sz="1800" dirty="0" smtClean="0">
                <a:solidFill>
                  <a:srgbClr val="FF0000"/>
                </a:solidFill>
              </a:rPr>
              <a:t>文字</a:t>
            </a:r>
            <a:r>
              <a:rPr lang="zh-CN" altLang="en-US" sz="1800" dirty="0" smtClean="0"/>
              <a:t>，输出：</a:t>
            </a:r>
            <a:r>
              <a:rPr lang="zh-CN" altLang="en-US" sz="1800" dirty="0" smtClean="0">
                <a:solidFill>
                  <a:srgbClr val="FF0000"/>
                </a:solidFill>
              </a:rPr>
              <a:t>回答时间后</a:t>
            </a:r>
            <a:r>
              <a:rPr lang="en-US" altLang="zh-CN" sz="1800" dirty="0" smtClean="0">
                <a:solidFill>
                  <a:srgbClr val="FF0000"/>
                </a:solidFill>
              </a:rPr>
              <a:t>10</a:t>
            </a:r>
            <a:r>
              <a:rPr lang="zh-CN" altLang="en-US" sz="1800" dirty="0" smtClean="0">
                <a:solidFill>
                  <a:srgbClr val="FF0000"/>
                </a:solidFill>
              </a:rPr>
              <a:t>个交易日该</a:t>
            </a:r>
            <a:r>
              <a:rPr lang="zh-CN" altLang="en-US" sz="1800" dirty="0" smtClean="0">
                <a:solidFill>
                  <a:srgbClr val="FF0000"/>
                </a:solidFill>
              </a:rPr>
              <a:t>家公司的收益率截面分组（</a:t>
            </a:r>
            <a:r>
              <a:rPr lang="en-US" altLang="zh-CN" sz="1800" dirty="0" smtClean="0">
                <a:solidFill>
                  <a:srgbClr val="FF0000"/>
                </a:solidFill>
              </a:rPr>
              <a:t>5</a:t>
            </a:r>
            <a:r>
              <a:rPr lang="zh-CN" altLang="en-US" sz="1800" dirty="0" smtClean="0">
                <a:solidFill>
                  <a:srgbClr val="FF0000"/>
                </a:solidFill>
              </a:rPr>
              <a:t>分类）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 smtClean="0"/>
              <a:t>标签说明：截面总体为该交易日上证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股</a:t>
            </a:r>
            <a:endParaRPr lang="en-US" altLang="zh-CN" sz="1800" dirty="0" smtClean="0"/>
          </a:p>
          <a:p>
            <a:r>
              <a:rPr lang="zh-CN" altLang="en-US" sz="1800" dirty="0" smtClean="0"/>
              <a:t>数据时间：</a:t>
            </a:r>
            <a:r>
              <a:rPr lang="en-US" altLang="zh-CN" sz="1800" dirty="0" smtClean="0"/>
              <a:t>2013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日</a:t>
            </a:r>
            <a:r>
              <a:rPr lang="en-US" altLang="zh-CN" sz="1800" dirty="0" smtClean="0"/>
              <a:t>-2023</a:t>
            </a:r>
            <a:r>
              <a:rPr lang="zh-CN" altLang="en-US" sz="1800" dirty="0" smtClean="0"/>
              <a:t>年</a:t>
            </a:r>
            <a:r>
              <a:rPr lang="en-US" altLang="zh-CN" sz="1800" dirty="0"/>
              <a:t>5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22</a:t>
            </a:r>
            <a:r>
              <a:rPr lang="zh-CN" altLang="en-US" sz="1800" dirty="0" smtClean="0"/>
              <a:t>日</a:t>
            </a:r>
            <a:endParaRPr lang="en-US" altLang="zh-CN" sz="1800" dirty="0" smtClean="0"/>
          </a:p>
          <a:p>
            <a:r>
              <a:rPr lang="zh-CN" altLang="en-US" sz="1800" dirty="0" smtClean="0"/>
              <a:t>总样本数：</a:t>
            </a:r>
            <a:r>
              <a:rPr lang="en-US" altLang="zh-CN" sz="1800" dirty="0" smtClean="0"/>
              <a:t>745946</a:t>
            </a:r>
          </a:p>
          <a:p>
            <a:r>
              <a:rPr lang="zh-CN" altLang="en-US" sz="1800" dirty="0" smtClean="0"/>
              <a:t>训练样本数：</a:t>
            </a:r>
            <a:r>
              <a:rPr lang="en-US" altLang="zh-CN" sz="1800" dirty="0" smtClean="0">
                <a:solidFill>
                  <a:srgbClr val="FF0000"/>
                </a:solidFill>
              </a:rPr>
              <a:t>579362</a:t>
            </a:r>
          </a:p>
          <a:p>
            <a:r>
              <a:rPr lang="zh-CN" altLang="en-US" sz="1800" dirty="0"/>
              <a:t>优化</a:t>
            </a:r>
            <a:r>
              <a:rPr lang="zh-CN" altLang="en-US" sz="1800" dirty="0" smtClean="0"/>
              <a:t>器：</a:t>
            </a:r>
            <a:r>
              <a:rPr lang="en-US" altLang="zh-CN" sz="1800" dirty="0" smtClean="0"/>
              <a:t>Adam</a:t>
            </a:r>
          </a:p>
          <a:p>
            <a:r>
              <a:rPr lang="en-US" altLang="zh-CN" sz="1800" dirty="0" smtClean="0"/>
              <a:t>Loss: </a:t>
            </a:r>
            <a:r>
              <a:rPr lang="zh-CN" altLang="en-US" sz="1800" dirty="0" smtClean="0"/>
              <a:t>交叉熵 </a:t>
            </a:r>
            <a:r>
              <a:rPr lang="en-US" altLang="zh-CN" sz="1800" dirty="0" err="1" smtClean="0"/>
              <a:t>crossentropyloss</a:t>
            </a:r>
            <a:endParaRPr lang="en-US" altLang="zh-CN" sz="1800" dirty="0" smtClean="0"/>
          </a:p>
          <a:p>
            <a:r>
              <a:rPr lang="zh-CN" altLang="en-US" sz="1800" dirty="0"/>
              <a:t>学习</a:t>
            </a:r>
            <a:r>
              <a:rPr lang="zh-CN" altLang="en-US" sz="1800" dirty="0" smtClean="0"/>
              <a:t>率：</a:t>
            </a:r>
            <a:r>
              <a:rPr lang="en-US" altLang="zh-CN" sz="1800" dirty="0" smtClean="0"/>
              <a:t>0.005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0.001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0.0005  </a:t>
            </a:r>
            <a:r>
              <a:rPr lang="en-US" altLang="zh-CN" sz="1800" dirty="0" smtClean="0">
                <a:solidFill>
                  <a:srgbClr val="FF0000"/>
                </a:solidFill>
              </a:rPr>
              <a:t>loss</a:t>
            </a:r>
            <a:r>
              <a:rPr lang="zh-CN" altLang="en-US" sz="1800" dirty="0" smtClean="0">
                <a:solidFill>
                  <a:srgbClr val="FF0000"/>
                </a:solidFill>
              </a:rPr>
              <a:t>几乎不减小 不</a:t>
            </a:r>
            <a:r>
              <a:rPr lang="zh-CN" altLang="en-US" sz="1800" dirty="0" smtClean="0">
                <a:solidFill>
                  <a:srgbClr val="FF0000"/>
                </a:solidFill>
              </a:rPr>
              <a:t>收敛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0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模型结构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Bert+3</a:t>
            </a:r>
            <a:r>
              <a:rPr lang="zh-CN" altLang="en-US" sz="1800" dirty="0" smtClean="0"/>
              <a:t>层</a:t>
            </a:r>
            <a:r>
              <a:rPr lang="en-US" altLang="zh-CN" sz="1800" dirty="0" smtClean="0"/>
              <a:t>fc   </a:t>
            </a:r>
            <a:r>
              <a:rPr lang="en-US" altLang="zh-CN" sz="1800" dirty="0" err="1" smtClean="0"/>
              <a:t>fc</a:t>
            </a:r>
            <a:r>
              <a:rPr lang="zh-CN" altLang="en-US" sz="1800" dirty="0" smtClean="0"/>
              <a:t>参数设置：</a:t>
            </a:r>
            <a:r>
              <a:rPr lang="zh-CN" altLang="en-US" sz="1800" dirty="0" smtClean="0">
                <a:solidFill>
                  <a:srgbClr val="FF0000"/>
                </a:solidFill>
              </a:rPr>
              <a:t>（</a:t>
            </a:r>
            <a:r>
              <a:rPr lang="en-US" altLang="zh-CN" sz="1800" dirty="0" smtClean="0">
                <a:solidFill>
                  <a:srgbClr val="FF0000"/>
                </a:solidFill>
              </a:rPr>
              <a:t>768-32-1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r>
              <a:rPr lang="zh-CN" altLang="en-US" sz="1800" dirty="0" smtClean="0"/>
              <a:t>简化了网络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/>
              <a:t>Bert</a:t>
            </a:r>
            <a:r>
              <a:rPr lang="zh-CN" altLang="en-US" sz="1800" dirty="0"/>
              <a:t>冻结全部参数</a:t>
            </a:r>
            <a:endParaRPr lang="en-US" altLang="zh-CN" sz="1800" dirty="0"/>
          </a:p>
          <a:p>
            <a:r>
              <a:rPr lang="zh-CN" altLang="en-US" sz="1800" dirty="0" smtClean="0"/>
              <a:t>输入</a:t>
            </a:r>
            <a:r>
              <a:rPr lang="zh-CN" altLang="en-US" sz="1800" dirty="0" smtClean="0"/>
              <a:t>：</a:t>
            </a:r>
            <a:r>
              <a:rPr lang="zh-CN" altLang="en-US" sz="1800" dirty="0" smtClean="0">
                <a:solidFill>
                  <a:srgbClr val="FF0000"/>
                </a:solidFill>
              </a:rPr>
              <a:t>单日内</a:t>
            </a:r>
            <a:r>
              <a:rPr lang="en-US" altLang="zh-CN" sz="1800" dirty="0" smtClean="0">
                <a:solidFill>
                  <a:srgbClr val="FF0000"/>
                </a:solidFill>
              </a:rPr>
              <a:t>QA</a:t>
            </a:r>
            <a:r>
              <a:rPr lang="zh-CN" altLang="en-US" sz="1800" dirty="0" smtClean="0">
                <a:solidFill>
                  <a:srgbClr val="FF0000"/>
                </a:solidFill>
              </a:rPr>
              <a:t>文字</a:t>
            </a:r>
            <a:r>
              <a:rPr lang="zh-CN" altLang="en-US" sz="1800" dirty="0" smtClean="0"/>
              <a:t>，输出：回答时间后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个交易日该</a:t>
            </a:r>
            <a:r>
              <a:rPr lang="zh-CN" altLang="en-US" sz="1800" dirty="0" smtClean="0"/>
              <a:t>家公司的绝对收益率</a:t>
            </a:r>
            <a:r>
              <a:rPr lang="zh-CN" altLang="en-US" sz="1800" dirty="0" smtClean="0"/>
              <a:t>（标量数值</a:t>
            </a:r>
            <a:r>
              <a:rPr lang="zh-CN" altLang="en-US" sz="1800" dirty="0" smtClean="0"/>
              <a:t>预测 ）</a:t>
            </a:r>
            <a:endParaRPr lang="en-US" altLang="zh-CN" sz="1800" dirty="0" smtClean="0"/>
          </a:p>
          <a:p>
            <a:r>
              <a:rPr lang="zh-CN" altLang="en-US" sz="1800" dirty="0" smtClean="0"/>
              <a:t>数据时间：</a:t>
            </a:r>
            <a:r>
              <a:rPr lang="en-US" altLang="zh-CN" sz="1800" dirty="0" smtClean="0"/>
              <a:t>2013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日</a:t>
            </a:r>
            <a:r>
              <a:rPr lang="en-US" altLang="zh-CN" sz="1800" dirty="0" smtClean="0"/>
              <a:t>-2023</a:t>
            </a:r>
            <a:r>
              <a:rPr lang="zh-CN" altLang="en-US" sz="1800" dirty="0" smtClean="0"/>
              <a:t>年</a:t>
            </a:r>
            <a:r>
              <a:rPr lang="en-US" altLang="zh-CN" sz="1800" dirty="0"/>
              <a:t>5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22</a:t>
            </a:r>
            <a:r>
              <a:rPr lang="zh-CN" altLang="en-US" sz="1800" dirty="0" smtClean="0"/>
              <a:t>日</a:t>
            </a:r>
            <a:endParaRPr lang="en-US" altLang="zh-CN" sz="1800" dirty="0" smtClean="0"/>
          </a:p>
          <a:p>
            <a:r>
              <a:rPr lang="zh-CN" altLang="en-US" sz="1800" dirty="0" smtClean="0"/>
              <a:t>总样本数：</a:t>
            </a:r>
            <a:r>
              <a:rPr lang="en-US" altLang="zh-CN" sz="1800" dirty="0" smtClean="0"/>
              <a:t>234570</a:t>
            </a:r>
          </a:p>
          <a:p>
            <a:r>
              <a:rPr lang="zh-CN" altLang="en-US" sz="1800" dirty="0" smtClean="0"/>
              <a:t>训练样本数：</a:t>
            </a:r>
            <a:r>
              <a:rPr lang="en-US" altLang="zh-CN" sz="1800" dirty="0" smtClean="0">
                <a:solidFill>
                  <a:srgbClr val="FF0000"/>
                </a:solidFill>
              </a:rPr>
              <a:t>181270</a:t>
            </a:r>
            <a:r>
              <a:rPr lang="zh-CN" altLang="en-US" sz="1800" dirty="0"/>
              <a:t>（</a:t>
            </a:r>
            <a:r>
              <a:rPr lang="en-US" altLang="zh-CN" sz="1800" dirty="0"/>
              <a:t>2022-01-01</a:t>
            </a:r>
            <a:r>
              <a:rPr lang="zh-CN" altLang="en-US" sz="1800" dirty="0"/>
              <a:t>之前的样本</a:t>
            </a:r>
            <a:r>
              <a:rPr lang="zh-CN" altLang="en-US" sz="1800" dirty="0" smtClean="0"/>
              <a:t>）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/>
              <a:t>优化</a:t>
            </a:r>
            <a:r>
              <a:rPr lang="zh-CN" altLang="en-US" sz="1800" dirty="0" smtClean="0"/>
              <a:t>器：</a:t>
            </a:r>
            <a:r>
              <a:rPr lang="en-US" altLang="zh-CN" sz="1800" dirty="0" smtClean="0"/>
              <a:t>Adam</a:t>
            </a:r>
          </a:p>
          <a:p>
            <a:r>
              <a:rPr lang="en-US" altLang="zh-CN" sz="1800" dirty="0" smtClean="0"/>
              <a:t>Loss: MSE</a:t>
            </a:r>
          </a:p>
          <a:p>
            <a:r>
              <a:rPr lang="zh-CN" altLang="en-US" sz="1800" dirty="0"/>
              <a:t>学习</a:t>
            </a:r>
            <a:r>
              <a:rPr lang="zh-CN" altLang="en-US" sz="1800" dirty="0" smtClean="0"/>
              <a:t>率：</a:t>
            </a:r>
            <a:r>
              <a:rPr lang="zh-CN" altLang="en-US" sz="1800" dirty="0" smtClean="0">
                <a:solidFill>
                  <a:srgbClr val="FF0000"/>
                </a:solidFill>
              </a:rPr>
              <a:t>渐变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0.001  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epoch  </a:t>
            </a:r>
            <a:r>
              <a:rPr lang="en-US" altLang="zh-CN" sz="1800" dirty="0" err="1" smtClean="0"/>
              <a:t>lr</a:t>
            </a:r>
            <a:r>
              <a:rPr lang="en-US" altLang="zh-CN" sz="1800" dirty="0" smtClean="0"/>
              <a:t>*0.1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….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43730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824</Words>
  <Application>Microsoft Office PowerPoint</Application>
  <PresentationFormat>宽屏</PresentationFormat>
  <Paragraphs>215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非结构因子研究</vt:lpstr>
      <vt:lpstr>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训练1</vt:lpstr>
      <vt:lpstr>训练2</vt:lpstr>
      <vt:lpstr>训练2</vt:lpstr>
      <vt:lpstr>训练3</vt:lpstr>
      <vt:lpstr>训练3</vt:lpstr>
      <vt:lpstr>训练3</vt:lpstr>
      <vt:lpstr>训练3</vt:lpstr>
      <vt:lpstr>训练3</vt:lpstr>
      <vt:lpstr>训练4</vt:lpstr>
      <vt:lpstr>其他训练尝试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非结构因子研究</dc:title>
  <dc:creator>yuanxysx</dc:creator>
  <cp:lastModifiedBy>yuanxysx</cp:lastModifiedBy>
  <cp:revision>19</cp:revision>
  <dcterms:created xsi:type="dcterms:W3CDTF">2023-09-05T03:18:48Z</dcterms:created>
  <dcterms:modified xsi:type="dcterms:W3CDTF">2023-09-11T06:27:55Z</dcterms:modified>
</cp:coreProperties>
</file>