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135E-E2DB-45CD-A38B-9742A5B118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880D-EAD3-481A-ACE8-495B8514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135E-E2DB-45CD-A38B-9742A5B118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880D-EAD3-481A-ACE8-495B8514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6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135E-E2DB-45CD-A38B-9742A5B118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880D-EAD3-481A-ACE8-495B8514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2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135E-E2DB-45CD-A38B-9742A5B118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880D-EAD3-481A-ACE8-495B8514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6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135E-E2DB-45CD-A38B-9742A5B118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880D-EAD3-481A-ACE8-495B8514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0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135E-E2DB-45CD-A38B-9742A5B118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880D-EAD3-481A-ACE8-495B8514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4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135E-E2DB-45CD-A38B-9742A5B118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880D-EAD3-481A-ACE8-495B8514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135E-E2DB-45CD-A38B-9742A5B118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880D-EAD3-481A-ACE8-495B8514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8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135E-E2DB-45CD-A38B-9742A5B118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880D-EAD3-481A-ACE8-495B8514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9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135E-E2DB-45CD-A38B-9742A5B118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880D-EAD3-481A-ACE8-495B8514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135E-E2DB-45CD-A38B-9742A5B118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880D-EAD3-481A-ACE8-495B8514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9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135E-E2DB-45CD-A38B-9742A5B1182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880D-EAD3-481A-ACE8-495B85145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8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结构因子研究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文本分析的</a:t>
            </a:r>
            <a:r>
              <a:rPr lang="zh-CN" altLang="en-US" dirty="0"/>
              <a:t>另类</a:t>
            </a:r>
            <a:r>
              <a:rPr lang="zh-CN" altLang="en-US" dirty="0" smtClean="0"/>
              <a:t>因子构建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4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模型回顾：</a:t>
            </a:r>
            <a:r>
              <a:rPr lang="zh-CN" altLang="en-US" sz="2400" b="1" dirty="0"/>
              <a:t>多</a:t>
            </a:r>
            <a:r>
              <a:rPr lang="zh-CN" altLang="en-US" sz="2400" b="1" dirty="0" smtClean="0"/>
              <a:t>个样本对应</a:t>
            </a:r>
            <a:r>
              <a:rPr lang="zh-CN" altLang="en-US" sz="2400" b="1" dirty="0"/>
              <a:t>同</a:t>
            </a:r>
            <a:r>
              <a:rPr lang="zh-CN" altLang="en-US" sz="2400" b="1" dirty="0" smtClean="0"/>
              <a:t>一收益率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样本提供信息过少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800" dirty="0" smtClean="0"/>
              <a:t>模型结构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Bert+3</a:t>
            </a:r>
            <a:r>
              <a:rPr lang="zh-CN" altLang="en-US" sz="1800" dirty="0" smtClean="0"/>
              <a:t>层</a:t>
            </a:r>
            <a:r>
              <a:rPr lang="en-US" altLang="zh-CN" sz="1800" dirty="0" smtClean="0"/>
              <a:t>fc   </a:t>
            </a:r>
            <a:r>
              <a:rPr lang="en-US" altLang="zh-CN" sz="1800" dirty="0" err="1" smtClean="0"/>
              <a:t>fc</a:t>
            </a:r>
            <a:r>
              <a:rPr lang="zh-CN" altLang="en-US" sz="1800" dirty="0" smtClean="0"/>
              <a:t>参数设置：（</a:t>
            </a:r>
            <a:r>
              <a:rPr lang="en-US" altLang="zh-CN" sz="1800" dirty="0" smtClean="0"/>
              <a:t>768-128-32-5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Bert</a:t>
            </a:r>
            <a:r>
              <a:rPr lang="zh-CN" altLang="en-US" sz="1800" dirty="0" smtClean="0"/>
              <a:t>冻结全部参数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输入：单条</a:t>
            </a:r>
            <a:r>
              <a:rPr lang="en-US" altLang="zh-CN" sz="1800" dirty="0" smtClean="0">
                <a:solidFill>
                  <a:srgbClr val="FF0000"/>
                </a:solidFill>
              </a:rPr>
              <a:t>QA</a:t>
            </a:r>
            <a:r>
              <a:rPr lang="zh-CN" altLang="en-US" sz="1800" dirty="0" smtClean="0">
                <a:solidFill>
                  <a:srgbClr val="FF0000"/>
                </a:solidFill>
              </a:rPr>
              <a:t>文字，输出：回答时间后</a:t>
            </a:r>
            <a:r>
              <a:rPr lang="en-US" altLang="zh-CN" sz="1800" dirty="0" smtClean="0">
                <a:solidFill>
                  <a:srgbClr val="FF0000"/>
                </a:solidFill>
              </a:rPr>
              <a:t>10</a:t>
            </a:r>
            <a:r>
              <a:rPr lang="zh-CN" altLang="en-US" sz="1800" dirty="0" smtClean="0">
                <a:solidFill>
                  <a:srgbClr val="FF0000"/>
                </a:solidFill>
              </a:rPr>
              <a:t>个交易日该家公司的收益率截面分组（</a:t>
            </a:r>
            <a:r>
              <a:rPr lang="en-US" altLang="zh-CN" sz="1800" dirty="0" smtClean="0">
                <a:solidFill>
                  <a:srgbClr val="FF0000"/>
                </a:solidFill>
              </a:rPr>
              <a:t>5</a:t>
            </a:r>
            <a:r>
              <a:rPr lang="zh-CN" altLang="en-US" sz="1800" dirty="0" smtClean="0">
                <a:solidFill>
                  <a:srgbClr val="FF0000"/>
                </a:solidFill>
              </a:rPr>
              <a:t>分类）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输入：单日内</a:t>
            </a:r>
            <a:r>
              <a:rPr lang="en-US" altLang="zh-CN" sz="1800" dirty="0" smtClean="0">
                <a:solidFill>
                  <a:srgbClr val="FF0000"/>
                </a:solidFill>
              </a:rPr>
              <a:t>QA</a:t>
            </a:r>
            <a:r>
              <a:rPr lang="zh-CN" altLang="en-US" sz="1800" dirty="0" smtClean="0">
                <a:solidFill>
                  <a:srgbClr val="FF0000"/>
                </a:solidFill>
              </a:rPr>
              <a:t>文字，输出：回答时间后</a:t>
            </a:r>
            <a:r>
              <a:rPr lang="en-US" altLang="zh-CN" sz="1800" dirty="0" smtClean="0">
                <a:solidFill>
                  <a:srgbClr val="FF0000"/>
                </a:solidFill>
              </a:rPr>
              <a:t>10</a:t>
            </a:r>
            <a:r>
              <a:rPr lang="zh-CN" altLang="en-US" sz="1800" dirty="0" smtClean="0">
                <a:solidFill>
                  <a:srgbClr val="FF0000"/>
                </a:solidFill>
              </a:rPr>
              <a:t>个交易日该家公司的绝对收益率（标量数值预测 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 smtClean="0"/>
              <a:t>标签说明：截面总体为该交易日上证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股</a:t>
            </a:r>
            <a:endParaRPr lang="en-US" altLang="zh-CN" sz="1800" dirty="0" smtClean="0"/>
          </a:p>
          <a:p>
            <a:r>
              <a:rPr lang="zh-CN" altLang="en-US" sz="1800" dirty="0" smtClean="0"/>
              <a:t>数据时间：</a:t>
            </a:r>
            <a:r>
              <a:rPr lang="en-US" altLang="zh-CN" sz="1800" dirty="0" smtClean="0"/>
              <a:t>2013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日</a:t>
            </a:r>
            <a:r>
              <a:rPr lang="en-US" altLang="zh-CN" sz="1800" dirty="0" smtClean="0"/>
              <a:t>-2023</a:t>
            </a:r>
            <a:r>
              <a:rPr lang="zh-CN" altLang="en-US" sz="1800" dirty="0" smtClean="0"/>
              <a:t>年</a:t>
            </a:r>
            <a:r>
              <a:rPr lang="en-US" altLang="zh-CN" sz="1800" dirty="0"/>
              <a:t>5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22</a:t>
            </a:r>
            <a:r>
              <a:rPr lang="zh-CN" altLang="en-US" sz="1800" dirty="0" smtClean="0"/>
              <a:t>日</a:t>
            </a:r>
            <a:endParaRPr lang="en-US" altLang="zh-CN" sz="1800" dirty="0" smtClean="0"/>
          </a:p>
          <a:p>
            <a:r>
              <a:rPr lang="zh-CN" altLang="en-US" sz="1800" dirty="0" smtClean="0"/>
              <a:t>总样本数：</a:t>
            </a:r>
            <a:r>
              <a:rPr lang="en-US" altLang="zh-CN" sz="1800" dirty="0" smtClean="0"/>
              <a:t>745946</a:t>
            </a:r>
          </a:p>
          <a:p>
            <a:r>
              <a:rPr lang="zh-CN" altLang="en-US" sz="1800" dirty="0" smtClean="0"/>
              <a:t>训练样本数：</a:t>
            </a:r>
            <a:r>
              <a:rPr lang="en-US" altLang="zh-CN" sz="1800" dirty="0" smtClean="0"/>
              <a:t>579362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234570</a:t>
            </a:r>
          </a:p>
          <a:p>
            <a:r>
              <a:rPr lang="zh-CN" altLang="en-US" sz="1800" dirty="0"/>
              <a:t>优化</a:t>
            </a:r>
            <a:r>
              <a:rPr lang="zh-CN" altLang="en-US" sz="1800" dirty="0" smtClean="0"/>
              <a:t>器：</a:t>
            </a:r>
            <a:r>
              <a:rPr lang="en-US" altLang="zh-CN" sz="1800" dirty="0" smtClean="0"/>
              <a:t>Adam</a:t>
            </a:r>
          </a:p>
          <a:p>
            <a:r>
              <a:rPr lang="en-US" altLang="zh-CN" sz="1800" dirty="0" smtClean="0"/>
              <a:t>Loss: </a:t>
            </a:r>
            <a:r>
              <a:rPr lang="zh-CN" altLang="en-US" sz="1800" dirty="0" smtClean="0"/>
              <a:t>交叉熵 </a:t>
            </a:r>
            <a:r>
              <a:rPr lang="en-US" altLang="zh-CN" sz="1800" dirty="0" err="1" smtClean="0"/>
              <a:t>crossentropyloss</a:t>
            </a:r>
            <a:r>
              <a:rPr lang="en-US" altLang="zh-CN" sz="1800" dirty="0" smtClean="0"/>
              <a:t>, MSE</a:t>
            </a:r>
          </a:p>
          <a:p>
            <a:r>
              <a:rPr lang="zh-CN" altLang="en-US" sz="1800" dirty="0" smtClean="0"/>
              <a:t>学习率：渐变 </a:t>
            </a:r>
            <a:r>
              <a:rPr lang="en-US" altLang="zh-CN" sz="1800" dirty="0" smtClean="0"/>
              <a:t>0.001  5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epoch  </a:t>
            </a:r>
            <a:r>
              <a:rPr lang="en-US" altLang="zh-CN" sz="1800" dirty="0" err="1" smtClean="0"/>
              <a:t>lr</a:t>
            </a:r>
            <a:r>
              <a:rPr lang="en-US" altLang="zh-CN" sz="1800" dirty="0" smtClean="0"/>
              <a:t>*0.1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63708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的模型：</a:t>
            </a:r>
            <a:r>
              <a:rPr lang="zh-CN" altLang="en-US" sz="2400" b="1" dirty="0" smtClean="0"/>
              <a:t>多日问答信息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极端收益率股票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134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 smtClean="0"/>
              <a:t>模型结构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建仓</a:t>
            </a:r>
            <a:r>
              <a:rPr lang="zh-CN" altLang="en-US" sz="1800" dirty="0" smtClean="0"/>
              <a:t>日：</a:t>
            </a:r>
            <a:r>
              <a:rPr lang="en-US" altLang="zh-CN" sz="1800" dirty="0" smtClean="0"/>
              <a:t>T0</a:t>
            </a:r>
          </a:p>
          <a:p>
            <a:pPr marL="0" indent="0">
              <a:buNone/>
            </a:pPr>
            <a:r>
              <a:rPr lang="zh-CN" altLang="en-US" sz="1800" dirty="0" smtClean="0"/>
              <a:t>输入：</a:t>
            </a:r>
            <a:r>
              <a:rPr lang="en-US" altLang="zh-CN" sz="1800" dirty="0" smtClean="0"/>
              <a:t>T0</a:t>
            </a:r>
            <a:r>
              <a:rPr lang="zh-CN" altLang="en-US" sz="1800" dirty="0" smtClean="0"/>
              <a:t>过去窗口期（</a:t>
            </a:r>
            <a:r>
              <a:rPr lang="en-US" altLang="zh-CN" sz="1800" dirty="0" smtClean="0"/>
              <a:t>window=5</a:t>
            </a:r>
            <a:r>
              <a:rPr lang="zh-CN" altLang="en-US" sz="1800" dirty="0" smtClean="0"/>
              <a:t>）的所有文本信息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输出：</a:t>
            </a:r>
            <a:r>
              <a:rPr lang="en-US" altLang="zh-CN" sz="1800" dirty="0" smtClean="0"/>
              <a:t>T0</a:t>
            </a:r>
            <a:r>
              <a:rPr lang="zh-CN" altLang="en-US" sz="1800" dirty="0" smtClean="0"/>
              <a:t>后若干天（</a:t>
            </a:r>
            <a:r>
              <a:rPr lang="en-US" altLang="zh-CN" sz="1800" dirty="0" err="1" smtClean="0"/>
              <a:t>label_window</a:t>
            </a:r>
            <a:r>
              <a:rPr lang="en-US" altLang="zh-CN" sz="1800" dirty="0" smtClean="0"/>
              <a:t>=3</a:t>
            </a:r>
            <a:r>
              <a:rPr lang="zh-CN" altLang="en-US" sz="1800" dirty="0" smtClean="0"/>
              <a:t>）的收益率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模型：</a:t>
            </a:r>
            <a:r>
              <a:rPr lang="en-US" altLang="zh-CN" sz="1800" dirty="0" smtClean="0"/>
              <a:t>attention</a:t>
            </a:r>
            <a:r>
              <a:rPr lang="zh-CN" altLang="en-US" sz="1300" dirty="0" smtClean="0">
                <a:solidFill>
                  <a:srgbClr val="0070C0"/>
                </a:solidFill>
              </a:rPr>
              <a:t>使用权重过滤噪音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position encoding </a:t>
            </a:r>
            <a:r>
              <a:rPr lang="zh-CN" altLang="en-US" sz="1300" dirty="0">
                <a:solidFill>
                  <a:srgbClr val="0070C0"/>
                </a:solidFill>
              </a:rPr>
              <a:t>提供时间先后信息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  +  fc</a:t>
            </a:r>
            <a:r>
              <a:rPr lang="zh-CN" altLang="en-US" sz="1800" dirty="0" smtClean="0"/>
              <a:t>层 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样本筛选：</a:t>
            </a:r>
            <a:r>
              <a:rPr lang="en-US" altLang="zh-CN" sz="1800" dirty="0" err="1" smtClean="0"/>
              <a:t>eg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收益率大于</a:t>
            </a:r>
            <a:r>
              <a:rPr lang="en-US" altLang="zh-CN" sz="1800" dirty="0" smtClean="0"/>
              <a:t>0.05 </a:t>
            </a:r>
            <a:r>
              <a:rPr lang="zh-CN" altLang="en-US" sz="1800" dirty="0" smtClean="0"/>
              <a:t>小于</a:t>
            </a:r>
            <a:r>
              <a:rPr lang="en-US" altLang="zh-CN" sz="1800" dirty="0" smtClean="0"/>
              <a:t>-</a:t>
            </a:r>
            <a:r>
              <a:rPr lang="en-US" altLang="zh-CN" sz="1800" dirty="0" smtClean="0"/>
              <a:t>0.05  </a:t>
            </a:r>
            <a:r>
              <a:rPr lang="zh-CN" altLang="en-US" sz="1800" dirty="0" smtClean="0"/>
              <a:t>（*）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输入：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Q,A</a:t>
            </a:r>
            <a:r>
              <a:rPr lang="zh-CN" altLang="en-US" sz="1800" dirty="0" smtClean="0"/>
              <a:t>按顺序排列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文本转化为</a:t>
            </a:r>
            <a:r>
              <a:rPr lang="en-US" altLang="zh-CN" sz="1800" dirty="0" smtClean="0"/>
              <a:t>CLS</a:t>
            </a:r>
          </a:p>
          <a:p>
            <a:pPr marL="0" indent="0">
              <a:buNone/>
            </a:pPr>
            <a:r>
              <a:rPr lang="en-US" altLang="zh-CN" sz="1800" dirty="0" smtClean="0"/>
              <a:t>CLS</a:t>
            </a:r>
            <a:r>
              <a:rPr lang="zh-CN" altLang="en-US" sz="1800" dirty="0" smtClean="0"/>
              <a:t>按顺序合并为</a:t>
            </a:r>
            <a:r>
              <a:rPr lang="en-US" altLang="zh-CN" sz="1800" dirty="0" smtClean="0"/>
              <a:t>n*768</a:t>
            </a:r>
            <a:r>
              <a:rPr lang="zh-CN" altLang="en-US" sz="1800" dirty="0" smtClean="0"/>
              <a:t>维的一个</a:t>
            </a:r>
            <a:r>
              <a:rPr lang="en-US" altLang="zh-CN" sz="1800" dirty="0" smtClean="0"/>
              <a:t>input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(n:</a:t>
            </a:r>
            <a:r>
              <a:rPr lang="zh-CN" altLang="en-US" sz="1800" dirty="0" smtClean="0"/>
              <a:t>序列长度，窗口期内</a:t>
            </a:r>
            <a:r>
              <a:rPr lang="en-US" altLang="zh-CN" sz="1800" dirty="0" smtClean="0"/>
              <a:t>Q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的总数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084549" y="5919695"/>
            <a:ext cx="5167449" cy="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3527598" y="5809205"/>
            <a:ext cx="320040" cy="30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Q</a:t>
            </a:r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7" name="椭圆 6"/>
          <p:cNvSpPr/>
          <p:nvPr/>
        </p:nvSpPr>
        <p:spPr>
          <a:xfrm>
            <a:off x="3970647" y="5809205"/>
            <a:ext cx="320040" cy="30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A1</a:t>
            </a:r>
            <a:endParaRPr lang="zh-CN" altLang="en-US" sz="1100" dirty="0"/>
          </a:p>
        </p:txBody>
      </p:sp>
      <p:sp>
        <p:nvSpPr>
          <p:cNvPr id="10" name="椭圆 9"/>
          <p:cNvSpPr/>
          <p:nvPr/>
        </p:nvSpPr>
        <p:spPr>
          <a:xfrm>
            <a:off x="4883958" y="5809205"/>
            <a:ext cx="320040" cy="30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Q</a:t>
            </a:r>
            <a:r>
              <a:rPr lang="en-US" altLang="zh-CN" sz="900" dirty="0"/>
              <a:t>2</a:t>
            </a:r>
            <a:endParaRPr lang="zh-CN" altLang="en-US" sz="900" dirty="0"/>
          </a:p>
        </p:txBody>
      </p:sp>
      <p:sp>
        <p:nvSpPr>
          <p:cNvPr id="11" name="椭圆 10"/>
          <p:cNvSpPr/>
          <p:nvPr/>
        </p:nvSpPr>
        <p:spPr>
          <a:xfrm>
            <a:off x="5515329" y="5809205"/>
            <a:ext cx="320040" cy="30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Q3</a:t>
            </a:r>
            <a:endParaRPr lang="zh-CN" altLang="en-US" sz="900" dirty="0"/>
          </a:p>
        </p:txBody>
      </p:sp>
      <p:sp>
        <p:nvSpPr>
          <p:cNvPr id="12" name="下箭头 11"/>
          <p:cNvSpPr/>
          <p:nvPr/>
        </p:nvSpPr>
        <p:spPr>
          <a:xfrm>
            <a:off x="6167927" y="5420585"/>
            <a:ext cx="388620" cy="499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T0</a:t>
            </a:r>
            <a:endParaRPr lang="zh-CN" altLang="en-US" sz="800" dirty="0"/>
          </a:p>
        </p:txBody>
      </p:sp>
      <p:sp>
        <p:nvSpPr>
          <p:cNvPr id="15" name="右大括号 14"/>
          <p:cNvSpPr/>
          <p:nvPr/>
        </p:nvSpPr>
        <p:spPr>
          <a:xfrm rot="16200000">
            <a:off x="7178666" y="5267845"/>
            <a:ext cx="251460" cy="9982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56598" y="5344385"/>
            <a:ext cx="784860" cy="22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Pctchg_3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3588558" y="4914025"/>
            <a:ext cx="205740" cy="860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cls1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043037" y="4922327"/>
            <a:ext cx="205740" cy="860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cls2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19880" y="4906235"/>
            <a:ext cx="205740" cy="860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cls3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558598" y="4914538"/>
            <a:ext cx="209278" cy="8524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cls4</a:t>
            </a:r>
            <a:endParaRPr lang="zh-CN" altLang="en-US" dirty="0"/>
          </a:p>
        </p:txBody>
      </p:sp>
      <p:sp>
        <p:nvSpPr>
          <p:cNvPr id="30" name="菱形 29"/>
          <p:cNvSpPr/>
          <p:nvPr/>
        </p:nvSpPr>
        <p:spPr>
          <a:xfrm>
            <a:off x="5515329" y="6216730"/>
            <a:ext cx="320040" cy="3879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PE</a:t>
            </a:r>
            <a:endParaRPr lang="zh-CN" altLang="en-US" sz="1200" dirty="0"/>
          </a:p>
        </p:txBody>
      </p:sp>
      <p:sp>
        <p:nvSpPr>
          <p:cNvPr id="31" name="菱形 30"/>
          <p:cNvSpPr/>
          <p:nvPr/>
        </p:nvSpPr>
        <p:spPr>
          <a:xfrm>
            <a:off x="3996509" y="6221638"/>
            <a:ext cx="320040" cy="3879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PE</a:t>
            </a:r>
            <a:endParaRPr lang="zh-CN" altLang="en-US" sz="1200" dirty="0"/>
          </a:p>
        </p:txBody>
      </p:sp>
      <p:sp>
        <p:nvSpPr>
          <p:cNvPr id="32" name="菱形 31"/>
          <p:cNvSpPr/>
          <p:nvPr/>
        </p:nvSpPr>
        <p:spPr>
          <a:xfrm>
            <a:off x="4869773" y="6221637"/>
            <a:ext cx="320040" cy="3879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PE</a:t>
            </a:r>
            <a:endParaRPr lang="zh-CN" altLang="en-US" sz="1200" dirty="0"/>
          </a:p>
        </p:txBody>
      </p:sp>
      <p:sp>
        <p:nvSpPr>
          <p:cNvPr id="33" name="菱形 32"/>
          <p:cNvSpPr/>
          <p:nvPr/>
        </p:nvSpPr>
        <p:spPr>
          <a:xfrm>
            <a:off x="3500533" y="6247528"/>
            <a:ext cx="320040" cy="3879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775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89" y="351994"/>
            <a:ext cx="8783276" cy="61540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712" y="351994"/>
            <a:ext cx="6296904" cy="2438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250" y="2960042"/>
            <a:ext cx="7630590" cy="33627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9745" y="3029527"/>
            <a:ext cx="3500582" cy="535709"/>
          </a:xfrm>
          <a:prstGeom prst="rect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Attention+position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encoding+fc+maxpooling+logits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24120" y="521854"/>
            <a:ext cx="3500582" cy="535709"/>
          </a:xfrm>
          <a:prstGeom prst="rect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补齐，统一序列长度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882730" y="3428998"/>
            <a:ext cx="3500582" cy="535709"/>
          </a:xfrm>
          <a:prstGeom prst="rect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在补齐的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向量位置打</a:t>
            </a:r>
            <a:r>
              <a:rPr lang="en-US" altLang="zh-CN" dirty="0" smtClean="0"/>
              <a:t>mask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43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初步训练</a:t>
            </a:r>
            <a:r>
              <a:rPr lang="zh-CN" altLang="en-US" dirty="0"/>
              <a:t>结果</a:t>
            </a:r>
            <a:r>
              <a:rPr lang="zh-CN" altLang="en-US" dirty="0" smtClean="0"/>
              <a:t>：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49" y="1896131"/>
            <a:ext cx="3053123" cy="22854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0698" y="1249800"/>
            <a:ext cx="233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window = 5</a:t>
            </a:r>
          </a:p>
          <a:p>
            <a:r>
              <a:rPr lang="en-US" altLang="zh-CN" dirty="0" err="1"/>
              <a:t>pctchg_window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24" y="4255687"/>
            <a:ext cx="2989171" cy="22952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414" y="1896131"/>
            <a:ext cx="3210227" cy="23178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226" y="4255687"/>
            <a:ext cx="3037415" cy="23323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38938" y="1208076"/>
            <a:ext cx="233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window = </a:t>
            </a:r>
            <a:r>
              <a:rPr lang="en-US" altLang="zh-CN" dirty="0" smtClean="0"/>
              <a:t>10</a:t>
            </a:r>
            <a:endParaRPr lang="en-US" altLang="zh-CN" dirty="0"/>
          </a:p>
          <a:p>
            <a:r>
              <a:rPr lang="en-US" altLang="zh-CN" dirty="0" err="1"/>
              <a:t>pctchg_window</a:t>
            </a:r>
            <a:r>
              <a:rPr lang="en-US" altLang="zh-CN" dirty="0"/>
              <a:t> =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3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初步训练</a:t>
            </a:r>
            <a:r>
              <a:rPr lang="zh-CN" altLang="en-US" dirty="0"/>
              <a:t>结果</a:t>
            </a:r>
            <a:r>
              <a:rPr lang="zh-CN" altLang="en-US" dirty="0" smtClean="0"/>
              <a:t>：</a:t>
            </a:r>
            <a:r>
              <a:rPr lang="zh-CN" altLang="en-US" sz="2000" dirty="0"/>
              <a:t>修改</a:t>
            </a:r>
            <a:r>
              <a:rPr lang="zh-CN" altLang="en-US" sz="2000" dirty="0" smtClean="0"/>
              <a:t>隐含层、</a:t>
            </a:r>
            <a:r>
              <a:rPr lang="en-US" altLang="zh-CN" sz="2000" dirty="0" smtClean="0"/>
              <a:t>dropout</a:t>
            </a:r>
            <a:endParaRPr lang="zh-CN" altLang="en-US" sz="11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70698" y="1249800"/>
            <a:ext cx="233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window = 5</a:t>
            </a:r>
          </a:p>
          <a:p>
            <a:r>
              <a:rPr lang="en-US" altLang="zh-CN" dirty="0" err="1"/>
              <a:t>pctchg_window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38938" y="1208076"/>
            <a:ext cx="233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window = 3</a:t>
            </a:r>
          </a:p>
          <a:p>
            <a:r>
              <a:rPr lang="en-US" altLang="zh-CN" dirty="0" err="1"/>
              <a:t>pctchg_window</a:t>
            </a:r>
            <a:r>
              <a:rPr lang="en-US" altLang="zh-CN" dirty="0"/>
              <a:t> =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89" y="1907611"/>
            <a:ext cx="3245518" cy="23743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60" y="4281932"/>
            <a:ext cx="3129673" cy="24031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341" y="1896131"/>
            <a:ext cx="3447296" cy="25219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579" y="4221186"/>
            <a:ext cx="3287895" cy="25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8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可能的原因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923109" y="1898469"/>
            <a:ext cx="532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数据噪声</a:t>
            </a:r>
            <a:r>
              <a:rPr lang="zh-CN" altLang="en-US" b="1" dirty="0" smtClean="0"/>
              <a:t>过多；</a:t>
            </a:r>
            <a:endParaRPr lang="en-US" altLang="zh-CN" b="1" dirty="0" smtClean="0"/>
          </a:p>
          <a:p>
            <a:r>
              <a:rPr lang="zh-CN" altLang="en-US" b="1" dirty="0"/>
              <a:t>端到</a:t>
            </a:r>
            <a:r>
              <a:rPr lang="zh-CN" altLang="en-US" b="1" dirty="0" smtClean="0"/>
              <a:t>端：难以形成映射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3109" y="3278777"/>
            <a:ext cx="532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下一步尝试：</a:t>
            </a:r>
            <a:endParaRPr lang="en-US" altLang="zh-CN" dirty="0" smtClean="0"/>
          </a:p>
          <a:p>
            <a:r>
              <a:rPr lang="zh-CN" altLang="en-US" dirty="0" smtClean="0"/>
              <a:t>机构调研问答数据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53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221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非结构因子研究</vt:lpstr>
      <vt:lpstr>模型回顾：多个样本对应同一收益率/样本提供信息过少</vt:lpstr>
      <vt:lpstr>新的模型：多日问答信息+极端收益率股票</vt:lpstr>
      <vt:lpstr>PowerPoint 演示文稿</vt:lpstr>
      <vt:lpstr>初步训练结果：</vt:lpstr>
      <vt:lpstr>初步训练结果：修改隐含层、dropout</vt:lpstr>
      <vt:lpstr>可能的原因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非结构因子研究</dc:title>
  <dc:creator>yuanxysx</dc:creator>
  <cp:lastModifiedBy>yuanxysx</cp:lastModifiedBy>
  <cp:revision>9</cp:revision>
  <dcterms:created xsi:type="dcterms:W3CDTF">2023-10-16T08:05:43Z</dcterms:created>
  <dcterms:modified xsi:type="dcterms:W3CDTF">2023-10-17T06:19:54Z</dcterms:modified>
</cp:coreProperties>
</file>