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2" r:id="rId2"/>
    <p:sldId id="269" r:id="rId3"/>
    <p:sldId id="258" r:id="rId4"/>
    <p:sldId id="1663" r:id="rId5"/>
    <p:sldId id="1670" r:id="rId6"/>
    <p:sldId id="1672" r:id="rId7"/>
    <p:sldId id="1666" r:id="rId8"/>
    <p:sldId id="1628" r:id="rId9"/>
    <p:sldId id="1664" r:id="rId10"/>
    <p:sldId id="1665" r:id="rId11"/>
    <p:sldId id="1667" r:id="rId12"/>
    <p:sldId id="1629" r:id="rId13"/>
    <p:sldId id="1668" r:id="rId14"/>
    <p:sldId id="1669" r:id="rId15"/>
    <p:sldId id="1674" r:id="rId16"/>
    <p:sldId id="1630" r:id="rId17"/>
    <p:sldId id="1671" r:id="rId18"/>
    <p:sldId id="261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855"/>
    <a:srgbClr val="65B5CC"/>
    <a:srgbClr val="AB091A"/>
    <a:srgbClr val="EA1C2A"/>
    <a:srgbClr val="EB1F2B"/>
    <a:srgbClr val="C30D23"/>
    <a:srgbClr val="285DD1"/>
    <a:srgbClr val="3A63F9"/>
    <a:srgbClr val="78909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9" name="图片 12248" descr="E:\高校\香港中文大学（深圳）\图片\82d79e7313e64c7597de28a7745d1e1f.jpeg82d79e7313e64c7597de28a7745d1e1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175" y="-202565"/>
            <a:ext cx="12188825" cy="7051040"/>
          </a:xfrm>
          <a:prstGeom prst="rect">
            <a:avLst/>
          </a:prstGeom>
        </p:spPr>
      </p:pic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7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095500" y="5116321"/>
            <a:ext cx="800100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095500" y="3677114"/>
            <a:ext cx="8001000" cy="12262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8374" y="6097785"/>
            <a:ext cx="5515255" cy="287213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8374" y="6394056"/>
            <a:ext cx="5515255" cy="287213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矩形 1916"/>
          <p:cNvSpPr/>
          <p:nvPr userDrawn="1"/>
        </p:nvSpPr>
        <p:spPr>
          <a:xfrm>
            <a:off x="591458" y="514350"/>
            <a:ext cx="11009087" cy="582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9" y="3843689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23385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9" y="4535840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23385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18" name="等腰三角形 1917"/>
          <p:cNvSpPr/>
          <p:nvPr userDrawn="1"/>
        </p:nvSpPr>
        <p:spPr>
          <a:xfrm flipV="1">
            <a:off x="5248275" y="1072"/>
            <a:ext cx="1695451" cy="781566"/>
          </a:xfrm>
          <a:prstGeom prst="triangle">
            <a:avLst/>
          </a:prstGeom>
          <a:solidFill>
            <a:srgbClr val="65B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92" name="图片 91" descr="CUSZ-03logo-whier-[转换]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5275" y="361950"/>
            <a:ext cx="1211580" cy="856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2" name="图片 91" descr="CUSZ-03logo-whier-[转换]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5275" y="361950"/>
            <a:ext cx="1211580" cy="856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图片 463" descr="E:\高校\香港中文大学（深圳）\图片\82d79e7313e64c7597de28a7745d1e1f.jpeg82d79e7313e64c7597de28a7745d1e1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2230"/>
            <a:ext cx="12192000" cy="6982460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ctrTitle" hasCustomPrompt="1"/>
          </p:nvPr>
        </p:nvSpPr>
        <p:spPr>
          <a:xfrm>
            <a:off x="3359151" y="3237706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Thanks.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b="0" dirty="0">
                <a:solidFill>
                  <a:schemeClr val="accent1"/>
                </a:solidFill>
              </a:rPr>
              <a:t>And Your Slogan Here.</a:t>
            </a:r>
            <a:endParaRPr lang="zh-CN" altLang="en-US" dirty="0"/>
          </a:p>
        </p:txBody>
      </p:sp>
      <p:sp>
        <p:nvSpPr>
          <p:cNvPr id="2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359151" y="5233071"/>
            <a:ext cx="5426076" cy="310871"/>
          </a:xfrm>
        </p:spPr>
        <p:txBody>
          <a:bodyPr vert="horz" wrap="none" lIns="91440" tIns="45720" rIns="91440" bIns="45720" rtlCol="0" anchor="ctr" anchorCtr="1">
            <a:noAutofit/>
          </a:bodyPr>
          <a:lstStyle>
            <a:lvl1pPr marL="228600" marR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Speaker name and title</a:t>
            </a:r>
          </a:p>
        </p:txBody>
      </p:sp>
      <p:sp>
        <p:nvSpPr>
          <p:cNvPr id="2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359151" y="5543942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www.islide.cc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  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579121"/>
            <a:ext cx="6705603" cy="236180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102827" y="3040525"/>
            <a:ext cx="7986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ALGORITHM TRADING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GROUP 1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汇报</a:t>
            </a:r>
            <a:r>
              <a:rPr lang="zh-CN" altLang="en-US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人</a:t>
            </a:r>
            <a:r>
              <a:rPr lang="zh-CN" altLang="en-US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：</a:t>
            </a:r>
            <a:r>
              <a:rPr lang="en-US" altLang="zh-CN" b="1" dirty="0" err="1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Yunqing</a:t>
            </a:r>
            <a:r>
              <a:rPr lang="en-US" altLang="zh-CN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Tian, </a:t>
            </a:r>
            <a:r>
              <a:rPr lang="en-US" altLang="zh-CN" b="1" dirty="0" err="1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Yongxing</a:t>
            </a:r>
            <a:r>
              <a:rPr lang="en-US" altLang="zh-CN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Luo, </a:t>
            </a:r>
            <a:r>
              <a:rPr lang="en-US" altLang="zh-CN" b="1" dirty="0" err="1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Yuanyu</a:t>
            </a:r>
            <a:r>
              <a:rPr lang="en-US" altLang="zh-CN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Zhou, </a:t>
            </a:r>
            <a:r>
              <a:rPr lang="en-US" altLang="zh-CN" b="1" dirty="0" err="1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Yushu</a:t>
            </a:r>
            <a:r>
              <a:rPr lang="en-US" altLang="zh-CN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He, Qian Wu, </a:t>
            </a:r>
            <a:r>
              <a:rPr lang="en-US" altLang="zh-CN" b="1" dirty="0" err="1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Yuchen</a:t>
            </a:r>
            <a:r>
              <a:rPr lang="en-US" altLang="zh-CN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Pang</a:t>
            </a:r>
            <a:endParaRPr lang="zh-CN" altLang="en-US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period, </a:t>
            </a:r>
            <a:r>
              <a:rPr lang="en-US" altLang="zh-CN" dirty="0" smtClean="0"/>
              <a:t>β’s distributions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47" y="1777978"/>
            <a:ext cx="9902702" cy="4888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1218674"/>
            <a:ext cx="932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of 18 days before is calculated as flags for each period: determine buy/sell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altLang="zh-CN" dirty="0" smtClean="0"/>
              <a:t>β is connected with trade decision signals?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" y="1164292"/>
            <a:ext cx="12078540" cy="51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9" y="3348389"/>
            <a:ext cx="5419185" cy="560387"/>
          </a:xfrm>
        </p:spPr>
        <p:txBody>
          <a:bodyPr/>
          <a:lstStyle/>
          <a:p>
            <a:r>
              <a:rPr lang="en-US" altLang="zh-CN" dirty="0" smtClean="0"/>
              <a:t>TRADE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9" y="4040539"/>
            <a:ext cx="5419185" cy="65696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101" y="2507350"/>
            <a:ext cx="685800" cy="70927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23385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rgbClr val="23385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zh-hans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6" y="5798185"/>
            <a:ext cx="3313430" cy="47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PROGRAMMED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73" y="1152776"/>
            <a:ext cx="8840665" cy="55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1-min frequency data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4" y="1367887"/>
            <a:ext cx="11715783" cy="48725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25" y="2383453"/>
            <a:ext cx="8477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book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33718"/>
          <a:stretch/>
        </p:blipFill>
        <p:spPr>
          <a:xfrm rot="10800000">
            <a:off x="1020254" y="1361771"/>
            <a:ext cx="9776699" cy="50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9" y="3348389"/>
            <a:ext cx="5419185" cy="560387"/>
          </a:xfrm>
        </p:spPr>
        <p:txBody>
          <a:bodyPr/>
          <a:lstStyle/>
          <a:p>
            <a:r>
              <a:rPr lang="zh-CN" altLang="en-US" dirty="0" smtClean="0"/>
              <a:t>成果展示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9" y="4040539"/>
            <a:ext cx="5419185" cy="65696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101" y="2507350"/>
            <a:ext cx="685800" cy="70927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23385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rgbClr val="23385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zh-hans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6" y="5798185"/>
            <a:ext cx="3313430" cy="47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strategy run?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310054"/>
            <a:ext cx="9126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our GUI!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(VIDEO and speaking)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51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3281" y="1519396"/>
            <a:ext cx="5426076" cy="1621509"/>
          </a:xfrm>
        </p:spPr>
        <p:txBody>
          <a:bodyPr/>
          <a:lstStyle/>
          <a:p>
            <a:r>
              <a:rPr lang="en-US" altLang="zh-CN" sz="4400" dirty="0"/>
              <a:t>And Your Slogan Here.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3383281" y="3514761"/>
            <a:ext cx="5426076" cy="31087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4000" b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DATABASE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4000" b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STRATEGY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4000" b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TRADING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4000" b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OUTCOMES</a:t>
                </a:r>
                <a:endParaRPr lang="en-US" altLang="zh-CN" sz="4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9" y="3348389"/>
            <a:ext cx="5419185" cy="560387"/>
          </a:xfrm>
        </p:spPr>
        <p:txBody>
          <a:bodyPr/>
          <a:lstStyle/>
          <a:p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9" y="4040539"/>
            <a:ext cx="5419185" cy="65696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101" y="2507350"/>
            <a:ext cx="685800" cy="70927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23385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rgbClr val="23385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zh-hans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6" y="5798185"/>
            <a:ext cx="3313430" cy="47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0" b="8847"/>
          <a:stretch/>
        </p:blipFill>
        <p:spPr>
          <a:xfrm>
            <a:off x="1172085" y="1130243"/>
            <a:ext cx="9846242" cy="54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Corner of Cloud Database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56" y="1121948"/>
            <a:ext cx="10143099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connections!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270729"/>
            <a:ext cx="6238316" cy="1877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1" y="4245301"/>
            <a:ext cx="11121776" cy="13989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87" y="1068390"/>
            <a:ext cx="3086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283677"/>
            <a:ext cx="92846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underlying: </a:t>
            </a:r>
            <a:r>
              <a:rPr lang="zh-CN" altLang="en-US" sz="2800" dirty="0" smtClean="0"/>
              <a:t>金山办公 </a:t>
            </a:r>
            <a:r>
              <a:rPr lang="en-US" altLang="zh-CN" sz="2800" dirty="0" smtClean="0"/>
              <a:t>688111.SZ</a:t>
            </a:r>
          </a:p>
          <a:p>
            <a:r>
              <a:rPr lang="en-US" sz="2800" dirty="0" smtClean="0"/>
              <a:t>Frequency: 1 minute level k-line</a:t>
            </a:r>
          </a:p>
          <a:p>
            <a:r>
              <a:rPr lang="en-US" sz="2800" dirty="0" smtClean="0"/>
              <a:t>Time period: 2 years 1-min </a:t>
            </a:r>
          </a:p>
          <a:p>
            <a:r>
              <a:rPr lang="en-US" sz="2800" dirty="0" smtClean="0"/>
              <a:t>Data2: order-book data in 3 seconds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27059" y="3348390"/>
            <a:ext cx="6337883" cy="56038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STRATEGY: SLOPE RSRS(</a:t>
            </a:r>
            <a:r>
              <a:rPr lang="zh-CN" altLang="en-US" dirty="0" smtClean="0"/>
              <a:t>阻力支撑相对强度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9" y="4040539"/>
            <a:ext cx="5419185" cy="65696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3101" y="2507350"/>
            <a:ext cx="685800" cy="70927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233855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rgbClr val="233855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zh-hans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6" y="5798185"/>
            <a:ext cx="3313430" cy="47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SLOPE RSRS? 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1" y="1184478"/>
            <a:ext cx="11763144" cy="53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98e181c-0fc8-4228-9d86-75a4e4aca0d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577</TotalTime>
  <Words>239</Words>
  <Application>Microsoft Office PowerPoint</Application>
  <PresentationFormat>宽屏</PresentationFormat>
  <Paragraphs>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方正清刻本悦宋简体</vt:lpstr>
      <vt:lpstr>宋体</vt:lpstr>
      <vt:lpstr>微软雅黑</vt:lpstr>
      <vt:lpstr>Arial</vt:lpstr>
      <vt:lpstr>Calibri</vt:lpstr>
      <vt:lpstr>Impact</vt:lpstr>
      <vt:lpstr>主题5</vt:lpstr>
      <vt:lpstr>PowerPoint 演示文稿</vt:lpstr>
      <vt:lpstr>PowerPoint 演示文稿</vt:lpstr>
      <vt:lpstr>DATABASE</vt:lpstr>
      <vt:lpstr>DATABASE</vt:lpstr>
      <vt:lpstr>A Corner of Cloud Database</vt:lpstr>
      <vt:lpstr>Successful connections!</vt:lpstr>
      <vt:lpstr>DATA:</vt:lpstr>
      <vt:lpstr>STRATEGY: SLOPE RSRS(阻力支撑相对强度)</vt:lpstr>
      <vt:lpstr>WHAT IS SLOPE RSRS? </vt:lpstr>
      <vt:lpstr>During period, β’s distributions</vt:lpstr>
      <vt:lpstr>HOW β is connected with trade decision signals?</vt:lpstr>
      <vt:lpstr>TRADE</vt:lpstr>
      <vt:lpstr>HOW WE PROGRAMMED</vt:lpstr>
      <vt:lpstr>1-min frequency data</vt:lpstr>
      <vt:lpstr>Order book</vt:lpstr>
      <vt:lpstr>成果展示</vt:lpstr>
      <vt:lpstr>How does our strategy run?</vt:lpstr>
      <vt:lpstr>And Your Slogan Here.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dell</cp:lastModifiedBy>
  <cp:revision>21</cp:revision>
  <cp:lastPrinted>2018-03-20T16:00:00Z</cp:lastPrinted>
  <dcterms:created xsi:type="dcterms:W3CDTF">2018-03-20T16:00:00Z</dcterms:created>
  <dcterms:modified xsi:type="dcterms:W3CDTF">2023-05-06T01:43:44Z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2052-11.1.0.10314</vt:lpwstr>
  </property>
</Properties>
</file>