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22.jpeg" ContentType="image/jpeg"/>
  <Override PartName="/ppt/media/image11.png" ContentType="image/png"/>
  <Override PartName="/ppt/media/image6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3.jpeg" ContentType="image/jpeg"/>
  <Override PartName="/ppt/media/image1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24387175" cy="13716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CACB894-639B-448A-8B55-D9CF735C102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litslink.com/blog/an-introduction-to-machine-learning-algorithms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https://www.isaziconsulting.co.za/machinelearning.html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FB129AA-BD2E-4792-9841-7DEC0A66DB7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https://www.kdnuggets.com/2018/10/main-approaches-natural-language-processing-tasks.html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Information extraction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Sentiment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06F892C-FC09-4C3C-A1FE-0140FCB25A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https://www.kdnuggets.com/2018/10/main-approaches-natural-language-processing-tasks.html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Information extraction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Sentiment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7B42EB2-2AC3-4551-8E08-651356ADA7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7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https://www.cxtoday.com/analytics/text-analytics-vs-text-mining/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https://www.excelr.com/text-mining-vs-text-analytics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17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https://www.researchgate.net/figure/Text-mining-process-and-techniques_fig1_340830772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Apply for spelling-based languages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6FAA4B1-F3D9-480F-B80C-DB93DDB2D7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https://subscription.packtpub.com/book/big-data-and-business-intelligence/9781788474399/10/ch10lvl1sec60/topic-modeling-for-bbc-news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https://atutor.ca/text-features/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AB143D0-0DB7-4AAB-B159-B0E7E1F3E8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https://towardsdatascience.com/a-guide-text-analysis-text-analytics-text-mining-f62df7b78747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25FECFB-A85C-479A-9683-36B33E8D8D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79CED47-109C-4055-9F2C-2AA48D1F88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56A810B-E886-4C0F-931C-4A26A1E05A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9DC38B-B0BE-4416-9DF9-F0C3D3B7CF2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https://moodli.org/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6FFE9F1-F4E2-4566-8885-18DE3DE3A88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https://swcarpentry.github.io/r-novice-inflammation/13-supp-data-structures/#:~:text=R's%20basic%20data%20types%20are,%2C%20data%20frame%2C%20and%20factors.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0FC747F-D622-48CD-B2C8-8F36139EE47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http://manuals.bioinformatics.ucr.edu/home/programming-in-r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1972D6-3925-457F-9D76-18CF61941BF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https://itueconomics.github.io/bil113e/r-week1.html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F8ECD11-80C5-4A16-A731-A097AF1D3A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https://towardsdatascience.com/python-vs-r-the-basics-d754c45c1596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B1803FF-25AB-412E-9034-8FF4E355F5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https://datacenterfrontier.com/natural-language-processing-how-this-technique-can-take-your-business-to-the-next-level/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2B533FC-ED9C-479C-B5A7-3BB6AEF5D1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Calibri"/>
                <a:hlinkClick r:id="rId1"/>
              </a:rPr>
              <a:t>https://litslink.com/blog/an-introduction-to-machine-learning-algorithms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90D3B2D-C777-4131-B479-47944D392F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374768-9BAB-4BBE-A4E1-97BD1ACEA6C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3247B5-68D8-4F81-8E57-A7266CD9C09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EA749D-6C3B-4182-ADE9-5E75B0C167D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A905FB-93E1-4787-9FA3-198669A845A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92ED9C-F04B-4649-ADE1-F8FAE2966CD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6D525C-BB8B-4E56-B81E-9F488C32EFF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39038D-93E7-43F7-A54F-CCC1566FE8C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DA72C3-6014-4789-B98F-E49A0EF55F70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FD6426-8D9D-4286-A921-2F4A22A7D08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25B720-B4BE-48DA-B3B3-35EA146D75B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162369-E27F-4A49-B036-64D31664642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00CE73-38F8-4EC1-89E2-D22E4FD0D2C1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CED514-65E4-477C-946A-DB251327AFA5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900D7-07ED-4B63-B60F-5ADD76B858E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D98351-36D5-4202-ACED-03C3561F609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B5207-881C-4483-A90F-2020DFDBE71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B6CC07-6D83-466D-A675-A6E0216628F2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56B6E0-4504-4694-9B70-F4610BB3DAB5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73BB81-BBE1-47CF-A8C5-9EC7BB47B705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D6800E-D697-4346-AE53-27ECFC18FC15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818D21-22A5-4591-9276-92CE7C5E792A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F4596-09FB-4A6D-A257-6969545160E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3E403B-A164-4479-AD78-0E7112C82051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864000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6060320" y="320940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1219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864000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16060320" y="7364520"/>
            <a:ext cx="7066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59B94-EB12-4D54-82CE-5404768BE41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9320" y="547200"/>
            <a:ext cx="2194776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465720" y="736452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93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5720" y="3209400"/>
            <a:ext cx="107103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19320" y="7364520"/>
            <a:ext cx="219477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d32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Num" idx="1"/>
          </p:nvPr>
        </p:nvSpPr>
        <p:spPr>
          <a:xfrm>
            <a:off x="0" y="0"/>
            <a:ext cx="2999160" cy="299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BC62C188-1DAA-4FA8-8C4E-003B8F97C9BF}" type="slidenum"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&lt;number&gt;</a:t>
            </a:fld>
            <a:endParaRPr b="0" lang="en-US" sz="3000" spc="-1" strike="noStrike"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76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7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d2e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9320" y="547200"/>
            <a:ext cx="21947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19320" y="3209400"/>
            <a:ext cx="2194740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2"/>
          </p:nvPr>
        </p:nvSpPr>
        <p:spPr>
          <a:xfrm>
            <a:off x="22759920" y="1166400"/>
            <a:ext cx="352440" cy="519480"/>
          </a:xfrm>
          <a:prstGeom prst="rect">
            <a:avLst/>
          </a:prstGeom>
          <a:noFill/>
          <a:ln w="0">
            <a:noFill/>
          </a:ln>
        </p:spPr>
        <p:txBody>
          <a:bodyPr lIns="182880" rIns="182880" tIns="91440" bIns="9144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3600" spc="-1" strike="noStrike">
                <a:solidFill>
                  <a:srgbClr val="000000"/>
                </a:solidFill>
                <a:latin typeface="Century Gothic"/>
                <a:ea typeface="Century Gothic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68FEF24-A888-4BF2-A351-B1D2BC9D9F90}" type="slidenum">
              <a:rPr b="0" lang="en-US" sz="3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254;p66" descr="title background.jpg"/>
          <p:cNvPicPr/>
          <p:nvPr/>
        </p:nvPicPr>
        <p:blipFill>
          <a:blip r:embed="rId1">
            <a:alphaModFix amt="60000"/>
          </a:blip>
          <a:stretch/>
        </p:blipFill>
        <p:spPr>
          <a:xfrm>
            <a:off x="1080" y="-37800"/>
            <a:ext cx="24386040" cy="1371492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59;p66"/>
          <p:cNvSpPr/>
          <p:nvPr/>
        </p:nvSpPr>
        <p:spPr>
          <a:xfrm>
            <a:off x="471600" y="5558040"/>
            <a:ext cx="1752264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rgbClr val="0bd0d9"/>
                </a:solidFill>
                <a:latin typeface="Century Gothic"/>
                <a:ea typeface="Century Gothic"/>
              </a:rPr>
              <a:t>Python | Basic Text Analysis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62" name="Google Shape;260;p66"/>
          <p:cNvSpPr/>
          <p:nvPr/>
        </p:nvSpPr>
        <p:spPr>
          <a:xfrm>
            <a:off x="8994960" y="10627920"/>
            <a:ext cx="70066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dbf5f9"/>
                </a:solidFill>
                <a:latin typeface="Century Gothic"/>
                <a:ea typeface="Century Gothic"/>
              </a:rPr>
              <a:t>Presented by Aviv Lo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Machine Learning Family Tree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10" name="Picture 6" descr="Machine Learning Types #2. Supervised Learning | by Rajesh Khadka | Towards  Data Science"/>
          <p:cNvPicPr/>
          <p:nvPr/>
        </p:nvPicPr>
        <p:blipFill>
          <a:blip r:embed="rId1"/>
          <a:stretch/>
        </p:blipFill>
        <p:spPr>
          <a:xfrm>
            <a:off x="4566240" y="2260080"/>
            <a:ext cx="15512760" cy="1109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Types of NLP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2927880" y="3516480"/>
            <a:ext cx="18530280" cy="858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Recent Example: ChatGPT</a:t>
            </a:r>
            <a:endParaRPr b="0" lang="en-US" sz="8800" spc="-1" strike="noStrike">
              <a:latin typeface="Arial"/>
            </a:endParaRPr>
          </a:p>
        </p:txBody>
      </p:sp>
      <p:graphicFrame>
        <p:nvGraphicFramePr>
          <p:cNvPr id="214" name=""/>
          <p:cNvGraphicFramePr/>
          <p:nvPr/>
        </p:nvGraphicFramePr>
        <p:xfrm>
          <a:off x="2040120" y="3067560"/>
          <a:ext cx="20510280" cy="7711920"/>
        </p:xfrm>
        <a:graphic>
          <a:graphicData uri="http://schemas.openxmlformats.org/drawingml/2006/table">
            <a:tbl>
              <a:tblPr/>
              <a:tblGrid>
                <a:gridCol w="6836760"/>
                <a:gridCol w="6836760"/>
                <a:gridCol w="6837120"/>
              </a:tblGrid>
              <a:tr h="1927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Version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Parameters</a:t>
                      </a:r>
                      <a:endParaRPr b="0" lang="en-US" sz="5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Count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Dataset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927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GPT-1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800" spc="-1" strike="noStrike">
                          <a:latin typeface="Arial"/>
                        </a:rPr>
                        <a:t>0.12 Billion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000" spc="-1" strike="noStrike">
                          <a:latin typeface="Arial"/>
                        </a:rPr>
                        <a:t>BookCorpus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927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GPT-2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800" spc="-1" strike="noStrike">
                          <a:latin typeface="Arial"/>
                        </a:rPr>
                        <a:t>1.5 Billion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000" spc="-1" strike="noStrike">
                          <a:latin typeface="Arial"/>
                        </a:rPr>
                        <a:t>WebText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928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GPT-3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800" spc="-1" strike="noStrike">
                          <a:latin typeface="Arial"/>
                        </a:rPr>
                        <a:t>175 Billion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latin typeface="Arial"/>
                        </a:rPr>
                        <a:t>CommonCrawl, WebText, English Wikipedia, Books 1 and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latin typeface="Arial"/>
                        </a:rPr>
                        <a:t> </a:t>
                      </a:r>
                      <a:r>
                        <a:rPr b="1" lang="en-US" sz="3200" spc="-1" strike="noStrike">
                          <a:latin typeface="Arial"/>
                        </a:rPr>
                        <a:t>Books 2 Corpora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928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5000" spc="-1" strike="noStrike">
                          <a:latin typeface="Arial"/>
                        </a:rPr>
                        <a:t>GPT-4 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4800" spc="-1" strike="noStrike">
                          <a:latin typeface="Arial"/>
                        </a:rPr>
                        <a:t>1.76 Trillion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latin typeface="Arial"/>
                        </a:rPr>
                        <a:t>All of the above + YouTube + Twitter + Textbooks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3200" spc="-1" strike="noStrike">
                          <a:latin typeface="Arial"/>
                        </a:rPr>
                        <a:t>(fine tuned by Scale AI)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372;p78"/>
          <p:cNvSpPr/>
          <p:nvPr/>
        </p:nvSpPr>
        <p:spPr>
          <a:xfrm>
            <a:off x="5296680" y="3409920"/>
            <a:ext cx="4990680" cy="69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3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216" name="Google Shape;373;p78"/>
          <p:cNvSpPr/>
          <p:nvPr/>
        </p:nvSpPr>
        <p:spPr>
          <a:xfrm rot="5400000">
            <a:off x="8251200" y="1960560"/>
            <a:ext cx="8666640" cy="950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374;p78"/>
          <p:cNvSpPr/>
          <p:nvPr/>
        </p:nvSpPr>
        <p:spPr>
          <a:xfrm>
            <a:off x="9815040" y="6369480"/>
            <a:ext cx="725760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Text Analysis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Process &amp; Techniques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19" name="Picture 2" descr="Text mining process and techniques. | Download Scientific Diagram"/>
          <p:cNvPicPr/>
          <p:nvPr/>
        </p:nvPicPr>
        <p:blipFill>
          <a:blip r:embed="rId1"/>
          <a:stretch/>
        </p:blipFill>
        <p:spPr>
          <a:xfrm>
            <a:off x="2305080" y="3397680"/>
            <a:ext cx="19776240" cy="804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Process &amp; Techniques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1" name="Picture 2" descr="Working with text data | Machine Learning in Java - Second Edition"/>
          <p:cNvPicPr/>
          <p:nvPr/>
        </p:nvPicPr>
        <p:blipFill>
          <a:blip r:embed="rId1"/>
          <a:stretch/>
        </p:blipFill>
        <p:spPr>
          <a:xfrm>
            <a:off x="3772440" y="4231800"/>
            <a:ext cx="17651520" cy="59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Goals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3" name="Picture 2" descr="text analysis natural language processing difference pure speech technology conversational ai"/>
          <p:cNvPicPr/>
          <p:nvPr/>
        </p:nvPicPr>
        <p:blipFill>
          <a:blip r:embed="rId1"/>
          <a:stretch/>
        </p:blipFill>
        <p:spPr>
          <a:xfrm>
            <a:off x="3364560" y="3187800"/>
            <a:ext cx="17656560" cy="875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7760" y="685440"/>
            <a:ext cx="2423088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Example: Word Cloud &amp; Word Frequency</a:t>
            </a:r>
            <a:endParaRPr b="0" lang="en-US" sz="8000" spc="-1" strike="noStrike">
              <a:latin typeface="Arial"/>
            </a:endParaRPr>
          </a:p>
        </p:txBody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4333680" y="2757240"/>
            <a:ext cx="15718680" cy="1047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Example: Word Frequency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7" name="Picture 2" descr=""/>
          <p:cNvPicPr/>
          <p:nvPr/>
        </p:nvPicPr>
        <p:blipFill>
          <a:blip r:embed="rId1"/>
          <a:stretch/>
        </p:blipFill>
        <p:spPr>
          <a:xfrm>
            <a:off x="4401720" y="2644200"/>
            <a:ext cx="15582600" cy="103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Example: Tweet Sentiment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29" name="Picture 4" descr=""/>
          <p:cNvPicPr/>
          <p:nvPr/>
        </p:nvPicPr>
        <p:blipFill>
          <a:blip r:embed="rId1"/>
          <a:stretch/>
        </p:blipFill>
        <p:spPr>
          <a:xfrm>
            <a:off x="4328640" y="2547000"/>
            <a:ext cx="15728760" cy="104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265;p67"/>
          <p:cNvSpPr/>
          <p:nvPr/>
        </p:nvSpPr>
        <p:spPr>
          <a:xfrm>
            <a:off x="1440" y="3238560"/>
            <a:ext cx="6097320" cy="4709160"/>
          </a:xfrm>
          <a:prstGeom prst="rect">
            <a:avLst/>
          </a:prstGeom>
          <a:blipFill rotWithShape="0">
            <a:blip r:embed="rId1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266;p67"/>
          <p:cNvSpPr/>
          <p:nvPr/>
        </p:nvSpPr>
        <p:spPr>
          <a:xfrm>
            <a:off x="6096960" y="3238560"/>
            <a:ext cx="6098760" cy="4853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267;p67"/>
          <p:cNvSpPr/>
          <p:nvPr/>
        </p:nvSpPr>
        <p:spPr>
          <a:xfrm>
            <a:off x="12193560" y="3238560"/>
            <a:ext cx="6133680" cy="4710600"/>
          </a:xfrm>
          <a:prstGeom prst="rect">
            <a:avLst/>
          </a:prstGeom>
          <a:blipFill rotWithShape="0">
            <a:blip r:embed="rId2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268;p67"/>
          <p:cNvSpPr/>
          <p:nvPr/>
        </p:nvSpPr>
        <p:spPr>
          <a:xfrm>
            <a:off x="18326880" y="3238560"/>
            <a:ext cx="6098760" cy="47455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69;p67"/>
          <p:cNvSpPr/>
          <p:nvPr/>
        </p:nvSpPr>
        <p:spPr>
          <a:xfrm>
            <a:off x="1440" y="7937640"/>
            <a:ext cx="6097320" cy="47106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270;p67"/>
          <p:cNvSpPr/>
          <p:nvPr/>
        </p:nvSpPr>
        <p:spPr>
          <a:xfrm>
            <a:off x="18312480" y="7959600"/>
            <a:ext cx="6095880" cy="4710600"/>
          </a:xfrm>
          <a:prstGeom prst="rect">
            <a:avLst/>
          </a:prstGeom>
          <a:blipFill rotWithShape="0">
            <a:blip r:embed="rId3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271;p67"/>
          <p:cNvSpPr/>
          <p:nvPr/>
        </p:nvSpPr>
        <p:spPr>
          <a:xfrm>
            <a:off x="12195000" y="7937640"/>
            <a:ext cx="6121080" cy="47106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272;p67"/>
          <p:cNvSpPr/>
          <p:nvPr/>
        </p:nvSpPr>
        <p:spPr>
          <a:xfrm>
            <a:off x="6084000" y="7985160"/>
            <a:ext cx="6097320" cy="4640760"/>
          </a:xfrm>
          <a:prstGeom prst="rect">
            <a:avLst/>
          </a:prstGeom>
          <a:blipFill rotWithShape="0">
            <a:blip r:embed="rId4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1" name="Google Shape;273;p67"/>
          <p:cNvGrpSpPr/>
          <p:nvPr/>
        </p:nvGrpSpPr>
        <p:grpSpPr>
          <a:xfrm>
            <a:off x="506520" y="8931240"/>
            <a:ext cx="5497200" cy="2838960"/>
            <a:chOff x="506520" y="8931240"/>
            <a:chExt cx="5497200" cy="2838960"/>
          </a:xfrm>
        </p:grpSpPr>
        <p:sp>
          <p:nvSpPr>
            <p:cNvPr id="172" name="Google Shape;274;p67"/>
            <p:cNvSpPr/>
            <p:nvPr/>
          </p:nvSpPr>
          <p:spPr>
            <a:xfrm>
              <a:off x="517680" y="8931240"/>
              <a:ext cx="3950280" cy="58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4000" spc="-1" strike="noStrike">
                  <a:solidFill>
                    <a:srgbClr val="29aacf"/>
                  </a:solidFill>
                  <a:latin typeface="Century Gothic"/>
                  <a:ea typeface="Century Gothic"/>
                </a:rPr>
                <a:t>Topic 1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173" name="Google Shape;275;p67"/>
            <p:cNvSpPr/>
            <p:nvPr/>
          </p:nvSpPr>
          <p:spPr>
            <a:xfrm>
              <a:off x="506520" y="10018800"/>
              <a:ext cx="5497200" cy="175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t">
              <a:no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What is Python?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4" name="Google Shape;276;p67"/>
            <p:cNvSpPr/>
            <p:nvPr/>
          </p:nvSpPr>
          <p:spPr>
            <a:xfrm>
              <a:off x="560520" y="9642600"/>
              <a:ext cx="2463840" cy="62280"/>
            </a:xfrm>
            <a:prstGeom prst="rect">
              <a:avLst/>
            </a:prstGeom>
            <a:solidFill>
              <a:srgbClr val="29aac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" name="Google Shape;277;p67"/>
          <p:cNvGrpSpPr/>
          <p:nvPr/>
        </p:nvGrpSpPr>
        <p:grpSpPr>
          <a:xfrm>
            <a:off x="6599520" y="3959280"/>
            <a:ext cx="5419800" cy="2921400"/>
            <a:chOff x="6599520" y="3959280"/>
            <a:chExt cx="5419800" cy="2921400"/>
          </a:xfrm>
        </p:grpSpPr>
        <p:grpSp>
          <p:nvGrpSpPr>
            <p:cNvPr id="176" name="Google Shape;278;p67"/>
            <p:cNvGrpSpPr/>
            <p:nvPr/>
          </p:nvGrpSpPr>
          <p:grpSpPr>
            <a:xfrm>
              <a:off x="6636600" y="3959280"/>
              <a:ext cx="3950640" cy="817920"/>
              <a:chOff x="6636600" y="3959280"/>
              <a:chExt cx="3950640" cy="817920"/>
            </a:xfrm>
          </p:grpSpPr>
          <p:sp>
            <p:nvSpPr>
              <p:cNvPr id="177" name="Google Shape;279;p67"/>
              <p:cNvSpPr/>
              <p:nvPr/>
            </p:nvSpPr>
            <p:spPr>
              <a:xfrm>
                <a:off x="6636600" y="3959280"/>
                <a:ext cx="3950640" cy="583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4000" spc="-1" strike="noStrike">
                    <a:solidFill>
                      <a:srgbClr val="29aacf"/>
                    </a:solidFill>
                    <a:latin typeface="Century Gothic"/>
                    <a:ea typeface="Century Gothic"/>
                  </a:rPr>
                  <a:t>Topic 2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78" name="Google Shape;280;p67"/>
              <p:cNvSpPr/>
              <p:nvPr/>
            </p:nvSpPr>
            <p:spPr>
              <a:xfrm>
                <a:off x="6657120" y="4714920"/>
                <a:ext cx="2464200" cy="62280"/>
              </a:xfrm>
              <a:prstGeom prst="rect">
                <a:avLst/>
              </a:prstGeom>
              <a:solidFill>
                <a:srgbClr val="29aac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9" name="Google Shape;281;p67"/>
            <p:cNvSpPr/>
            <p:nvPr/>
          </p:nvSpPr>
          <p:spPr>
            <a:xfrm>
              <a:off x="6599520" y="5129280"/>
              <a:ext cx="5419800" cy="175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t">
              <a:no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AI/ML/NLP Explained</a:t>
              </a:r>
              <a:endParaRPr b="0" lang="en-US" sz="2600" spc="-1" strike="noStrike">
                <a:latin typeface="Arial"/>
              </a:endParaRPr>
            </a:p>
          </p:txBody>
        </p:sp>
      </p:grpSp>
      <p:grpSp>
        <p:nvGrpSpPr>
          <p:cNvPr id="180" name="Google Shape;282;p67"/>
          <p:cNvGrpSpPr/>
          <p:nvPr/>
        </p:nvGrpSpPr>
        <p:grpSpPr>
          <a:xfrm>
            <a:off x="12843360" y="8785080"/>
            <a:ext cx="5386680" cy="2983320"/>
            <a:chOff x="12843360" y="8785080"/>
            <a:chExt cx="5386680" cy="2983320"/>
          </a:xfrm>
        </p:grpSpPr>
        <p:grpSp>
          <p:nvGrpSpPr>
            <p:cNvPr id="181" name="Google Shape;283;p67"/>
            <p:cNvGrpSpPr/>
            <p:nvPr/>
          </p:nvGrpSpPr>
          <p:grpSpPr>
            <a:xfrm>
              <a:off x="12898440" y="8785080"/>
              <a:ext cx="3950640" cy="817920"/>
              <a:chOff x="12898440" y="8785080"/>
              <a:chExt cx="3950640" cy="817920"/>
            </a:xfrm>
          </p:grpSpPr>
          <p:sp>
            <p:nvSpPr>
              <p:cNvPr id="182" name="Google Shape;284;p67"/>
              <p:cNvSpPr/>
              <p:nvPr/>
            </p:nvSpPr>
            <p:spPr>
              <a:xfrm>
                <a:off x="12898440" y="8785080"/>
                <a:ext cx="3950640" cy="583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4000" spc="-1" strike="noStrike">
                    <a:solidFill>
                      <a:srgbClr val="29aacf"/>
                    </a:solidFill>
                    <a:latin typeface="Century Gothic"/>
                    <a:ea typeface="Century Gothic"/>
                  </a:rPr>
                  <a:t>Topic 3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83" name="Google Shape;285;p67"/>
              <p:cNvSpPr/>
              <p:nvPr/>
            </p:nvSpPr>
            <p:spPr>
              <a:xfrm>
                <a:off x="12919320" y="9540720"/>
                <a:ext cx="2464200" cy="62280"/>
              </a:xfrm>
              <a:prstGeom prst="rect">
                <a:avLst/>
              </a:prstGeom>
              <a:solidFill>
                <a:srgbClr val="29aac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4" name="Google Shape;286;p67"/>
            <p:cNvSpPr/>
            <p:nvPr/>
          </p:nvSpPr>
          <p:spPr>
            <a:xfrm>
              <a:off x="12843360" y="10017000"/>
              <a:ext cx="5386680" cy="175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t">
              <a:no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Text Analysis</a:t>
              </a:r>
              <a:endParaRPr b="0" lang="en-US" sz="2600" spc="-1" strike="noStrike">
                <a:latin typeface="Arial"/>
              </a:endParaRPr>
            </a:p>
          </p:txBody>
        </p:sp>
      </p:grpSp>
      <p:grpSp>
        <p:nvGrpSpPr>
          <p:cNvPr id="185" name="Google Shape;287;p67"/>
          <p:cNvGrpSpPr/>
          <p:nvPr/>
        </p:nvGrpSpPr>
        <p:grpSpPr>
          <a:xfrm>
            <a:off x="18871920" y="3959280"/>
            <a:ext cx="5040720" cy="2924640"/>
            <a:chOff x="18871920" y="3959280"/>
            <a:chExt cx="5040720" cy="2924640"/>
          </a:xfrm>
        </p:grpSpPr>
        <p:grpSp>
          <p:nvGrpSpPr>
            <p:cNvPr id="186" name="Google Shape;288;p67"/>
            <p:cNvGrpSpPr/>
            <p:nvPr/>
          </p:nvGrpSpPr>
          <p:grpSpPr>
            <a:xfrm>
              <a:off x="18919080" y="3959280"/>
              <a:ext cx="3950640" cy="817920"/>
              <a:chOff x="18919080" y="3959280"/>
              <a:chExt cx="3950640" cy="817920"/>
            </a:xfrm>
          </p:grpSpPr>
          <p:sp>
            <p:nvSpPr>
              <p:cNvPr id="187" name="Google Shape;289;p67"/>
              <p:cNvSpPr/>
              <p:nvPr/>
            </p:nvSpPr>
            <p:spPr>
              <a:xfrm>
                <a:off x="18919080" y="3959280"/>
                <a:ext cx="3950640" cy="583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4000" spc="-1" strike="noStrike">
                    <a:solidFill>
                      <a:srgbClr val="29aacf"/>
                    </a:solidFill>
                    <a:latin typeface="Century Gothic"/>
                    <a:ea typeface="Century Gothic"/>
                  </a:rPr>
                  <a:t>Topic 4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88" name="Google Shape;290;p67"/>
              <p:cNvSpPr/>
              <p:nvPr/>
            </p:nvSpPr>
            <p:spPr>
              <a:xfrm>
                <a:off x="18939600" y="4714920"/>
                <a:ext cx="2464200" cy="62280"/>
              </a:xfrm>
              <a:prstGeom prst="rect">
                <a:avLst/>
              </a:prstGeom>
              <a:solidFill>
                <a:srgbClr val="29aac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9" name="Google Shape;291;p67"/>
            <p:cNvSpPr/>
            <p:nvPr/>
          </p:nvSpPr>
          <p:spPr>
            <a:xfrm>
              <a:off x="18871920" y="5132520"/>
              <a:ext cx="5040720" cy="175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8160" rIns="38160" tIns="38160" bIns="38160" anchor="t">
              <a:no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R Basics</a:t>
              </a:r>
              <a:endParaRPr b="0" lang="en-US" sz="2600" spc="-1" strike="noStrike">
                <a:latin typeface="Arial"/>
              </a:endParaRPr>
            </a:p>
          </p:txBody>
        </p:sp>
      </p:grpSp>
      <p:sp>
        <p:nvSpPr>
          <p:cNvPr id="190" name="Google Shape;292;p67"/>
          <p:cNvSpPr/>
          <p:nvPr/>
        </p:nvSpPr>
        <p:spPr>
          <a:xfrm>
            <a:off x="5355720" y="495720"/>
            <a:ext cx="1368828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Table of Contents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7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7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7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7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Examples: Covid Sentiment Map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1907640" y="2217960"/>
            <a:ext cx="20570760" cy="1034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372;p78"/>
          <p:cNvSpPr/>
          <p:nvPr/>
        </p:nvSpPr>
        <p:spPr>
          <a:xfrm>
            <a:off x="5296680" y="3409920"/>
            <a:ext cx="4990680" cy="69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4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233" name="Google Shape;373;p78"/>
          <p:cNvSpPr/>
          <p:nvPr/>
        </p:nvSpPr>
        <p:spPr>
          <a:xfrm rot="5400000">
            <a:off x="8251200" y="1960560"/>
            <a:ext cx="8666640" cy="950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374;p78"/>
          <p:cNvSpPr/>
          <p:nvPr/>
        </p:nvSpPr>
        <p:spPr>
          <a:xfrm>
            <a:off x="9815040" y="6369480"/>
            <a:ext cx="725760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R Basics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782;p108"/>
          <p:cNvSpPr/>
          <p:nvPr/>
        </p:nvSpPr>
        <p:spPr>
          <a:xfrm>
            <a:off x="3060360" y="120600"/>
            <a:ext cx="1826568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 Basics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236" name="Google Shape;783;p108"/>
          <p:cNvGrpSpPr/>
          <p:nvPr/>
        </p:nvGrpSpPr>
        <p:grpSpPr>
          <a:xfrm>
            <a:off x="3103200" y="1722600"/>
            <a:ext cx="18179640" cy="10425960"/>
            <a:chOff x="3103200" y="1722600"/>
            <a:chExt cx="18179640" cy="10425960"/>
          </a:xfrm>
        </p:grpSpPr>
        <p:pic>
          <p:nvPicPr>
            <p:cNvPr id="237" name="Google Shape;784;p108" descr=""/>
            <p:cNvPicPr/>
            <p:nvPr/>
          </p:nvPicPr>
          <p:blipFill>
            <a:blip r:embed="rId1"/>
            <a:srcRect l="0" t="17030" r="0" b="16963"/>
            <a:stretch/>
          </p:blipFill>
          <p:spPr>
            <a:xfrm>
              <a:off x="3103200" y="1722600"/>
              <a:ext cx="18179640" cy="10425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8" name="Google Shape;785;p108"/>
            <p:cNvSpPr/>
            <p:nvPr/>
          </p:nvSpPr>
          <p:spPr>
            <a:xfrm>
              <a:off x="5733720" y="2522520"/>
              <a:ext cx="12918960" cy="920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Data Types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Character &amp; Double &amp; Integer &amp; Logical &amp; Complex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Data Structures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Matrix &amp; Data Frame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List &amp; Vector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Factor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Variable Assignment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x </a:t>
              </a:r>
              <a:r>
                <a:rPr b="0" lang="en-US" sz="2500" spc="-1" strike="noStrike">
                  <a:solidFill>
                    <a:srgbClr val="00ff00"/>
                  </a:solidFill>
                  <a:latin typeface="Wingdings"/>
                  <a:ea typeface="Arial"/>
                </a:rPr>
                <a:t></a:t>
              </a: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 1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y </a:t>
              </a:r>
              <a:r>
                <a:rPr b="0" lang="en-US" sz="2500" spc="-1" strike="noStrike">
                  <a:solidFill>
                    <a:srgbClr val="00ff00"/>
                  </a:solidFill>
                  <a:latin typeface="Wingdings"/>
                  <a:ea typeface="Arial"/>
                </a:rPr>
                <a:t></a:t>
              </a: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 c(“apple”, ”orange”)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car_speeds &lt;- read.csv(file = ‘./car-speeds.csv') </a:t>
              </a:r>
              <a:endParaRPr b="0" lang="en-US" sz="2500" spc="-1" strike="noStrike">
                <a:latin typeface="Arial"/>
              </a:endParaRPr>
            </a:p>
            <a:p>
              <a:pPr marL="457200" indent="-419040">
                <a:lnSpc>
                  <a:spcPct val="150000"/>
                </a:lnSpc>
                <a:buClr>
                  <a:srgbClr val="00ff00"/>
                </a:buClr>
                <a:buFont typeface="Arial"/>
                <a:buChar char="●"/>
              </a:pPr>
              <a:r>
                <a:rPr b="1" lang="en-US" sz="3000" spc="-1" strike="noStrike">
                  <a:solidFill>
                    <a:srgbClr val="00ff00"/>
                  </a:solidFill>
                  <a:latin typeface="Arial"/>
                  <a:ea typeface="Arial"/>
                </a:rPr>
                <a:t>Accessing Data Frame</a:t>
              </a:r>
              <a:endParaRPr b="0" lang="en-US" sz="30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Data_Frame[row, col]</a:t>
              </a:r>
              <a:endParaRPr b="0" lang="en-US" sz="2500" spc="-1" strike="noStrike">
                <a:latin typeface="Arial"/>
              </a:endParaRPr>
            </a:p>
            <a:p>
              <a:pPr lvl="1" marL="914400" indent="-387360">
                <a:lnSpc>
                  <a:spcPct val="150000"/>
                </a:lnSpc>
                <a:buClr>
                  <a:srgbClr val="00ff00"/>
                </a:buClr>
                <a:buFont typeface="Arial"/>
                <a:buChar char="○"/>
              </a:pPr>
              <a:r>
                <a:rPr b="0" lang="en-US" sz="2500" spc="-1" strike="noStrike">
                  <a:solidFill>
                    <a:srgbClr val="00ff00"/>
                  </a:solidFill>
                  <a:latin typeface="Arial"/>
                  <a:ea typeface="Arial"/>
                </a:rPr>
                <a:t>Data_Frame$Column_Name</a:t>
              </a:r>
              <a:endParaRPr b="0" lang="en-US" sz="25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buNone/>
              </a:pPr>
              <a:endParaRPr b="0" lang="en-US" sz="2500" spc="-1" strike="noStrike">
                <a:latin typeface="Arial"/>
              </a:endParaRPr>
            </a:p>
            <a:p>
              <a:pPr marL="527040">
                <a:lnSpc>
                  <a:spcPct val="150000"/>
                </a:lnSpc>
                <a:buNone/>
              </a:pPr>
              <a:endParaRPr b="0" lang="en-US" sz="25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372;p78"/>
          <p:cNvSpPr/>
          <p:nvPr/>
        </p:nvSpPr>
        <p:spPr>
          <a:xfrm>
            <a:off x="5296680" y="3409920"/>
            <a:ext cx="4990680" cy="69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R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240" name="Google Shape;373;p78"/>
          <p:cNvSpPr/>
          <p:nvPr/>
        </p:nvSpPr>
        <p:spPr>
          <a:xfrm rot="5400000">
            <a:off x="8251200" y="1960560"/>
            <a:ext cx="8666640" cy="950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374;p78"/>
          <p:cNvSpPr/>
          <p:nvPr/>
        </p:nvSpPr>
        <p:spPr>
          <a:xfrm>
            <a:off x="9815040" y="6369480"/>
            <a:ext cx="725760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Let’s Code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54;p66" descr="title background.jpg"/>
          <p:cNvPicPr/>
          <p:nvPr/>
        </p:nvPicPr>
        <p:blipFill>
          <a:blip r:embed="rId1">
            <a:alphaModFix amt="60000"/>
          </a:blip>
          <a:stretch/>
        </p:blipFill>
        <p:spPr>
          <a:xfrm>
            <a:off x="0" y="-37800"/>
            <a:ext cx="24386040" cy="13714920"/>
          </a:xfrm>
          <a:prstGeom prst="rect">
            <a:avLst/>
          </a:prstGeom>
          <a:ln w="0">
            <a:noFill/>
          </a:ln>
        </p:spPr>
      </p:pic>
      <p:sp>
        <p:nvSpPr>
          <p:cNvPr id="243" name="Google Shape;259;p66"/>
          <p:cNvSpPr/>
          <p:nvPr/>
        </p:nvSpPr>
        <p:spPr>
          <a:xfrm>
            <a:off x="3431880" y="5558040"/>
            <a:ext cx="1752264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0" spc="-1" strike="noStrike">
                <a:solidFill>
                  <a:srgbClr val="0bd0d9"/>
                </a:solidFill>
                <a:latin typeface="Century Gothic"/>
                <a:ea typeface="Century Gothic"/>
              </a:rPr>
              <a:t>Thank You</a:t>
            </a:r>
            <a:endParaRPr b="0" lang="en-US" sz="1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297;p68"/>
          <p:cNvSpPr/>
          <p:nvPr/>
        </p:nvSpPr>
        <p:spPr>
          <a:xfrm>
            <a:off x="5296680" y="3409920"/>
            <a:ext cx="4990680" cy="69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192" name="Google Shape;298;p68"/>
          <p:cNvSpPr/>
          <p:nvPr/>
        </p:nvSpPr>
        <p:spPr>
          <a:xfrm rot="5400000">
            <a:off x="8251200" y="1960560"/>
            <a:ext cx="8666640" cy="950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299;p68"/>
          <p:cNvSpPr/>
          <p:nvPr/>
        </p:nvSpPr>
        <p:spPr>
          <a:xfrm>
            <a:off x="9522360" y="6369480"/>
            <a:ext cx="725760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What is Python?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d2e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306;p69"/>
          <p:cNvSpPr/>
          <p:nvPr/>
        </p:nvSpPr>
        <p:spPr>
          <a:xfrm>
            <a:off x="1367640" y="6210000"/>
            <a:ext cx="73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50">
            <a:solidFill>
              <a:srgbClr val="1aaec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307;p69"/>
          <p:cNvSpPr/>
          <p:nvPr/>
        </p:nvSpPr>
        <p:spPr>
          <a:xfrm>
            <a:off x="1376640" y="6742440"/>
            <a:ext cx="13292640" cy="57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t">
            <a:spAutoFit/>
          </a:bodyPr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Developed by Ross Ihaka and Robert Gentleman in 1991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Hence the name “R”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Maintained by The R Foundation for Statistical Computing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Difficult for beginners + Steep learning curve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Rich and powerful visualization libraries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Arial"/>
              </a:rPr>
              <a:t>Support matrix / vectorized operations</a:t>
            </a:r>
            <a:endParaRPr b="0" lang="en-US" sz="2600" spc="-1" strike="noStrike">
              <a:latin typeface="Arial"/>
            </a:endParaRPr>
          </a:p>
          <a:p>
            <a:pPr marL="457200" indent="-507960">
              <a:lnSpc>
                <a:spcPct val="2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  <a:ea typeface="Arial"/>
              </a:rPr>
              <a:t>It’s born for stats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96" name="Picture 2" descr="R (langage) — Wikipédia"/>
          <p:cNvPicPr/>
          <p:nvPr/>
        </p:nvPicPr>
        <p:blipFill>
          <a:blip r:embed="rId1"/>
          <a:stretch/>
        </p:blipFill>
        <p:spPr>
          <a:xfrm>
            <a:off x="2100600" y="929520"/>
            <a:ext cx="6456960" cy="500400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6" descr=""/>
          <p:cNvPicPr/>
          <p:nvPr/>
        </p:nvPicPr>
        <p:blipFill>
          <a:blip r:embed="rId2"/>
          <a:stretch/>
        </p:blipFill>
        <p:spPr>
          <a:xfrm>
            <a:off x="12193560" y="3004920"/>
            <a:ext cx="11304360" cy="770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3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19320" y="54936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Visual </a:t>
            </a: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Studio </a:t>
            </a: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Code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199" name="Picture 4" descr="Rstudio"/>
          <p:cNvPicPr/>
          <p:nvPr/>
        </p:nvPicPr>
        <p:blipFill>
          <a:blip r:embed="rId1"/>
          <a:stretch/>
        </p:blipFill>
        <p:spPr>
          <a:xfrm>
            <a:off x="5322240" y="1980360"/>
            <a:ext cx="13741560" cy="1140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19320" y="54936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 vs. </a:t>
            </a: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Python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01" name="Picture 2" descr="Python vs R: The Basics. An aspiring data scientist&amp;amp;#39;s guide on… | by Sidney  Kung | Towards Data Science"/>
          <p:cNvPicPr/>
          <p:nvPr/>
        </p:nvPicPr>
        <p:blipFill>
          <a:blip r:embed="rId1"/>
          <a:stretch/>
        </p:blipFill>
        <p:spPr>
          <a:xfrm>
            <a:off x="5049000" y="2223720"/>
            <a:ext cx="14288400" cy="1106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350;p75"/>
          <p:cNvSpPr/>
          <p:nvPr/>
        </p:nvSpPr>
        <p:spPr>
          <a:xfrm>
            <a:off x="5296680" y="3409920"/>
            <a:ext cx="4990680" cy="69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0" spc="-1" strike="noStrike">
                <a:solidFill>
                  <a:srgbClr val="000000"/>
                </a:solidFill>
                <a:latin typeface="Lato"/>
                <a:ea typeface="Lato"/>
              </a:rPr>
              <a:t>2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203" name="Google Shape;351;p75"/>
          <p:cNvSpPr/>
          <p:nvPr/>
        </p:nvSpPr>
        <p:spPr>
          <a:xfrm rot="5400000">
            <a:off x="8251200" y="1960560"/>
            <a:ext cx="8666640" cy="950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114" y="21600"/>
                </a:moveTo>
                <a:lnTo>
                  <a:pt x="0" y="21576"/>
                </a:lnTo>
                <a:lnTo>
                  <a:pt x="0" y="0"/>
                </a:lnTo>
                <a:lnTo>
                  <a:pt x="21600" y="0"/>
                </a:lnTo>
                <a:lnTo>
                  <a:pt x="21600" y="21572"/>
                </a:lnTo>
                <a:lnTo>
                  <a:pt x="17530" y="21597"/>
                </a:lnTo>
              </a:path>
            </a:pathLst>
          </a:custGeom>
          <a:noFill/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352;p75"/>
          <p:cNvSpPr/>
          <p:nvPr/>
        </p:nvSpPr>
        <p:spPr>
          <a:xfrm>
            <a:off x="9290160" y="6369480"/>
            <a:ext cx="778212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Lato"/>
                <a:ea typeface="Lato"/>
              </a:rPr>
              <a:t>AI/ML/NLP Explained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AI Domains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06" name="Picture 2" descr="Natural Language Processing: Taking Your Business to the Next Level"/>
          <p:cNvPicPr/>
          <p:nvPr/>
        </p:nvPicPr>
        <p:blipFill>
          <a:blip r:embed="rId1"/>
          <a:stretch/>
        </p:blipFill>
        <p:spPr>
          <a:xfrm>
            <a:off x="5232960" y="2861640"/>
            <a:ext cx="13919760" cy="1020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19320" y="685440"/>
            <a:ext cx="2194740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Machine Learning Family Tree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08" name="Picture 4" descr="Machine Learning Algorithms and Their Types. List of Examples of ML  Algorithms | LITSLINK Blog"/>
          <p:cNvPicPr/>
          <p:nvPr/>
        </p:nvPicPr>
        <p:blipFill>
          <a:blip r:embed="rId1"/>
          <a:stretch/>
        </p:blipFill>
        <p:spPr>
          <a:xfrm>
            <a:off x="1510920" y="2971440"/>
            <a:ext cx="21364200" cy="967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99"/>
      </a:dk2>
      <a:lt2>
        <a:srgbClr val="e2e2e2"/>
      </a:lt2>
      <a:accent1>
        <a:srgbClr val="94b9ba"/>
      </a:accent1>
      <a:accent2>
        <a:srgbClr val="759195"/>
      </a:accent2>
      <a:accent3>
        <a:srgbClr val="60767b"/>
      </a:accent3>
      <a:accent4>
        <a:srgbClr val="4c5b63"/>
      </a:accent4>
      <a:accent5>
        <a:srgbClr val="343842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LibreOffice/7.3.7.2$Linux_X86_64 LibreOffice_project/30$Build-2</Application>
  <AppVersion>15.0000</AppVersion>
  <Words>545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2023-10-16T03:25:56Z</dcterms:modified>
  <cp:revision>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25</vt:i4>
  </property>
  <property fmtid="{D5CDD505-2E9C-101B-9397-08002B2CF9AE}" pid="3" name="PresentationFormat">
    <vt:lpwstr>Custom</vt:lpwstr>
  </property>
  <property fmtid="{D5CDD505-2E9C-101B-9397-08002B2CF9AE}" pid="4" name="Slides">
    <vt:i4>25</vt:i4>
  </property>
</Properties>
</file>