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2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jpeg" ContentType="image/jpeg"/>
  <Override PartName="/ppt/media/image25.png" ContentType="image/png"/>
  <Override PartName="/ppt/media/image3.jpeg" ContentType="image/jpeg"/>
  <Override PartName="/ppt/media/image15.png" ContentType="image/png"/>
  <Override PartName="/ppt/media/image2.jpeg" ContentType="image/jpeg"/>
  <Override PartName="/ppt/media/image26.png" ContentType="image/png"/>
  <Override PartName="/ppt/media/image14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0.png" ContentType="image/png"/>
  <Override PartName="/ppt/media/image27.jpeg" ContentType="image/jpe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24387175" cy="13716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B4CD520-C712-46FC-B170-F83C6E56EC1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litslink.com/blog/an-introduction-to-machine-learning-algorithms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https://www.isaziconsulting.co.za/machinelearning.html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D4D92C7-0C8B-4A25-BC75-28597D8AD37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https://www.kdnuggets.com/2018/10/main-approaches-natural-language-processing-tasks.html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Information extraction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Sentiment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53D0D70-503E-4A5F-84D8-5AD4177172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https://www.kdnuggets.com/2018/10/main-approaches-natural-language-processing-tasks.html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Information extraction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Sentiment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4926251-190E-48D8-8EEE-053F25E1BE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7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https://www.cxtoday.com/analytics/text-analytics-vs-text-mining/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https://www.excelr.com/text-mining-vs-text-analytics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https://www.researchgate.net/figure/Text-mining-process-and-techniques_fig1_340830772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Apply for spelling-based languages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EE1F57B-976C-4037-B7FA-DDEAA08DC3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https://subscription.packtpub.com/book/big-data-and-business-intelligence/9781788474399/10/ch10lvl1sec60/topic-modeling-for-bbc-news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https://atutor.ca/text-features/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40C28F9-3025-421F-91AC-1BF73D55A6F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https://towardsdatascience.com/a-guide-text-analysis-text-analytics-text-mining-f62df7b78747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FCF32FD-C156-4411-87C5-6585457DFC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08D819-EA28-4DCF-9EB3-3BA5894704D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3D5F26A-C8B6-4459-BF3C-ABB22A3EA9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376005-76E3-4A76-94F9-FC0D0505C8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https://moodli.org/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50A6C75-697B-4453-9D85-038867F507B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https://swcarpentry.github.io/r-novice-inflammation/13-supp-data-structures/#:~:text=R's%20basic%20data%20types%20are,%2C%20data%20frame%2C%20and%20factors.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A517D9D-C57D-49F4-9E46-D10CB78A97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EE8E556-D3FA-45DE-9671-00A3699560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7D302F2-1319-4434-A46E-7C6A4A12CF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http://manuals.bioinformatics.ucr.edu/home/programming-in-r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8214145-BD16-4AD9-BFC1-9AA2124DDD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https://itueconomics.github.io/bil113e/r-week1.html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419AF2F-39B4-4687-83CF-FAF686854F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https://towardsdatascience.com/python-vs-r-the-basics-d754c45c1596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22A98C-BBF0-47EA-967D-B2DD7D6FB87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https://datacenterfrontier.com/natural-language-processing-how-this-technique-can-take-your-business-to-the-next-level/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168938A-4D8A-4BB1-A74B-18514BB8B8A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Calibri"/>
                <a:hlinkClick r:id="rId1"/>
              </a:rPr>
              <a:t>https://litslink.com/blog/an-introduction-to-machine-learning-algorithms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005EA1-6CF7-4FC3-ABA3-B62ED39A394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FD7DC4-C0B0-4DC9-9F50-350AB63D418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34A79A-C7D7-4F57-A15D-F50C1935E5BA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3A0AB0-2924-4D59-8C3A-E082C152EF6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189890-7DBB-4651-A860-636F648EDE4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057C4B-F3B9-466C-AFD8-5A674256B0B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F321C4-50DA-462B-99D7-B5ABCFBBC27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990CEF-E314-4791-B0BF-2329E2E3589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9B67A0-BC81-4C6B-B291-B486F96BFE3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005B3D-E133-4B3F-8A50-E3DA0D2ED93E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35912D-D39B-4781-AD1B-0A0243FEE91C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A564374-5A22-4FFD-AA4B-9D6A86DB620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B9BA02-95FE-42CE-98DE-062BB126B01D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D6C056-AC01-415C-BBAB-1FFC35EF896E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F40F07-5D26-4217-AD40-801F013F3137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DB2CE0-EA06-4547-8F7D-FE984FDDC98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BB3A04-31A6-4971-9CCA-B4387BF394A5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14AC7-DFE8-4375-B1A7-0207BFAFED75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E973F-C24E-49E4-A4C9-2767E353F40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66735B-ED1C-4F07-A2B5-C32FE0D18626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563738-AED1-4609-8B15-72F7B7896F36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754C2-3426-4744-949C-14DBDDB26AFD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739E0F-356D-413D-8C5E-C71D9F82E7D5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A4D744-5447-4ED8-8216-DEF16D8AD0B3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41567B-3DB7-4193-A26D-3584EC525E0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d32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40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1"/>
          </p:nvPr>
        </p:nvSpPr>
        <p:spPr>
          <a:xfrm>
            <a:off x="0" y="0"/>
            <a:ext cx="2999520" cy="299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CB8B343-53D3-4641-A114-F4FE8515C828}" type="slidenum"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&lt;number&gt;</a:t>
            </a:fld>
            <a:endParaRPr b="0" lang="en-US" sz="3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d2e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2"/>
          </p:nvPr>
        </p:nvSpPr>
        <p:spPr>
          <a:xfrm>
            <a:off x="22759920" y="1166400"/>
            <a:ext cx="352800" cy="519840"/>
          </a:xfrm>
          <a:prstGeom prst="rect">
            <a:avLst/>
          </a:prstGeom>
          <a:noFill/>
          <a:ln w="0">
            <a:noFill/>
          </a:ln>
        </p:spPr>
        <p:txBody>
          <a:bodyPr lIns="182880" rIns="182880" tIns="91440" bIns="9144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000000"/>
                </a:solidFill>
                <a:latin typeface="Century Gothic"/>
                <a:ea typeface="Century Gothic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95A1AEB-54E9-4ED7-99C1-D88D823D4858}" type="slidenum">
              <a:rPr b="0" lang="en-US" sz="3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254;p66" descr="title background.jpg"/>
          <p:cNvPicPr/>
          <p:nvPr/>
        </p:nvPicPr>
        <p:blipFill>
          <a:blip r:embed="rId1">
            <a:alphaModFix amt="60000"/>
          </a:blip>
          <a:stretch/>
        </p:blipFill>
        <p:spPr>
          <a:xfrm>
            <a:off x="0" y="-37800"/>
            <a:ext cx="24386400" cy="1371528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59;p66"/>
          <p:cNvSpPr/>
          <p:nvPr/>
        </p:nvSpPr>
        <p:spPr>
          <a:xfrm>
            <a:off x="471600" y="5558040"/>
            <a:ext cx="175230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rgbClr val="0bd0d9"/>
                </a:solidFill>
                <a:latin typeface="Century Gothic"/>
                <a:ea typeface="Century Gothic"/>
              </a:rPr>
              <a:t>R | Basic Text Analysis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62" name="Google Shape;260;p66"/>
          <p:cNvSpPr/>
          <p:nvPr/>
        </p:nvSpPr>
        <p:spPr>
          <a:xfrm>
            <a:off x="8994960" y="10627920"/>
            <a:ext cx="700704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dbf5f9"/>
                </a:solidFill>
                <a:latin typeface="Century Gothic"/>
                <a:ea typeface="Century Gothic"/>
              </a:rPr>
              <a:t>Presented by Aviv Lo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Machine Learning Family Tree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10" name="Picture 6" descr="Machine Learning Types #2. Supervised Learning | by Rajesh Khadka | Towards  Data Science"/>
          <p:cNvPicPr/>
          <p:nvPr/>
        </p:nvPicPr>
        <p:blipFill>
          <a:blip r:embed="rId1"/>
          <a:stretch/>
        </p:blipFill>
        <p:spPr>
          <a:xfrm>
            <a:off x="4566240" y="2260080"/>
            <a:ext cx="15513120" cy="1109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Types of NLP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2927880" y="3516480"/>
            <a:ext cx="18530640" cy="858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Recent Example: ChatGPT</a:t>
            </a:r>
            <a:endParaRPr b="0" lang="en-US" sz="8800" spc="-1" strike="noStrike">
              <a:latin typeface="Arial"/>
            </a:endParaRPr>
          </a:p>
        </p:txBody>
      </p:sp>
      <p:graphicFrame>
        <p:nvGraphicFramePr>
          <p:cNvPr id="214" name=""/>
          <p:cNvGraphicFramePr/>
          <p:nvPr/>
        </p:nvGraphicFramePr>
        <p:xfrm>
          <a:off x="1938600" y="4075200"/>
          <a:ext cx="20510280" cy="7711920"/>
        </p:xfrm>
        <a:graphic>
          <a:graphicData uri="http://schemas.openxmlformats.org/drawingml/2006/table">
            <a:tbl>
              <a:tblPr/>
              <a:tblGrid>
                <a:gridCol w="6836760"/>
                <a:gridCol w="6836760"/>
                <a:gridCol w="6837120"/>
              </a:tblGrid>
              <a:tr h="1927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Version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Parameters</a:t>
                      </a:r>
                      <a:endParaRPr b="0" lang="en-US" sz="5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Count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Dataset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927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GPT-1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800" spc="-1" strike="noStrike">
                          <a:latin typeface="Arial"/>
                        </a:rPr>
                        <a:t>0.12 Billion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000" spc="-1" strike="noStrike">
                          <a:latin typeface="Arial"/>
                        </a:rPr>
                        <a:t>BookCorpus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927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GPT-2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800" spc="-1" strike="noStrike">
                          <a:latin typeface="Arial"/>
                        </a:rPr>
                        <a:t>1.5 Billion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000" spc="-1" strike="noStrike">
                          <a:latin typeface="Arial"/>
                        </a:rPr>
                        <a:t>WebText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928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GPT-3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800" spc="-1" strike="noStrike">
                          <a:latin typeface="Arial"/>
                        </a:rPr>
                        <a:t>175 Billion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latin typeface="Arial"/>
                        </a:rPr>
                        <a:t>CommonCrawl, WebText, English Wikipedia, Books 1 and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latin typeface="Arial"/>
                        </a:rPr>
                        <a:t> </a:t>
                      </a:r>
                      <a:r>
                        <a:rPr b="1" lang="en-US" sz="3200" spc="-1" strike="noStrike">
                          <a:latin typeface="Arial"/>
                        </a:rPr>
                        <a:t>Books 2 Corpora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372;p78"/>
          <p:cNvSpPr/>
          <p:nvPr/>
        </p:nvSpPr>
        <p:spPr>
          <a:xfrm>
            <a:off x="5296680" y="3409920"/>
            <a:ext cx="4991040" cy="69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3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216" name="Google Shape;373;p78"/>
          <p:cNvSpPr/>
          <p:nvPr/>
        </p:nvSpPr>
        <p:spPr>
          <a:xfrm rot="5400000">
            <a:off x="8250840" y="1960920"/>
            <a:ext cx="8667000" cy="9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374;p78"/>
          <p:cNvSpPr/>
          <p:nvPr/>
        </p:nvSpPr>
        <p:spPr>
          <a:xfrm>
            <a:off x="9815040" y="6369480"/>
            <a:ext cx="725796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Text Analysis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Process &amp; Techniques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19" name="Picture 2" descr="Text mining process and techniques. | Download Scientific Diagram"/>
          <p:cNvPicPr/>
          <p:nvPr/>
        </p:nvPicPr>
        <p:blipFill>
          <a:blip r:embed="rId1"/>
          <a:stretch/>
        </p:blipFill>
        <p:spPr>
          <a:xfrm>
            <a:off x="2305080" y="3397680"/>
            <a:ext cx="19776600" cy="804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Process &amp; Techniques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1" name="Picture 2" descr="Working with text data | Machine Learning in Java - Second Edition"/>
          <p:cNvPicPr/>
          <p:nvPr/>
        </p:nvPicPr>
        <p:blipFill>
          <a:blip r:embed="rId1"/>
          <a:stretch/>
        </p:blipFill>
        <p:spPr>
          <a:xfrm>
            <a:off x="3772440" y="4231800"/>
            <a:ext cx="17651880" cy="597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Goals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3" name="Picture 2" descr="text analysis natural language processing difference pure speech technology conversational ai"/>
          <p:cNvPicPr/>
          <p:nvPr/>
        </p:nvPicPr>
        <p:blipFill>
          <a:blip r:embed="rId1"/>
          <a:stretch/>
        </p:blipFill>
        <p:spPr>
          <a:xfrm>
            <a:off x="3364560" y="3187800"/>
            <a:ext cx="17656920" cy="87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7760" y="685440"/>
            <a:ext cx="2423124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Example: Word Cloud &amp; Word Frequency</a:t>
            </a:r>
            <a:endParaRPr b="0" lang="en-US" sz="8000" spc="-1" strike="noStrike">
              <a:latin typeface="Arial"/>
            </a:endParaRPr>
          </a:p>
        </p:txBody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4333680" y="2757240"/>
            <a:ext cx="15719040" cy="1047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Example: Word Frequency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7" name="Picture 2" descr=""/>
          <p:cNvPicPr/>
          <p:nvPr/>
        </p:nvPicPr>
        <p:blipFill>
          <a:blip r:embed="rId1"/>
          <a:stretch/>
        </p:blipFill>
        <p:spPr>
          <a:xfrm>
            <a:off x="4401720" y="2644200"/>
            <a:ext cx="15582960" cy="103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Example: Tweet Sentiment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9" name="Picture 4" descr=""/>
          <p:cNvPicPr/>
          <p:nvPr/>
        </p:nvPicPr>
        <p:blipFill>
          <a:blip r:embed="rId1"/>
          <a:stretch/>
        </p:blipFill>
        <p:spPr>
          <a:xfrm>
            <a:off x="4328640" y="2547000"/>
            <a:ext cx="15729120" cy="1048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265;p67"/>
          <p:cNvSpPr/>
          <p:nvPr/>
        </p:nvSpPr>
        <p:spPr>
          <a:xfrm>
            <a:off x="1440" y="3238560"/>
            <a:ext cx="6097680" cy="4709520"/>
          </a:xfrm>
          <a:prstGeom prst="rect">
            <a:avLst/>
          </a:prstGeom>
          <a:blipFill rotWithShape="0">
            <a:blip r:embed="rId1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266;p67"/>
          <p:cNvSpPr/>
          <p:nvPr/>
        </p:nvSpPr>
        <p:spPr>
          <a:xfrm>
            <a:off x="6096960" y="3238560"/>
            <a:ext cx="6099120" cy="48538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267;p67"/>
          <p:cNvSpPr/>
          <p:nvPr/>
        </p:nvSpPr>
        <p:spPr>
          <a:xfrm>
            <a:off x="12193560" y="3238560"/>
            <a:ext cx="6134040" cy="4710960"/>
          </a:xfrm>
          <a:prstGeom prst="rect">
            <a:avLst/>
          </a:prstGeom>
          <a:blipFill rotWithShape="0">
            <a:blip r:embed="rId2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268;p67"/>
          <p:cNvSpPr/>
          <p:nvPr/>
        </p:nvSpPr>
        <p:spPr>
          <a:xfrm>
            <a:off x="18326880" y="3238560"/>
            <a:ext cx="6099120" cy="47458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69;p67"/>
          <p:cNvSpPr/>
          <p:nvPr/>
        </p:nvSpPr>
        <p:spPr>
          <a:xfrm>
            <a:off x="1440" y="7937640"/>
            <a:ext cx="6097680" cy="47109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270;p67"/>
          <p:cNvSpPr/>
          <p:nvPr/>
        </p:nvSpPr>
        <p:spPr>
          <a:xfrm>
            <a:off x="18312480" y="7959600"/>
            <a:ext cx="6096240" cy="4710960"/>
          </a:xfrm>
          <a:prstGeom prst="rect">
            <a:avLst/>
          </a:prstGeom>
          <a:blipFill rotWithShape="0">
            <a:blip r:embed="rId3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271;p67"/>
          <p:cNvSpPr/>
          <p:nvPr/>
        </p:nvSpPr>
        <p:spPr>
          <a:xfrm>
            <a:off x="12195000" y="7937640"/>
            <a:ext cx="6121440" cy="4710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272;p67"/>
          <p:cNvSpPr/>
          <p:nvPr/>
        </p:nvSpPr>
        <p:spPr>
          <a:xfrm>
            <a:off x="6084000" y="7985160"/>
            <a:ext cx="6097680" cy="4641120"/>
          </a:xfrm>
          <a:prstGeom prst="rect">
            <a:avLst/>
          </a:prstGeom>
          <a:blipFill rotWithShape="0">
            <a:blip r:embed="rId4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1" name="Google Shape;273;p67"/>
          <p:cNvGrpSpPr/>
          <p:nvPr/>
        </p:nvGrpSpPr>
        <p:grpSpPr>
          <a:xfrm>
            <a:off x="506520" y="8931240"/>
            <a:ext cx="5497560" cy="2839320"/>
            <a:chOff x="506520" y="8931240"/>
            <a:chExt cx="5497560" cy="2839320"/>
          </a:xfrm>
        </p:grpSpPr>
        <p:sp>
          <p:nvSpPr>
            <p:cNvPr id="172" name="Google Shape;274;p67"/>
            <p:cNvSpPr/>
            <p:nvPr/>
          </p:nvSpPr>
          <p:spPr>
            <a:xfrm>
              <a:off x="517680" y="8931240"/>
              <a:ext cx="3950640" cy="58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4000" spc="-1" strike="noStrike">
                  <a:solidFill>
                    <a:srgbClr val="29aacf"/>
                  </a:solidFill>
                  <a:latin typeface="Century Gothic"/>
                  <a:ea typeface="Century Gothic"/>
                </a:rPr>
                <a:t>Topic 1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3" name="Google Shape;275;p67"/>
            <p:cNvSpPr/>
            <p:nvPr/>
          </p:nvSpPr>
          <p:spPr>
            <a:xfrm>
              <a:off x="506520" y="10018800"/>
              <a:ext cx="5497560" cy="1751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t">
              <a:no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What is R?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4" name="Google Shape;276;p67"/>
            <p:cNvSpPr/>
            <p:nvPr/>
          </p:nvSpPr>
          <p:spPr>
            <a:xfrm>
              <a:off x="560520" y="9642600"/>
              <a:ext cx="2464200" cy="62640"/>
            </a:xfrm>
            <a:prstGeom prst="rect">
              <a:avLst/>
            </a:prstGeom>
            <a:solidFill>
              <a:srgbClr val="29aa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" name="Google Shape;277;p67"/>
          <p:cNvGrpSpPr/>
          <p:nvPr/>
        </p:nvGrpSpPr>
        <p:grpSpPr>
          <a:xfrm>
            <a:off x="6599520" y="3959280"/>
            <a:ext cx="5420160" cy="2921760"/>
            <a:chOff x="6599520" y="3959280"/>
            <a:chExt cx="5420160" cy="2921760"/>
          </a:xfrm>
        </p:grpSpPr>
        <p:grpSp>
          <p:nvGrpSpPr>
            <p:cNvPr id="176" name="Google Shape;278;p67"/>
            <p:cNvGrpSpPr/>
            <p:nvPr/>
          </p:nvGrpSpPr>
          <p:grpSpPr>
            <a:xfrm>
              <a:off x="6636600" y="3959280"/>
              <a:ext cx="3951000" cy="818280"/>
              <a:chOff x="6636600" y="3959280"/>
              <a:chExt cx="3951000" cy="818280"/>
            </a:xfrm>
          </p:grpSpPr>
          <p:sp>
            <p:nvSpPr>
              <p:cNvPr id="177" name="Google Shape;279;p67"/>
              <p:cNvSpPr/>
              <p:nvPr/>
            </p:nvSpPr>
            <p:spPr>
              <a:xfrm>
                <a:off x="6636600" y="3959280"/>
                <a:ext cx="3951000" cy="583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4000" spc="-1" strike="noStrike">
                    <a:solidFill>
                      <a:srgbClr val="29aacf"/>
                    </a:solidFill>
                    <a:latin typeface="Century Gothic"/>
                    <a:ea typeface="Century Gothic"/>
                  </a:rPr>
                  <a:t>Topic 2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78" name="Google Shape;280;p67"/>
              <p:cNvSpPr/>
              <p:nvPr/>
            </p:nvSpPr>
            <p:spPr>
              <a:xfrm>
                <a:off x="6657120" y="4714920"/>
                <a:ext cx="2464560" cy="62640"/>
              </a:xfrm>
              <a:prstGeom prst="rect">
                <a:avLst/>
              </a:prstGeom>
              <a:solidFill>
                <a:srgbClr val="29aac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9" name="Google Shape;281;p67"/>
            <p:cNvSpPr/>
            <p:nvPr/>
          </p:nvSpPr>
          <p:spPr>
            <a:xfrm>
              <a:off x="6599520" y="5129280"/>
              <a:ext cx="5420160" cy="1751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t">
              <a:no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AI/ML/NLP Explained</a:t>
              </a:r>
              <a:endParaRPr b="0" lang="en-US" sz="2600" spc="-1" strike="noStrike">
                <a:latin typeface="Arial"/>
              </a:endParaRPr>
            </a:p>
          </p:txBody>
        </p:sp>
      </p:grpSp>
      <p:grpSp>
        <p:nvGrpSpPr>
          <p:cNvPr id="180" name="Google Shape;282;p67"/>
          <p:cNvGrpSpPr/>
          <p:nvPr/>
        </p:nvGrpSpPr>
        <p:grpSpPr>
          <a:xfrm>
            <a:off x="12843360" y="8785080"/>
            <a:ext cx="5387040" cy="2983680"/>
            <a:chOff x="12843360" y="8785080"/>
            <a:chExt cx="5387040" cy="2983680"/>
          </a:xfrm>
        </p:grpSpPr>
        <p:grpSp>
          <p:nvGrpSpPr>
            <p:cNvPr id="181" name="Google Shape;283;p67"/>
            <p:cNvGrpSpPr/>
            <p:nvPr/>
          </p:nvGrpSpPr>
          <p:grpSpPr>
            <a:xfrm>
              <a:off x="12898440" y="8785080"/>
              <a:ext cx="3951000" cy="818280"/>
              <a:chOff x="12898440" y="8785080"/>
              <a:chExt cx="3951000" cy="818280"/>
            </a:xfrm>
          </p:grpSpPr>
          <p:sp>
            <p:nvSpPr>
              <p:cNvPr id="182" name="Google Shape;284;p67"/>
              <p:cNvSpPr/>
              <p:nvPr/>
            </p:nvSpPr>
            <p:spPr>
              <a:xfrm>
                <a:off x="12898440" y="8785080"/>
                <a:ext cx="3951000" cy="583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4000" spc="-1" strike="noStrike">
                    <a:solidFill>
                      <a:srgbClr val="29aacf"/>
                    </a:solidFill>
                    <a:latin typeface="Century Gothic"/>
                    <a:ea typeface="Century Gothic"/>
                  </a:rPr>
                  <a:t>Topic 3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83" name="Google Shape;285;p67"/>
              <p:cNvSpPr/>
              <p:nvPr/>
            </p:nvSpPr>
            <p:spPr>
              <a:xfrm>
                <a:off x="12919320" y="9540720"/>
                <a:ext cx="2464560" cy="62640"/>
              </a:xfrm>
              <a:prstGeom prst="rect">
                <a:avLst/>
              </a:prstGeom>
              <a:solidFill>
                <a:srgbClr val="29aac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4" name="Google Shape;286;p67"/>
            <p:cNvSpPr/>
            <p:nvPr/>
          </p:nvSpPr>
          <p:spPr>
            <a:xfrm>
              <a:off x="12843360" y="10017000"/>
              <a:ext cx="5387040" cy="1751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t">
              <a:no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Text Analysis</a:t>
              </a:r>
              <a:endParaRPr b="0" lang="en-US" sz="2600" spc="-1" strike="noStrike">
                <a:latin typeface="Arial"/>
              </a:endParaRPr>
            </a:p>
          </p:txBody>
        </p:sp>
      </p:grpSp>
      <p:grpSp>
        <p:nvGrpSpPr>
          <p:cNvPr id="185" name="Google Shape;287;p67"/>
          <p:cNvGrpSpPr/>
          <p:nvPr/>
        </p:nvGrpSpPr>
        <p:grpSpPr>
          <a:xfrm>
            <a:off x="18871920" y="3959280"/>
            <a:ext cx="5041080" cy="2925000"/>
            <a:chOff x="18871920" y="3959280"/>
            <a:chExt cx="5041080" cy="2925000"/>
          </a:xfrm>
        </p:grpSpPr>
        <p:grpSp>
          <p:nvGrpSpPr>
            <p:cNvPr id="186" name="Google Shape;288;p67"/>
            <p:cNvGrpSpPr/>
            <p:nvPr/>
          </p:nvGrpSpPr>
          <p:grpSpPr>
            <a:xfrm>
              <a:off x="18919080" y="3959280"/>
              <a:ext cx="3951000" cy="818280"/>
              <a:chOff x="18919080" y="3959280"/>
              <a:chExt cx="3951000" cy="818280"/>
            </a:xfrm>
          </p:grpSpPr>
          <p:sp>
            <p:nvSpPr>
              <p:cNvPr id="187" name="Google Shape;289;p67"/>
              <p:cNvSpPr/>
              <p:nvPr/>
            </p:nvSpPr>
            <p:spPr>
              <a:xfrm>
                <a:off x="18919080" y="3959280"/>
                <a:ext cx="3951000" cy="583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4000" spc="-1" strike="noStrike">
                    <a:solidFill>
                      <a:srgbClr val="29aacf"/>
                    </a:solidFill>
                    <a:latin typeface="Century Gothic"/>
                    <a:ea typeface="Century Gothic"/>
                  </a:rPr>
                  <a:t>Topic 4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88" name="Google Shape;290;p67"/>
              <p:cNvSpPr/>
              <p:nvPr/>
            </p:nvSpPr>
            <p:spPr>
              <a:xfrm>
                <a:off x="18939600" y="4714920"/>
                <a:ext cx="2464560" cy="62640"/>
              </a:xfrm>
              <a:prstGeom prst="rect">
                <a:avLst/>
              </a:prstGeom>
              <a:solidFill>
                <a:srgbClr val="29aac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9" name="Google Shape;291;p67"/>
            <p:cNvSpPr/>
            <p:nvPr/>
          </p:nvSpPr>
          <p:spPr>
            <a:xfrm>
              <a:off x="18871920" y="5132520"/>
              <a:ext cx="5041080" cy="1751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t">
              <a:no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R Basics</a:t>
              </a:r>
              <a:endParaRPr b="0" lang="en-US" sz="2600" spc="-1" strike="noStrike">
                <a:latin typeface="Arial"/>
              </a:endParaRPr>
            </a:p>
          </p:txBody>
        </p:sp>
      </p:grpSp>
      <p:sp>
        <p:nvSpPr>
          <p:cNvPr id="190" name="Google Shape;292;p67"/>
          <p:cNvSpPr/>
          <p:nvPr/>
        </p:nvSpPr>
        <p:spPr>
          <a:xfrm>
            <a:off x="5355720" y="495720"/>
            <a:ext cx="13688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Table of Contents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7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7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7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7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Examples: Covid Sentiment Map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1907640" y="2217960"/>
            <a:ext cx="20571120" cy="1034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372;p78"/>
          <p:cNvSpPr/>
          <p:nvPr/>
        </p:nvSpPr>
        <p:spPr>
          <a:xfrm>
            <a:off x="5296680" y="3409920"/>
            <a:ext cx="4991040" cy="69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4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233" name="Google Shape;373;p78"/>
          <p:cNvSpPr/>
          <p:nvPr/>
        </p:nvSpPr>
        <p:spPr>
          <a:xfrm rot="5400000">
            <a:off x="8250840" y="1960920"/>
            <a:ext cx="8667000" cy="9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374;p78"/>
          <p:cNvSpPr/>
          <p:nvPr/>
        </p:nvSpPr>
        <p:spPr>
          <a:xfrm>
            <a:off x="9815040" y="6369480"/>
            <a:ext cx="725796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R Basics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782;p108"/>
          <p:cNvSpPr/>
          <p:nvPr/>
        </p:nvSpPr>
        <p:spPr>
          <a:xfrm>
            <a:off x="3060360" y="120600"/>
            <a:ext cx="182660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 Basics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236" name="Google Shape;783;p108"/>
          <p:cNvGrpSpPr/>
          <p:nvPr/>
        </p:nvGrpSpPr>
        <p:grpSpPr>
          <a:xfrm>
            <a:off x="3103200" y="1722600"/>
            <a:ext cx="18180000" cy="10426320"/>
            <a:chOff x="3103200" y="1722600"/>
            <a:chExt cx="18180000" cy="10426320"/>
          </a:xfrm>
        </p:grpSpPr>
        <p:pic>
          <p:nvPicPr>
            <p:cNvPr id="237" name="Google Shape;784;p108" descr=""/>
            <p:cNvPicPr/>
            <p:nvPr/>
          </p:nvPicPr>
          <p:blipFill>
            <a:blip r:embed="rId1"/>
            <a:srcRect l="0" t="17030" r="0" b="16963"/>
            <a:stretch/>
          </p:blipFill>
          <p:spPr>
            <a:xfrm>
              <a:off x="3103200" y="1722600"/>
              <a:ext cx="18180000" cy="10426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8" name="Google Shape;785;p108"/>
            <p:cNvSpPr/>
            <p:nvPr/>
          </p:nvSpPr>
          <p:spPr>
            <a:xfrm>
              <a:off x="5733720" y="2522520"/>
              <a:ext cx="12919320" cy="92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Data Types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Character &amp; Double &amp; Integer &amp; Logical &amp; Complex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Data Structures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Matrix &amp; Data Frame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List &amp; Vector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Factor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Variable Assignment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x </a:t>
              </a:r>
              <a:r>
                <a:rPr b="0" lang="en-US" sz="2500" spc="-1" strike="noStrike">
                  <a:solidFill>
                    <a:srgbClr val="00ff00"/>
                  </a:solidFill>
                  <a:latin typeface="Wingdings"/>
                  <a:ea typeface="Arial"/>
                </a:rPr>
                <a:t></a:t>
              </a: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 1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y </a:t>
              </a:r>
              <a:r>
                <a:rPr b="0" lang="en-US" sz="2500" spc="-1" strike="noStrike">
                  <a:solidFill>
                    <a:srgbClr val="00ff00"/>
                  </a:solidFill>
                  <a:latin typeface="Wingdings"/>
                  <a:ea typeface="Arial"/>
                </a:rPr>
                <a:t></a:t>
              </a: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 c(“apple”, ”orange”)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car_speeds &lt;- read.csv(file = ‘./car-speeds.csv') 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Accessing Data Frame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Data_Frame[row, col]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Data_Frame$Column_Name</a:t>
              </a:r>
              <a:endParaRPr b="0" lang="en-US" sz="25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buNone/>
              </a:pPr>
              <a:endParaRPr b="0" lang="en-US" sz="2500" spc="-1" strike="noStrike">
                <a:latin typeface="Arial"/>
              </a:endParaRPr>
            </a:p>
            <a:p>
              <a:pPr marL="527040">
                <a:lnSpc>
                  <a:spcPct val="150000"/>
                </a:lnSpc>
                <a:buNone/>
              </a:pPr>
              <a:endParaRPr b="0" lang="en-US" sz="25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782;p108"/>
          <p:cNvSpPr/>
          <p:nvPr/>
        </p:nvSpPr>
        <p:spPr>
          <a:xfrm>
            <a:off x="3060360" y="120600"/>
            <a:ext cx="182660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 Basics: Data Structure Examples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40" name="Picture 2" descr="Calendar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14925960" y="3104280"/>
            <a:ext cx="3064320" cy="527976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5526360" y="3253320"/>
            <a:ext cx="2493000" cy="513468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6" descr="Text&#10;&#10;Description automatically generated with medium confidence"/>
          <p:cNvPicPr/>
          <p:nvPr/>
        </p:nvPicPr>
        <p:blipFill>
          <a:blip r:embed="rId3"/>
          <a:stretch/>
        </p:blipFill>
        <p:spPr>
          <a:xfrm>
            <a:off x="13282560" y="9987480"/>
            <a:ext cx="6022080" cy="273060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8" descr="Text&#10;&#10;Description automatically generated"/>
          <p:cNvPicPr/>
          <p:nvPr/>
        </p:nvPicPr>
        <p:blipFill>
          <a:blip r:embed="rId4"/>
          <a:srcRect l="35863" t="75706" r="0" b="0"/>
          <a:stretch/>
        </p:blipFill>
        <p:spPr>
          <a:xfrm>
            <a:off x="3060360" y="9987480"/>
            <a:ext cx="6756120" cy="2537280"/>
          </a:xfrm>
          <a:prstGeom prst="rect">
            <a:avLst/>
          </a:prstGeom>
          <a:ln w="0">
            <a:noFill/>
          </a:ln>
        </p:spPr>
      </p:pic>
      <p:sp>
        <p:nvSpPr>
          <p:cNvPr id="244" name="TextBox 9"/>
          <p:cNvSpPr/>
          <p:nvPr/>
        </p:nvSpPr>
        <p:spPr>
          <a:xfrm>
            <a:off x="6228000" y="2396160"/>
            <a:ext cx="2065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entury Gothic"/>
                <a:ea typeface="Arial"/>
              </a:rPr>
              <a:t>List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5" name="TextBox 14"/>
          <p:cNvSpPr/>
          <p:nvPr/>
        </p:nvSpPr>
        <p:spPr>
          <a:xfrm>
            <a:off x="15121800" y="2293920"/>
            <a:ext cx="32850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entury Gothic"/>
                <a:ea typeface="Arial"/>
              </a:rPr>
              <a:t>Data Frame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6" name="TextBox 15"/>
          <p:cNvSpPr/>
          <p:nvPr/>
        </p:nvSpPr>
        <p:spPr>
          <a:xfrm>
            <a:off x="5599800" y="9279360"/>
            <a:ext cx="2065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entury Gothic"/>
                <a:ea typeface="Arial"/>
              </a:rPr>
              <a:t>Vector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7" name="TextBox 16"/>
          <p:cNvSpPr/>
          <p:nvPr/>
        </p:nvSpPr>
        <p:spPr>
          <a:xfrm>
            <a:off x="15260760" y="9279360"/>
            <a:ext cx="2065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entury Gothic"/>
                <a:ea typeface="Arial"/>
              </a:rPr>
              <a:t>Matrix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82;p108"/>
          <p:cNvSpPr/>
          <p:nvPr/>
        </p:nvSpPr>
        <p:spPr>
          <a:xfrm>
            <a:off x="3060360" y="120600"/>
            <a:ext cx="182660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 Basics: Exploring Your Data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249" name="Google Shape;783;p108"/>
          <p:cNvGrpSpPr/>
          <p:nvPr/>
        </p:nvGrpSpPr>
        <p:grpSpPr>
          <a:xfrm>
            <a:off x="3103200" y="1722600"/>
            <a:ext cx="18180000" cy="10426320"/>
            <a:chOff x="3103200" y="1722600"/>
            <a:chExt cx="18180000" cy="10426320"/>
          </a:xfrm>
        </p:grpSpPr>
        <p:pic>
          <p:nvPicPr>
            <p:cNvPr id="250" name="Google Shape;784;p108" descr=""/>
            <p:cNvPicPr/>
            <p:nvPr/>
          </p:nvPicPr>
          <p:blipFill>
            <a:blip r:embed="rId1"/>
            <a:srcRect l="0" t="17030" r="0" b="16963"/>
            <a:stretch/>
          </p:blipFill>
          <p:spPr>
            <a:xfrm>
              <a:off x="3103200" y="1722600"/>
              <a:ext cx="18180000" cy="10426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1" name="Google Shape;785;p108"/>
            <p:cNvSpPr/>
            <p:nvPr/>
          </p:nvSpPr>
          <p:spPr>
            <a:xfrm>
              <a:off x="5733720" y="2522520"/>
              <a:ext cx="12919320" cy="874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nrow() &amp; ncol()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Gives you the number of rows of the dataset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Gives you the number of columns of the data set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head() &amp; tail()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Gives you the top 6 rows of the data set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Gives you the bottom 6 rows of the data set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str()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Gives you the structure of the data set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dim()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Gives you the dimension (row, col) of the data set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summary()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Gives you a summary of your data set</a:t>
              </a:r>
              <a:endParaRPr b="0" lang="en-US" sz="2500" spc="-1" strike="noStrike">
                <a:latin typeface="Arial"/>
              </a:endParaRPr>
            </a:p>
            <a:p>
              <a:pPr lvl="2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Ex: min, max, mean, IQR, number of categorical variables …etc.</a:t>
              </a:r>
              <a:endParaRPr b="0" lang="en-US" sz="2500" spc="-1" strike="noStrike">
                <a:latin typeface="Arial"/>
              </a:endParaRPr>
            </a:p>
            <a:p>
              <a:pPr marL="527040">
                <a:lnSpc>
                  <a:spcPct val="150000"/>
                </a:lnSpc>
                <a:buNone/>
              </a:pPr>
              <a:endParaRPr b="0" lang="en-US" sz="25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372;p78"/>
          <p:cNvSpPr/>
          <p:nvPr/>
        </p:nvSpPr>
        <p:spPr>
          <a:xfrm>
            <a:off x="5296680" y="3409920"/>
            <a:ext cx="4991040" cy="69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R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253" name="Google Shape;373;p78"/>
          <p:cNvSpPr/>
          <p:nvPr/>
        </p:nvSpPr>
        <p:spPr>
          <a:xfrm rot="5400000">
            <a:off x="8250840" y="1960920"/>
            <a:ext cx="8667000" cy="9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Google Shape;374;p78"/>
          <p:cNvSpPr/>
          <p:nvPr/>
        </p:nvSpPr>
        <p:spPr>
          <a:xfrm>
            <a:off x="9815040" y="6369480"/>
            <a:ext cx="725796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Let’s Code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4;p66" descr="title background.jpg"/>
          <p:cNvPicPr/>
          <p:nvPr/>
        </p:nvPicPr>
        <p:blipFill>
          <a:blip r:embed="rId1">
            <a:alphaModFix amt="60000"/>
          </a:blip>
          <a:stretch/>
        </p:blipFill>
        <p:spPr>
          <a:xfrm>
            <a:off x="0" y="-37800"/>
            <a:ext cx="24386400" cy="13715280"/>
          </a:xfrm>
          <a:prstGeom prst="rect">
            <a:avLst/>
          </a:prstGeom>
          <a:ln w="0">
            <a:noFill/>
          </a:ln>
        </p:spPr>
      </p:pic>
      <p:sp>
        <p:nvSpPr>
          <p:cNvPr id="256" name="Google Shape;256;p66"/>
          <p:cNvSpPr/>
          <p:nvPr/>
        </p:nvSpPr>
        <p:spPr>
          <a:xfrm>
            <a:off x="5473440" y="0"/>
            <a:ext cx="8912520" cy="10557360"/>
          </a:xfrm>
          <a:custGeom>
            <a:avLst/>
            <a:gdLst/>
            <a:ahLst/>
            <a:rect l="l" t="t" r="r" b="b"/>
            <a:pathLst>
              <a:path w="344982" h="408697">
                <a:moveTo>
                  <a:pt x="172491" y="69967"/>
                </a:moveTo>
                <a:cubicBezTo>
                  <a:pt x="162729" y="69926"/>
                  <a:pt x="152967" y="71299"/>
                  <a:pt x="143204" y="74085"/>
                </a:cubicBezTo>
                <a:cubicBezTo>
                  <a:pt x="123679" y="79658"/>
                  <a:pt x="107321" y="90924"/>
                  <a:pt x="94129" y="107885"/>
                </a:cubicBezTo>
                <a:cubicBezTo>
                  <a:pt x="80936" y="124845"/>
                  <a:pt x="74076" y="147540"/>
                  <a:pt x="73549" y="175969"/>
                </a:cubicBezTo>
                <a:lnTo>
                  <a:pt x="73549" y="232729"/>
                </a:lnTo>
                <a:cubicBezTo>
                  <a:pt x="74076" y="261277"/>
                  <a:pt x="80936" y="284116"/>
                  <a:pt x="94129" y="301245"/>
                </a:cubicBezTo>
                <a:cubicBezTo>
                  <a:pt x="107321" y="318374"/>
                  <a:pt x="123679" y="329793"/>
                  <a:pt x="143204" y="335503"/>
                </a:cubicBezTo>
                <a:cubicBezTo>
                  <a:pt x="162729" y="341212"/>
                  <a:pt x="182254" y="341212"/>
                  <a:pt x="201778" y="335503"/>
                </a:cubicBezTo>
                <a:cubicBezTo>
                  <a:pt x="221303" y="329793"/>
                  <a:pt x="237661" y="318374"/>
                  <a:pt x="250854" y="301245"/>
                </a:cubicBezTo>
                <a:cubicBezTo>
                  <a:pt x="264046" y="284116"/>
                  <a:pt x="270906" y="261277"/>
                  <a:pt x="271434" y="232729"/>
                </a:cubicBezTo>
                <a:lnTo>
                  <a:pt x="271434" y="175969"/>
                </a:lnTo>
                <a:cubicBezTo>
                  <a:pt x="270906" y="147864"/>
                  <a:pt x="264046" y="125331"/>
                  <a:pt x="250854" y="108370"/>
                </a:cubicBezTo>
                <a:cubicBezTo>
                  <a:pt x="237661" y="91410"/>
                  <a:pt x="221303" y="80062"/>
                  <a:pt x="201778" y="74328"/>
                </a:cubicBezTo>
                <a:cubicBezTo>
                  <a:pt x="192016" y="71461"/>
                  <a:pt x="182254" y="70007"/>
                  <a:pt x="172491" y="69967"/>
                </a:cubicBezTo>
                <a:close/>
                <a:moveTo>
                  <a:pt x="172491" y="1"/>
                </a:moveTo>
                <a:cubicBezTo>
                  <a:pt x="189510" y="14"/>
                  <a:pt x="206529" y="2374"/>
                  <a:pt x="223549" y="7080"/>
                </a:cubicBezTo>
                <a:cubicBezTo>
                  <a:pt x="257587" y="16492"/>
                  <a:pt x="286105" y="35275"/>
                  <a:pt x="309104" y="63430"/>
                </a:cubicBezTo>
                <a:cubicBezTo>
                  <a:pt x="332103" y="91585"/>
                  <a:pt x="344063" y="129098"/>
                  <a:pt x="344982" y="175969"/>
                </a:cubicBezTo>
                <a:lnTo>
                  <a:pt x="344982" y="232729"/>
                </a:lnTo>
                <a:cubicBezTo>
                  <a:pt x="344063" y="279600"/>
                  <a:pt x="332103" y="317112"/>
                  <a:pt x="309104" y="345267"/>
                </a:cubicBezTo>
                <a:cubicBezTo>
                  <a:pt x="286105" y="373422"/>
                  <a:pt x="257587" y="392206"/>
                  <a:pt x="223549" y="401618"/>
                </a:cubicBezTo>
                <a:cubicBezTo>
                  <a:pt x="189510" y="411030"/>
                  <a:pt x="155472" y="411057"/>
                  <a:pt x="121434" y="401699"/>
                </a:cubicBezTo>
                <a:cubicBezTo>
                  <a:pt x="87396" y="392341"/>
                  <a:pt x="58877" y="373584"/>
                  <a:pt x="35878" y="345429"/>
                </a:cubicBezTo>
                <a:cubicBezTo>
                  <a:pt x="12879" y="317274"/>
                  <a:pt x="920" y="279707"/>
                  <a:pt x="0" y="232729"/>
                </a:cubicBezTo>
                <a:lnTo>
                  <a:pt x="0" y="175969"/>
                </a:lnTo>
                <a:cubicBezTo>
                  <a:pt x="920" y="128990"/>
                  <a:pt x="12879" y="91423"/>
                  <a:pt x="35878" y="63268"/>
                </a:cubicBezTo>
                <a:cubicBezTo>
                  <a:pt x="58877" y="35113"/>
                  <a:pt x="87396" y="16357"/>
                  <a:pt x="121434" y="6999"/>
                </a:cubicBezTo>
                <a:cubicBezTo>
                  <a:pt x="138453" y="2320"/>
                  <a:pt x="155472" y="-13"/>
                  <a:pt x="172491" y="1"/>
                </a:cubicBezTo>
                <a:close/>
              </a:path>
            </a:pathLst>
          </a:custGeom>
          <a:gradFill rotWithShape="0">
            <a:gsLst>
              <a:gs pos="7000">
                <a:srgbClr val="000000">
                  <a:alpha val="26274"/>
                </a:srgbClr>
              </a:gs>
              <a:gs pos="100000">
                <a:srgbClr val="fefefe">
                  <a:alpha val="11372"/>
                </a:srgbClr>
              </a:gs>
            </a:gsLst>
            <a:lin ang="8100000"/>
          </a:gradFill>
          <a:ln w="0">
            <a:noFill/>
          </a:ln>
          <a:effectLst>
            <a:outerShdw algn="ctr" blurRad="1270080" rotWithShape="0" sx="94000" sy="94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7" name="Google Shape;258;p66"/>
          <p:cNvSpPr/>
          <p:nvPr/>
        </p:nvSpPr>
        <p:spPr>
          <a:xfrm>
            <a:off x="0" y="3424680"/>
            <a:ext cx="8229960" cy="10290600"/>
          </a:xfrm>
          <a:custGeom>
            <a:avLst/>
            <a:gdLst/>
            <a:ahLst/>
            <a:rect l="l" t="t" r="r" b="b"/>
            <a:pathLst>
              <a:path w="318569" h="398376">
                <a:moveTo>
                  <a:pt x="153381" y="6"/>
                </a:moveTo>
                <a:cubicBezTo>
                  <a:pt x="180185" y="-175"/>
                  <a:pt x="206024" y="3742"/>
                  <a:pt x="230898" y="11757"/>
                </a:cubicBezTo>
                <a:cubicBezTo>
                  <a:pt x="255772" y="19771"/>
                  <a:pt x="276273" y="32969"/>
                  <a:pt x="292401" y="51349"/>
                </a:cubicBezTo>
                <a:cubicBezTo>
                  <a:pt x="308529" y="69730"/>
                  <a:pt x="316878" y="94378"/>
                  <a:pt x="317445" y="125294"/>
                </a:cubicBezTo>
                <a:cubicBezTo>
                  <a:pt x="317027" y="158250"/>
                  <a:pt x="309505" y="183360"/>
                  <a:pt x="294879" y="200622"/>
                </a:cubicBezTo>
                <a:cubicBezTo>
                  <a:pt x="280253" y="217885"/>
                  <a:pt x="261036" y="229592"/>
                  <a:pt x="237228" y="235742"/>
                </a:cubicBezTo>
                <a:cubicBezTo>
                  <a:pt x="213420" y="241892"/>
                  <a:pt x="187532" y="244777"/>
                  <a:pt x="159565" y="244395"/>
                </a:cubicBezTo>
                <a:cubicBezTo>
                  <a:pt x="148245" y="244235"/>
                  <a:pt x="136029" y="245492"/>
                  <a:pt x="122918" y="248165"/>
                </a:cubicBezTo>
                <a:cubicBezTo>
                  <a:pt x="109807" y="250839"/>
                  <a:pt x="98508" y="255887"/>
                  <a:pt x="89020" y="263310"/>
                </a:cubicBezTo>
                <a:cubicBezTo>
                  <a:pt x="79532" y="270732"/>
                  <a:pt x="74563" y="281488"/>
                  <a:pt x="74112" y="295577"/>
                </a:cubicBezTo>
                <a:lnTo>
                  <a:pt x="74112" y="329323"/>
                </a:lnTo>
                <a:lnTo>
                  <a:pt x="318569" y="329323"/>
                </a:lnTo>
                <a:lnTo>
                  <a:pt x="318569" y="398376"/>
                </a:lnTo>
                <a:lnTo>
                  <a:pt x="0" y="398376"/>
                </a:lnTo>
                <a:cubicBezTo>
                  <a:pt x="0" y="381266"/>
                  <a:pt x="0" y="364118"/>
                  <a:pt x="0" y="346930"/>
                </a:cubicBezTo>
                <a:cubicBezTo>
                  <a:pt x="0" y="329742"/>
                  <a:pt x="0" y="312437"/>
                  <a:pt x="0" y="295015"/>
                </a:cubicBezTo>
                <a:cubicBezTo>
                  <a:pt x="533" y="265081"/>
                  <a:pt x="8576" y="241529"/>
                  <a:pt x="24128" y="224359"/>
                </a:cubicBezTo>
                <a:cubicBezTo>
                  <a:pt x="39680" y="207188"/>
                  <a:pt x="59542" y="195044"/>
                  <a:pt x="83714" y="187927"/>
                </a:cubicBezTo>
                <a:cubicBezTo>
                  <a:pt x="107887" y="180810"/>
                  <a:pt x="133171" y="177364"/>
                  <a:pt x="159565" y="177590"/>
                </a:cubicBezTo>
                <a:cubicBezTo>
                  <a:pt x="169987" y="177809"/>
                  <a:pt x="181689" y="176809"/>
                  <a:pt x="194672" y="174591"/>
                </a:cubicBezTo>
                <a:cubicBezTo>
                  <a:pt x="207655" y="172373"/>
                  <a:pt x="218983" y="167624"/>
                  <a:pt x="228655" y="160345"/>
                </a:cubicBezTo>
                <a:cubicBezTo>
                  <a:pt x="238327" y="153066"/>
                  <a:pt x="243408" y="141945"/>
                  <a:pt x="243897" y="126981"/>
                </a:cubicBezTo>
                <a:cubicBezTo>
                  <a:pt x="243335" y="105659"/>
                  <a:pt x="234761" y="89820"/>
                  <a:pt x="218176" y="79464"/>
                </a:cubicBezTo>
                <a:cubicBezTo>
                  <a:pt x="201590" y="69108"/>
                  <a:pt x="180367" y="63954"/>
                  <a:pt x="154505" y="64001"/>
                </a:cubicBezTo>
                <a:cubicBezTo>
                  <a:pt x="134266" y="64083"/>
                  <a:pt x="116275" y="68838"/>
                  <a:pt x="100534" y="78265"/>
                </a:cubicBezTo>
                <a:cubicBezTo>
                  <a:pt x="84792" y="87692"/>
                  <a:pt x="76359" y="101295"/>
                  <a:pt x="75234" y="119074"/>
                </a:cubicBezTo>
                <a:lnTo>
                  <a:pt x="1684" y="119074"/>
                </a:lnTo>
                <a:cubicBezTo>
                  <a:pt x="2391" y="91436"/>
                  <a:pt x="10211" y="68832"/>
                  <a:pt x="25146" y="51261"/>
                </a:cubicBezTo>
                <a:cubicBezTo>
                  <a:pt x="40081" y="33691"/>
                  <a:pt x="59013" y="20738"/>
                  <a:pt x="81944" y="12404"/>
                </a:cubicBezTo>
                <a:cubicBezTo>
                  <a:pt x="104874" y="4069"/>
                  <a:pt x="128687" y="-63"/>
                  <a:pt x="153381" y="6"/>
                </a:cubicBezTo>
                <a:close/>
              </a:path>
            </a:pathLst>
          </a:custGeom>
          <a:gradFill rotWithShape="0">
            <a:gsLst>
              <a:gs pos="7000">
                <a:srgbClr val="000000">
                  <a:alpha val="26274"/>
                </a:srgbClr>
              </a:gs>
              <a:gs pos="100000">
                <a:srgbClr val="fefefe">
                  <a:alpha val="11372"/>
                </a:srgbClr>
              </a:gs>
            </a:gsLst>
            <a:lin ang="8100000"/>
          </a:gradFill>
          <a:ln w="0">
            <a:noFill/>
          </a:ln>
          <a:effectLst>
            <a:outerShdw algn="ctr" blurRad="1270080" rotWithShape="0" sx="94000" sy="94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8" name="Google Shape;259;p66"/>
          <p:cNvSpPr/>
          <p:nvPr/>
        </p:nvSpPr>
        <p:spPr>
          <a:xfrm>
            <a:off x="3431880" y="5558040"/>
            <a:ext cx="1752300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0" spc="-1" strike="noStrike">
                <a:solidFill>
                  <a:srgbClr val="0bd0d9"/>
                </a:solidFill>
                <a:latin typeface="Century Gothic"/>
                <a:ea typeface="Century Gothic"/>
              </a:rPr>
              <a:t>Thank You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259" name="Google Shape;258;p66"/>
          <p:cNvSpPr/>
          <p:nvPr/>
        </p:nvSpPr>
        <p:spPr>
          <a:xfrm>
            <a:off x="11831760" y="4599720"/>
            <a:ext cx="7445520" cy="9150480"/>
          </a:xfrm>
          <a:custGeom>
            <a:avLst/>
            <a:gdLst/>
            <a:ahLst/>
            <a:rect l="l" t="t" r="r" b="b"/>
            <a:pathLst>
              <a:path w="318569" h="398376">
                <a:moveTo>
                  <a:pt x="153381" y="6"/>
                </a:moveTo>
                <a:cubicBezTo>
                  <a:pt x="180185" y="-175"/>
                  <a:pt x="206024" y="3742"/>
                  <a:pt x="230898" y="11757"/>
                </a:cubicBezTo>
                <a:cubicBezTo>
                  <a:pt x="255772" y="19771"/>
                  <a:pt x="276273" y="32969"/>
                  <a:pt x="292401" y="51349"/>
                </a:cubicBezTo>
                <a:cubicBezTo>
                  <a:pt x="308529" y="69730"/>
                  <a:pt x="316878" y="94378"/>
                  <a:pt x="317445" y="125294"/>
                </a:cubicBezTo>
                <a:cubicBezTo>
                  <a:pt x="317027" y="158250"/>
                  <a:pt x="309505" y="183360"/>
                  <a:pt x="294879" y="200622"/>
                </a:cubicBezTo>
                <a:cubicBezTo>
                  <a:pt x="280253" y="217885"/>
                  <a:pt x="261036" y="229592"/>
                  <a:pt x="237228" y="235742"/>
                </a:cubicBezTo>
                <a:cubicBezTo>
                  <a:pt x="213420" y="241892"/>
                  <a:pt x="187532" y="244777"/>
                  <a:pt x="159565" y="244395"/>
                </a:cubicBezTo>
                <a:cubicBezTo>
                  <a:pt x="148245" y="244235"/>
                  <a:pt x="136029" y="245492"/>
                  <a:pt x="122918" y="248165"/>
                </a:cubicBezTo>
                <a:cubicBezTo>
                  <a:pt x="109807" y="250839"/>
                  <a:pt x="98508" y="255887"/>
                  <a:pt x="89020" y="263310"/>
                </a:cubicBezTo>
                <a:cubicBezTo>
                  <a:pt x="79532" y="270732"/>
                  <a:pt x="74563" y="281488"/>
                  <a:pt x="74112" y="295577"/>
                </a:cubicBezTo>
                <a:lnTo>
                  <a:pt x="74112" y="329323"/>
                </a:lnTo>
                <a:lnTo>
                  <a:pt x="318569" y="329323"/>
                </a:lnTo>
                <a:lnTo>
                  <a:pt x="318569" y="398376"/>
                </a:lnTo>
                <a:lnTo>
                  <a:pt x="0" y="398376"/>
                </a:lnTo>
                <a:cubicBezTo>
                  <a:pt x="0" y="381266"/>
                  <a:pt x="0" y="364118"/>
                  <a:pt x="0" y="346930"/>
                </a:cubicBezTo>
                <a:cubicBezTo>
                  <a:pt x="0" y="329742"/>
                  <a:pt x="0" y="312437"/>
                  <a:pt x="0" y="295015"/>
                </a:cubicBezTo>
                <a:cubicBezTo>
                  <a:pt x="533" y="265081"/>
                  <a:pt x="8576" y="241529"/>
                  <a:pt x="24128" y="224359"/>
                </a:cubicBezTo>
                <a:cubicBezTo>
                  <a:pt x="39680" y="207188"/>
                  <a:pt x="59542" y="195044"/>
                  <a:pt x="83714" y="187927"/>
                </a:cubicBezTo>
                <a:cubicBezTo>
                  <a:pt x="107887" y="180810"/>
                  <a:pt x="133171" y="177364"/>
                  <a:pt x="159565" y="177590"/>
                </a:cubicBezTo>
                <a:cubicBezTo>
                  <a:pt x="169987" y="177809"/>
                  <a:pt x="181689" y="176809"/>
                  <a:pt x="194672" y="174591"/>
                </a:cubicBezTo>
                <a:cubicBezTo>
                  <a:pt x="207655" y="172373"/>
                  <a:pt x="218983" y="167624"/>
                  <a:pt x="228655" y="160345"/>
                </a:cubicBezTo>
                <a:cubicBezTo>
                  <a:pt x="238327" y="153066"/>
                  <a:pt x="243408" y="141945"/>
                  <a:pt x="243897" y="126981"/>
                </a:cubicBezTo>
                <a:cubicBezTo>
                  <a:pt x="243335" y="105659"/>
                  <a:pt x="234761" y="89820"/>
                  <a:pt x="218176" y="79464"/>
                </a:cubicBezTo>
                <a:cubicBezTo>
                  <a:pt x="201590" y="69108"/>
                  <a:pt x="180367" y="63954"/>
                  <a:pt x="154505" y="64001"/>
                </a:cubicBezTo>
                <a:cubicBezTo>
                  <a:pt x="134266" y="64083"/>
                  <a:pt x="116275" y="68838"/>
                  <a:pt x="100534" y="78265"/>
                </a:cubicBezTo>
                <a:cubicBezTo>
                  <a:pt x="84792" y="87692"/>
                  <a:pt x="76359" y="101295"/>
                  <a:pt x="75234" y="119074"/>
                </a:cubicBezTo>
                <a:lnTo>
                  <a:pt x="1684" y="119074"/>
                </a:lnTo>
                <a:cubicBezTo>
                  <a:pt x="2391" y="91436"/>
                  <a:pt x="10211" y="68832"/>
                  <a:pt x="25146" y="51261"/>
                </a:cubicBezTo>
                <a:cubicBezTo>
                  <a:pt x="40081" y="33691"/>
                  <a:pt x="59013" y="20738"/>
                  <a:pt x="81944" y="12404"/>
                </a:cubicBezTo>
                <a:cubicBezTo>
                  <a:pt x="104874" y="4069"/>
                  <a:pt x="128687" y="-63"/>
                  <a:pt x="153381" y="6"/>
                </a:cubicBezTo>
                <a:close/>
              </a:path>
            </a:pathLst>
          </a:custGeom>
          <a:gradFill rotWithShape="0">
            <a:gsLst>
              <a:gs pos="7000">
                <a:srgbClr val="000000">
                  <a:alpha val="26274"/>
                </a:srgbClr>
              </a:gs>
              <a:gs pos="100000">
                <a:srgbClr val="fefefe">
                  <a:alpha val="11372"/>
                </a:srgbClr>
              </a:gs>
            </a:gsLst>
            <a:lin ang="8100000"/>
          </a:gradFill>
          <a:ln w="0">
            <a:noFill/>
          </a:ln>
          <a:effectLst>
            <a:outerShdw algn="ctr" blurRad="1270080" rotWithShape="0" sx="94000" sy="94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0" name="Google Shape;258;p66"/>
          <p:cNvSpPr/>
          <p:nvPr/>
        </p:nvSpPr>
        <p:spPr>
          <a:xfrm>
            <a:off x="16156440" y="-468360"/>
            <a:ext cx="8229960" cy="10290600"/>
          </a:xfrm>
          <a:custGeom>
            <a:avLst/>
            <a:gdLst/>
            <a:ahLst/>
            <a:rect l="l" t="t" r="r" b="b"/>
            <a:pathLst>
              <a:path w="318569" h="398376">
                <a:moveTo>
                  <a:pt x="153381" y="6"/>
                </a:moveTo>
                <a:cubicBezTo>
                  <a:pt x="180185" y="-175"/>
                  <a:pt x="206024" y="3742"/>
                  <a:pt x="230898" y="11757"/>
                </a:cubicBezTo>
                <a:cubicBezTo>
                  <a:pt x="255772" y="19771"/>
                  <a:pt x="276273" y="32969"/>
                  <a:pt x="292401" y="51349"/>
                </a:cubicBezTo>
                <a:cubicBezTo>
                  <a:pt x="308529" y="69730"/>
                  <a:pt x="316878" y="94378"/>
                  <a:pt x="317445" y="125294"/>
                </a:cubicBezTo>
                <a:cubicBezTo>
                  <a:pt x="317027" y="158250"/>
                  <a:pt x="309505" y="183360"/>
                  <a:pt x="294879" y="200622"/>
                </a:cubicBezTo>
                <a:cubicBezTo>
                  <a:pt x="280253" y="217885"/>
                  <a:pt x="261036" y="229592"/>
                  <a:pt x="237228" y="235742"/>
                </a:cubicBezTo>
                <a:cubicBezTo>
                  <a:pt x="213420" y="241892"/>
                  <a:pt x="187532" y="244777"/>
                  <a:pt x="159565" y="244395"/>
                </a:cubicBezTo>
                <a:cubicBezTo>
                  <a:pt x="148245" y="244235"/>
                  <a:pt x="136029" y="245492"/>
                  <a:pt x="122918" y="248165"/>
                </a:cubicBezTo>
                <a:cubicBezTo>
                  <a:pt x="109807" y="250839"/>
                  <a:pt x="98508" y="255887"/>
                  <a:pt x="89020" y="263310"/>
                </a:cubicBezTo>
                <a:cubicBezTo>
                  <a:pt x="79532" y="270732"/>
                  <a:pt x="74563" y="281488"/>
                  <a:pt x="74112" y="295577"/>
                </a:cubicBezTo>
                <a:lnTo>
                  <a:pt x="74112" y="329323"/>
                </a:lnTo>
                <a:lnTo>
                  <a:pt x="318569" y="329323"/>
                </a:lnTo>
                <a:lnTo>
                  <a:pt x="318569" y="398376"/>
                </a:lnTo>
                <a:lnTo>
                  <a:pt x="0" y="398376"/>
                </a:lnTo>
                <a:cubicBezTo>
                  <a:pt x="0" y="381266"/>
                  <a:pt x="0" y="364118"/>
                  <a:pt x="0" y="346930"/>
                </a:cubicBezTo>
                <a:cubicBezTo>
                  <a:pt x="0" y="329742"/>
                  <a:pt x="0" y="312437"/>
                  <a:pt x="0" y="295015"/>
                </a:cubicBezTo>
                <a:cubicBezTo>
                  <a:pt x="533" y="265081"/>
                  <a:pt x="8576" y="241529"/>
                  <a:pt x="24128" y="224359"/>
                </a:cubicBezTo>
                <a:cubicBezTo>
                  <a:pt x="39680" y="207188"/>
                  <a:pt x="59542" y="195044"/>
                  <a:pt x="83714" y="187927"/>
                </a:cubicBezTo>
                <a:cubicBezTo>
                  <a:pt x="107887" y="180810"/>
                  <a:pt x="133171" y="177364"/>
                  <a:pt x="159565" y="177590"/>
                </a:cubicBezTo>
                <a:cubicBezTo>
                  <a:pt x="169987" y="177809"/>
                  <a:pt x="181689" y="176809"/>
                  <a:pt x="194672" y="174591"/>
                </a:cubicBezTo>
                <a:cubicBezTo>
                  <a:pt x="207655" y="172373"/>
                  <a:pt x="218983" y="167624"/>
                  <a:pt x="228655" y="160345"/>
                </a:cubicBezTo>
                <a:cubicBezTo>
                  <a:pt x="238327" y="153066"/>
                  <a:pt x="243408" y="141945"/>
                  <a:pt x="243897" y="126981"/>
                </a:cubicBezTo>
                <a:cubicBezTo>
                  <a:pt x="243335" y="105659"/>
                  <a:pt x="234761" y="89820"/>
                  <a:pt x="218176" y="79464"/>
                </a:cubicBezTo>
                <a:cubicBezTo>
                  <a:pt x="201590" y="69108"/>
                  <a:pt x="180367" y="63954"/>
                  <a:pt x="154505" y="64001"/>
                </a:cubicBezTo>
                <a:cubicBezTo>
                  <a:pt x="134266" y="64083"/>
                  <a:pt x="116275" y="68838"/>
                  <a:pt x="100534" y="78265"/>
                </a:cubicBezTo>
                <a:cubicBezTo>
                  <a:pt x="84792" y="87692"/>
                  <a:pt x="76359" y="101295"/>
                  <a:pt x="75234" y="119074"/>
                </a:cubicBezTo>
                <a:lnTo>
                  <a:pt x="1684" y="119074"/>
                </a:lnTo>
                <a:cubicBezTo>
                  <a:pt x="2391" y="91436"/>
                  <a:pt x="10211" y="68832"/>
                  <a:pt x="25146" y="51261"/>
                </a:cubicBezTo>
                <a:cubicBezTo>
                  <a:pt x="40081" y="33691"/>
                  <a:pt x="59013" y="20738"/>
                  <a:pt x="81944" y="12404"/>
                </a:cubicBezTo>
                <a:cubicBezTo>
                  <a:pt x="104874" y="4069"/>
                  <a:pt x="128687" y="-63"/>
                  <a:pt x="153381" y="6"/>
                </a:cubicBezTo>
                <a:close/>
              </a:path>
            </a:pathLst>
          </a:custGeom>
          <a:gradFill rotWithShape="0">
            <a:gsLst>
              <a:gs pos="7000">
                <a:srgbClr val="000000">
                  <a:alpha val="26274"/>
                </a:srgbClr>
              </a:gs>
              <a:gs pos="100000">
                <a:srgbClr val="fefefe">
                  <a:alpha val="11372"/>
                </a:srgbClr>
              </a:gs>
            </a:gsLst>
            <a:lin ang="8100000"/>
          </a:gradFill>
          <a:ln w="0">
            <a:noFill/>
          </a:ln>
          <a:effectLst>
            <a:outerShdw algn="ctr" blurRad="1270080" rotWithShape="0" sx="94000" sy="94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297;p68"/>
          <p:cNvSpPr/>
          <p:nvPr/>
        </p:nvSpPr>
        <p:spPr>
          <a:xfrm>
            <a:off x="5296680" y="3409920"/>
            <a:ext cx="4991040" cy="69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192" name="Google Shape;298;p68"/>
          <p:cNvSpPr/>
          <p:nvPr/>
        </p:nvSpPr>
        <p:spPr>
          <a:xfrm rot="5400000">
            <a:off x="8250840" y="1960920"/>
            <a:ext cx="8667000" cy="9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299;p68"/>
          <p:cNvSpPr/>
          <p:nvPr/>
        </p:nvSpPr>
        <p:spPr>
          <a:xfrm>
            <a:off x="9522360" y="6369480"/>
            <a:ext cx="725796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What exactly is R?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d2e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306;p69"/>
          <p:cNvSpPr/>
          <p:nvPr/>
        </p:nvSpPr>
        <p:spPr>
          <a:xfrm>
            <a:off x="1367640" y="6210000"/>
            <a:ext cx="73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50">
            <a:solidFill>
              <a:srgbClr val="1aaec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307;p69"/>
          <p:cNvSpPr/>
          <p:nvPr/>
        </p:nvSpPr>
        <p:spPr>
          <a:xfrm>
            <a:off x="1376640" y="6742440"/>
            <a:ext cx="13293000" cy="57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Developed by Ross Ihaka and Robert Gentleman in 1991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Hence the name “R”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Maintained by The R Foundation for Statistical Computing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Difficult for beginners + Steep learning curve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Rich and powerful visualization libraries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Arial"/>
              </a:rPr>
              <a:t>Support matrix / vectorized operations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Arial"/>
              </a:rPr>
              <a:t>It’s born for stats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96" name="Picture 2" descr="R (langage) — Wikipédia"/>
          <p:cNvPicPr/>
          <p:nvPr/>
        </p:nvPicPr>
        <p:blipFill>
          <a:blip r:embed="rId1"/>
          <a:stretch/>
        </p:blipFill>
        <p:spPr>
          <a:xfrm>
            <a:off x="2100600" y="929520"/>
            <a:ext cx="6457320" cy="500436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6" descr=""/>
          <p:cNvPicPr/>
          <p:nvPr/>
        </p:nvPicPr>
        <p:blipFill>
          <a:blip r:embed="rId2"/>
          <a:stretch/>
        </p:blipFill>
        <p:spPr>
          <a:xfrm>
            <a:off x="12193560" y="3004920"/>
            <a:ext cx="11304720" cy="77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3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19320" y="54936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RStudio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199" name="Picture 4" descr="Rstudio"/>
          <p:cNvPicPr/>
          <p:nvPr/>
        </p:nvPicPr>
        <p:blipFill>
          <a:blip r:embed="rId1"/>
          <a:stretch/>
        </p:blipFill>
        <p:spPr>
          <a:xfrm>
            <a:off x="5322240" y="1980360"/>
            <a:ext cx="13741920" cy="114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19320" y="54936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 vs. Python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01" name="Picture 2" descr="Python vs R: The Basics. An aspiring data scientist&amp;amp;#39;s guide on… | by Sidney  Kung | Towards Data Science"/>
          <p:cNvPicPr/>
          <p:nvPr/>
        </p:nvPicPr>
        <p:blipFill>
          <a:blip r:embed="rId1"/>
          <a:stretch/>
        </p:blipFill>
        <p:spPr>
          <a:xfrm>
            <a:off x="5049000" y="2223720"/>
            <a:ext cx="14288760" cy="1106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350;p75"/>
          <p:cNvSpPr/>
          <p:nvPr/>
        </p:nvSpPr>
        <p:spPr>
          <a:xfrm>
            <a:off x="5296680" y="3409920"/>
            <a:ext cx="4991040" cy="69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2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203" name="Google Shape;351;p75"/>
          <p:cNvSpPr/>
          <p:nvPr/>
        </p:nvSpPr>
        <p:spPr>
          <a:xfrm rot="5400000">
            <a:off x="8250840" y="1960920"/>
            <a:ext cx="8667000" cy="9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352;p75"/>
          <p:cNvSpPr/>
          <p:nvPr/>
        </p:nvSpPr>
        <p:spPr>
          <a:xfrm>
            <a:off x="9290160" y="6369480"/>
            <a:ext cx="778248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AI/ML/NLP Explained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AI Domains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06" name="Picture 2" descr="Natural Language Processing: Taking Your Business to the Next Level"/>
          <p:cNvPicPr/>
          <p:nvPr/>
        </p:nvPicPr>
        <p:blipFill>
          <a:blip r:embed="rId1"/>
          <a:stretch/>
        </p:blipFill>
        <p:spPr>
          <a:xfrm>
            <a:off x="5232960" y="2861640"/>
            <a:ext cx="13920120" cy="1020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76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Machine Learning Family Tree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08" name="Picture 4" descr="Machine Learning Algorithms and Their Types. List of Examples of ML  Algorithms | LITSLINK Blog"/>
          <p:cNvPicPr/>
          <p:nvPr/>
        </p:nvPicPr>
        <p:blipFill>
          <a:blip r:embed="rId1"/>
          <a:stretch/>
        </p:blipFill>
        <p:spPr>
          <a:xfrm>
            <a:off x="1510920" y="2971440"/>
            <a:ext cx="21364560" cy="967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99"/>
      </a:dk2>
      <a:lt2>
        <a:srgbClr val="e2e2e2"/>
      </a:lt2>
      <a:accent1>
        <a:srgbClr val="94b9ba"/>
      </a:accent1>
      <a:accent2>
        <a:srgbClr val="759195"/>
      </a:accent2>
      <a:accent3>
        <a:srgbClr val="60767b"/>
      </a:accent3>
      <a:accent4>
        <a:srgbClr val="4c5b63"/>
      </a:accent4>
      <a:accent5>
        <a:srgbClr val="343842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Application>LibreOffice/7.3.7.2$Linux_X86_64 LibreOffice_project/30$Build-2</Application>
  <AppVersion>15.0000</AppVersion>
  <Words>545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2023-03-07T20:43:42Z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25</vt:i4>
  </property>
  <property fmtid="{D5CDD505-2E9C-101B-9397-08002B2CF9AE}" pid="3" name="PresentationFormat">
    <vt:lpwstr>Custom</vt:lpwstr>
  </property>
  <property fmtid="{D5CDD505-2E9C-101B-9397-08002B2CF9AE}" pid="4" name="Slides">
    <vt:i4>25</vt:i4>
  </property>
</Properties>
</file>