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05613" cy="9939338"/>
  <p:embeddedFontLst>
    <p:embeddedFont>
      <p:font typeface="함초롬바탕" panose="02030504000101010101" pitchFamily="18" charset="-127"/>
      <p:regular r:id="rId12"/>
      <p:bold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D2Coding" panose="020B0609020101020101" pitchFamily="49" charset="-127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명조" panose="02020603020101020101" pitchFamily="18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656"/>
    <a:srgbClr val="08456E"/>
    <a:srgbClr val="5DAAFF"/>
    <a:srgbClr val="009900"/>
    <a:srgbClr val="7F7F7F"/>
    <a:srgbClr val="3D3C3E"/>
    <a:srgbClr val="8DBDF7"/>
    <a:srgbClr val="569CF0"/>
    <a:srgbClr val="1D314E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468" y="5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2pPr>
            <a:lvl3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3pPr>
            <a:lvl4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4pPr>
            <a:lvl5pPr>
              <a:defRPr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나눔명조" panose="0202060302010102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408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  <p:sldLayoutId id="2147483678" r:id="rId6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3D3C3E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Consolas" panose="020B0609020204030204" pitchFamily="49" charset="0"/>
          <a:ea typeface="나눔명조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교집합이 없는 집합들을 저장하기 위한 자료구조</a:t>
            </a:r>
            <a:endParaRPr lang="en-US" altLang="ko-KR" dirty="0"/>
          </a:p>
          <a:p>
            <a:r>
              <a:rPr lang="ko-KR" altLang="en-US" dirty="0"/>
              <a:t>집합에 포함된 임의의 원소를 대표자로 선택해서 집합의 식별 값으로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 배타 집합의 표현</a:t>
            </a:r>
            <a:endParaRPr lang="en-US" altLang="ko-KR" dirty="0"/>
          </a:p>
          <a:p>
            <a:pPr lvl="1"/>
            <a:r>
              <a:rPr lang="ko-KR" altLang="en-US" dirty="0"/>
              <a:t>연결 리스트</a:t>
            </a:r>
            <a:endParaRPr lang="en-US" altLang="ko-KR" dirty="0"/>
          </a:p>
          <a:p>
            <a:pPr lvl="1"/>
            <a:r>
              <a:rPr lang="ko-KR" altLang="en-US" dirty="0"/>
              <a:t>부모를 저장하는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미로 생성</a:t>
            </a:r>
            <a:endParaRPr lang="en-US" altLang="ko-KR" dirty="0"/>
          </a:p>
          <a:p>
            <a:pPr lvl="1"/>
            <a:r>
              <a:rPr lang="ko-KR" altLang="en-US" dirty="0"/>
              <a:t>최소 신장 트리를 구하는 </a:t>
            </a:r>
            <a:r>
              <a:rPr lang="en-US" altLang="ko-KR" dirty="0"/>
              <a:t>Kruskal </a:t>
            </a:r>
            <a:r>
              <a:rPr lang="ko-KR" altLang="en-US" dirty="0"/>
              <a:t>알고리즘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Disjoint-sets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0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</p:spPr>
        <p:txBody>
          <a:bodyPr/>
          <a:lstStyle/>
          <a:p>
            <a:r>
              <a:rPr lang="ko-KR" altLang="en-US" dirty="0"/>
              <a:t>하나의 집합은 하나의 트리로 표현된다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집합에 속한 원소는 트리의 노드로 표현된다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노드는 부모 노드를 가리키도록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노드에 해당하는 원소가 집합의 대표자가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연산</a:t>
            </a:r>
            <a:endParaRPr lang="en-US" altLang="ko-KR" dirty="0"/>
          </a:p>
          <a:p>
            <a:pPr lvl="1"/>
            <a:r>
              <a:rPr lang="en-US" altLang="ko-KR" dirty="0"/>
              <a:t>Make-Set(x)</a:t>
            </a:r>
          </a:p>
          <a:p>
            <a:pPr lvl="1"/>
            <a:r>
              <a:rPr lang="en-US" altLang="ko-KR" dirty="0"/>
              <a:t>Find-Set(x)</a:t>
            </a:r>
          </a:p>
          <a:p>
            <a:pPr lvl="1"/>
            <a:r>
              <a:rPr lang="en-US" altLang="ko-KR" dirty="0"/>
              <a:t>Union-Set(x, y)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트리를 이용한 집합 표현</a:t>
            </a:r>
          </a:p>
        </p:txBody>
      </p:sp>
      <p:sp>
        <p:nvSpPr>
          <p:cNvPr id="4" name="타원 3"/>
          <p:cNvSpPr/>
          <p:nvPr/>
        </p:nvSpPr>
        <p:spPr>
          <a:xfrm>
            <a:off x="6197109" y="3842907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624087" y="4529999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82873" y="3212127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42148" y="3842906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cxnSpLocks/>
            <a:stCxn id="6" idx="3"/>
            <a:endCxn id="4" idx="0"/>
          </p:cNvCxnSpPr>
          <p:nvPr/>
        </p:nvCxnSpPr>
        <p:spPr>
          <a:xfrm flipH="1">
            <a:off x="6377130" y="3519440"/>
            <a:ext cx="558470" cy="32346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4" idx="3"/>
            <a:endCxn id="5" idx="0"/>
          </p:cNvCxnSpPr>
          <p:nvPr/>
        </p:nvCxnSpPr>
        <p:spPr>
          <a:xfrm flipH="1">
            <a:off x="5804107" y="4150220"/>
            <a:ext cx="445730" cy="379779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6" idx="5"/>
            <a:endCxn id="7" idx="0"/>
          </p:cNvCxnSpPr>
          <p:nvPr/>
        </p:nvCxnSpPr>
        <p:spPr>
          <a:xfrm>
            <a:off x="7190185" y="3519439"/>
            <a:ext cx="631983" cy="32346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7" idx="3"/>
            <a:endCxn id="14" idx="0"/>
          </p:cNvCxnSpPr>
          <p:nvPr/>
        </p:nvCxnSpPr>
        <p:spPr>
          <a:xfrm flipH="1">
            <a:off x="7333369" y="4150219"/>
            <a:ext cx="361506" cy="44087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153349" y="4591092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642148" y="4591092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cxnSpLocks/>
            <a:stCxn id="7" idx="4"/>
            <a:endCxn id="15" idx="0"/>
          </p:cNvCxnSpPr>
          <p:nvPr/>
        </p:nvCxnSpPr>
        <p:spPr>
          <a:xfrm>
            <a:off x="7822168" y="4202946"/>
            <a:ext cx="0" cy="388146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145931" y="4591092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cxnSpLocks/>
            <a:endCxn id="35" idx="0"/>
          </p:cNvCxnSpPr>
          <p:nvPr/>
        </p:nvCxnSpPr>
        <p:spPr>
          <a:xfrm>
            <a:off x="7944948" y="4198626"/>
            <a:ext cx="381003" cy="392466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/>
          <p:cNvSpPr/>
          <p:nvPr/>
        </p:nvSpPr>
        <p:spPr>
          <a:xfrm>
            <a:off x="6979873" y="2989902"/>
            <a:ext cx="299669" cy="253140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149738" y="5327246"/>
            <a:ext cx="360040" cy="3600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직선 화살표 연결선 46"/>
          <p:cNvCxnSpPr>
            <a:cxnSpLocks/>
            <a:stCxn id="35" idx="4"/>
            <a:endCxn id="46" idx="0"/>
          </p:cNvCxnSpPr>
          <p:nvPr/>
        </p:nvCxnSpPr>
        <p:spPr>
          <a:xfrm>
            <a:off x="8325951" y="4951132"/>
            <a:ext cx="3807" cy="37611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87757" y="5818386"/>
            <a:ext cx="25381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1999">
              <a:spcBef>
                <a:spcPts val="200"/>
              </a:spcBef>
              <a:spcAft>
                <a:spcPts val="200"/>
              </a:spcAft>
            </a:pPr>
            <a:r>
              <a:rPr lang="ko-KR" altLang="en-US" sz="1400">
                <a:latin typeface="D2Coding" panose="020B0609020101020101" pitchFamily="49" charset="-127"/>
                <a:ea typeface="함초롬바탕" panose="02030504000101010101" pitchFamily="18" charset="-127"/>
              </a:rPr>
              <a:t>트리를 이용한 집합 표현 예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8" y="981217"/>
            <a:ext cx="8229600" cy="5876783"/>
          </a:xfrm>
        </p:spPr>
        <p:txBody>
          <a:bodyPr>
            <a:normAutofit/>
          </a:bodyPr>
          <a:lstStyle/>
          <a:p>
            <a:r>
              <a:rPr lang="ko-KR" altLang="en-US" dirty="0"/>
              <a:t>저장소 </a:t>
            </a:r>
            <a:endParaRPr lang="en-US" altLang="ko-KR" dirty="0"/>
          </a:p>
          <a:p>
            <a:pPr lvl="1"/>
            <a:r>
              <a:rPr lang="ko-KR" altLang="en-US" dirty="0"/>
              <a:t>배열로 쉽게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배열의</a:t>
            </a:r>
            <a:r>
              <a:rPr lang="en-US" altLang="ko-KR" dirty="0"/>
              <a:t> </a:t>
            </a:r>
            <a:r>
              <a:rPr lang="ko-KR" altLang="en-US" dirty="0"/>
              <a:t>크기 </a:t>
            </a:r>
            <a:r>
              <a:rPr lang="en-US" altLang="ko-KR" dirty="0"/>
              <a:t>= </a:t>
            </a:r>
            <a:r>
              <a:rPr lang="ko-KR" altLang="en-US" dirty="0"/>
              <a:t>원소의 수</a:t>
            </a:r>
            <a:endParaRPr lang="en-US" altLang="ko-KR" dirty="0"/>
          </a:p>
          <a:p>
            <a:pPr lvl="1"/>
            <a:r>
              <a:rPr lang="ko-KR" altLang="en-US" dirty="0"/>
              <a:t>보다 효율적인 연산을 위해서 </a:t>
            </a:r>
            <a:r>
              <a:rPr lang="ko-KR" altLang="en-US" b="1" dirty="0"/>
              <a:t>경로 압축</a:t>
            </a:r>
            <a:r>
              <a:rPr lang="ko-KR" altLang="en-US" dirty="0"/>
              <a:t>과 </a:t>
            </a:r>
            <a:r>
              <a:rPr lang="ko-KR" altLang="en-US" b="1" dirty="0"/>
              <a:t>랭크를 이용한 </a:t>
            </a:r>
            <a:r>
              <a:rPr lang="en-US" altLang="ko-KR" b="1" dirty="0"/>
              <a:t>Union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Disjoint-set </a:t>
            </a:r>
            <a:r>
              <a:rPr lang="ko-KR" altLang="en-US" dirty="0"/>
              <a:t>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0512" y="2761906"/>
            <a:ext cx="5026731" cy="38190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Times New Roman" panose="02020603050405020304" pitchFamily="18" charset="0"/>
                <a:ea typeface="나눔명조" panose="02020603020101020101" pitchFamily="18" charset="-127"/>
              </a:defRPr>
            </a:lvl1pPr>
          </a:lstStyle>
          <a:p>
            <a:r>
              <a:rPr lang="en-US" altLang="ko-KR" b="1" dirty="0"/>
              <a:t>//  </a:t>
            </a:r>
            <a:r>
              <a:rPr lang="en-US" altLang="ko-KR" i="1" dirty="0"/>
              <a:t>p</a:t>
            </a:r>
            <a:r>
              <a:rPr lang="en-US" altLang="ko-KR" dirty="0"/>
              <a:t>[]: </a:t>
            </a:r>
            <a:r>
              <a:rPr lang="ko-KR" altLang="en-US" dirty="0"/>
              <a:t>트리의 부모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Make-Set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</a:p>
          <a:p>
            <a:r>
              <a:rPr lang="en-US" altLang="ko-KR" i="1" dirty="0"/>
              <a:t>        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← </a:t>
            </a:r>
            <a:r>
              <a:rPr lang="en-US" altLang="ko-KR" i="1" dirty="0"/>
              <a:t>x</a:t>
            </a:r>
          </a:p>
          <a:p>
            <a:r>
              <a:rPr lang="en-US" altLang="ko-KR" i="1" dirty="0"/>
              <a:t>--------------------------------------------------------------</a:t>
            </a:r>
          </a:p>
          <a:p>
            <a:endParaRPr lang="en-US" altLang="ko-KR" i="1" dirty="0"/>
          </a:p>
          <a:p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 ) 	// </a:t>
            </a:r>
            <a:r>
              <a:rPr lang="en-US" altLang="ko-KR" i="1" dirty="0"/>
              <a:t>x</a:t>
            </a:r>
            <a:r>
              <a:rPr lang="ko-KR" altLang="en-US" dirty="0"/>
              <a:t> 가 속한 집합의 대표자 얻기</a:t>
            </a:r>
            <a:endParaRPr lang="en-US" altLang="ko-KR" dirty="0"/>
          </a:p>
          <a:p>
            <a:r>
              <a:rPr lang="en-US" altLang="ko-KR" b="1" dirty="0"/>
              <a:t>       if </a:t>
            </a:r>
            <a:r>
              <a:rPr lang="en-US" altLang="ko-KR" dirty="0"/>
              <a:t> </a:t>
            </a:r>
            <a:r>
              <a:rPr lang="en-US" altLang="ko-KR" i="1" dirty="0"/>
              <a:t>x</a:t>
            </a:r>
            <a:r>
              <a:rPr lang="en-US" altLang="ko-KR" dirty="0"/>
              <a:t> =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</a:t>
            </a:r>
            <a:r>
              <a:rPr lang="en-US" altLang="ko-KR" b="1" dirty="0"/>
              <a:t>then</a:t>
            </a:r>
            <a:r>
              <a:rPr lang="en-US" altLang="ko-KR" dirty="0"/>
              <a:t> </a:t>
            </a:r>
            <a:r>
              <a:rPr lang="en-US" altLang="ko-KR" b="1" dirty="0"/>
              <a:t>return </a:t>
            </a:r>
            <a:r>
              <a:rPr lang="en-US" altLang="ko-KR" dirty="0"/>
              <a:t>x</a:t>
            </a:r>
          </a:p>
          <a:p>
            <a:r>
              <a:rPr lang="en-US" altLang="ko-KR" b="1" dirty="0"/>
              <a:t>      else return</a:t>
            </a:r>
            <a:r>
              <a:rPr lang="en-US" altLang="ko-KR" dirty="0"/>
              <a:t>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)</a:t>
            </a:r>
          </a:p>
          <a:p>
            <a:r>
              <a:rPr lang="en-US" altLang="ko-KR" i="1" dirty="0"/>
              <a:t>---------------------------------------------------------------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b="1" dirty="0"/>
              <a:t>Union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, </a:t>
            </a:r>
            <a:r>
              <a:rPr lang="en-US" altLang="ko-KR" i="1" dirty="0"/>
              <a:t>y</a:t>
            </a:r>
            <a:r>
              <a:rPr lang="en-US" altLang="ko-KR" dirty="0"/>
              <a:t> )	// </a:t>
            </a:r>
            <a:r>
              <a:rPr lang="en-US" altLang="ko-KR" i="1" dirty="0"/>
              <a:t>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i="1" dirty="0"/>
              <a:t>y</a:t>
            </a:r>
            <a:r>
              <a:rPr lang="en-US" altLang="ko-KR" dirty="0"/>
              <a:t> </a:t>
            </a:r>
            <a:r>
              <a:rPr lang="ko-KR" altLang="en-US" dirty="0"/>
              <a:t>가 속한 집합을 합친다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      p</a:t>
            </a:r>
            <a:r>
              <a:rPr lang="en-US" altLang="ko-KR" dirty="0"/>
              <a:t>[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y</a:t>
            </a:r>
            <a:r>
              <a:rPr lang="en-US" altLang="ko-KR" dirty="0"/>
              <a:t> ) ] ←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6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671289"/>
          </a:xfrm>
        </p:spPr>
        <p:txBody>
          <a:bodyPr/>
          <a:lstStyle/>
          <a:p>
            <a:r>
              <a:rPr lang="en-US" altLang="ko-KR" dirty="0"/>
              <a:t>Union(a, f)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합집합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0A34BF-7DE7-4BEE-9E38-C5E91E49EE95}"/>
              </a:ext>
            </a:extLst>
          </p:cNvPr>
          <p:cNvGrpSpPr/>
          <p:nvPr/>
        </p:nvGrpSpPr>
        <p:grpSpPr>
          <a:xfrm>
            <a:off x="5433532" y="708798"/>
            <a:ext cx="2284963" cy="1684779"/>
            <a:chOff x="5030237" y="547123"/>
            <a:chExt cx="3021246" cy="2071308"/>
          </a:xfrm>
        </p:grpSpPr>
        <p:sp>
          <p:nvSpPr>
            <p:cNvPr id="4" name="타원 3"/>
            <p:cNvSpPr/>
            <p:nvPr/>
          </p:nvSpPr>
          <p:spPr>
            <a:xfrm>
              <a:off x="5420380" y="142826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5030237" y="208721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754449" y="79748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133897" y="142826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직선 화살표 연결선 7"/>
            <p:cNvCxnSpPr>
              <a:cxnSpLocks/>
              <a:stCxn id="6" idx="3"/>
              <a:endCxn id="4" idx="0"/>
            </p:cNvCxnSpPr>
            <p:nvPr/>
          </p:nvCxnSpPr>
          <p:spPr>
            <a:xfrm flipH="1">
              <a:off x="5600400" y="1104796"/>
              <a:ext cx="206776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5210257" y="1735576"/>
              <a:ext cx="262850" cy="35164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061762" y="1104796"/>
              <a:ext cx="252155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: 도형 16"/>
            <p:cNvSpPr/>
            <p:nvPr/>
          </p:nvSpPr>
          <p:spPr>
            <a:xfrm>
              <a:off x="5837381" y="547123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256044" y="774051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6876228" y="1509642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직선 화살표 연결선 23"/>
            <p:cNvCxnSpPr>
              <a:cxnSpLocks/>
              <a:stCxn id="20" idx="3"/>
              <a:endCxn id="23" idx="0"/>
            </p:cNvCxnSpPr>
            <p:nvPr/>
          </p:nvCxnSpPr>
          <p:spPr>
            <a:xfrm flipH="1">
              <a:off x="7056248" y="1081364"/>
              <a:ext cx="252524" cy="42827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7687636" y="152223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직선 화살표 연결선 25"/>
            <p:cNvCxnSpPr>
              <a:cxnSpLocks/>
              <a:stCxn id="20" idx="5"/>
              <a:endCxn id="25" idx="0"/>
            </p:cNvCxnSpPr>
            <p:nvPr/>
          </p:nvCxnSpPr>
          <p:spPr>
            <a:xfrm>
              <a:off x="7563357" y="1081364"/>
              <a:ext cx="304299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7691443" y="2258391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직선 화살표 연결선 27"/>
            <p:cNvCxnSpPr>
              <a:cxnSpLocks/>
              <a:stCxn id="25" idx="4"/>
              <a:endCxn id="27" idx="0"/>
            </p:cNvCxnSpPr>
            <p:nvPr/>
          </p:nvCxnSpPr>
          <p:spPr>
            <a:xfrm>
              <a:off x="7867656" y="1882277"/>
              <a:ext cx="3807" cy="37611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: 도형 28"/>
            <p:cNvSpPr/>
            <p:nvPr/>
          </p:nvSpPr>
          <p:spPr>
            <a:xfrm>
              <a:off x="7328463" y="569464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BB9330-E68B-4AE2-891A-995F4BF299FD}"/>
              </a:ext>
            </a:extLst>
          </p:cNvPr>
          <p:cNvGrpSpPr/>
          <p:nvPr/>
        </p:nvGrpSpPr>
        <p:grpSpPr>
          <a:xfrm>
            <a:off x="5464772" y="3856687"/>
            <a:ext cx="2306695" cy="2197931"/>
            <a:chOff x="5243249" y="3464238"/>
            <a:chExt cx="3049981" cy="2702190"/>
          </a:xfrm>
        </p:grpSpPr>
        <p:sp>
          <p:nvSpPr>
            <p:cNvPr id="30" name="타원 29"/>
            <p:cNvSpPr/>
            <p:nvPr/>
          </p:nvSpPr>
          <p:spPr>
            <a:xfrm>
              <a:off x="5816272" y="4317242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243249" y="5004334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502035" y="3686462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490767" y="429087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직선 화살표 연결선 33"/>
            <p:cNvCxnSpPr>
              <a:cxnSpLocks/>
              <a:stCxn id="32" idx="3"/>
              <a:endCxn id="30" idx="0"/>
            </p:cNvCxnSpPr>
            <p:nvPr/>
          </p:nvCxnSpPr>
          <p:spPr>
            <a:xfrm flipH="1">
              <a:off x="5996292" y="3993775"/>
              <a:ext cx="558470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5423269" y="4624555"/>
              <a:ext cx="445730" cy="37977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cxnSpLocks/>
              <a:stCxn id="32" idx="4"/>
              <a:endCxn id="33" idx="0"/>
            </p:cNvCxnSpPr>
            <p:nvPr/>
          </p:nvCxnSpPr>
          <p:spPr>
            <a:xfrm flipH="1">
              <a:off x="6670787" y="4046503"/>
              <a:ext cx="11268" cy="24437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자유형: 도형 36"/>
            <p:cNvSpPr/>
            <p:nvPr/>
          </p:nvSpPr>
          <p:spPr>
            <a:xfrm>
              <a:off x="6599036" y="3464238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509824" y="4322048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직선 화살표 연결선 38"/>
            <p:cNvCxnSpPr>
              <a:cxnSpLocks/>
              <a:stCxn id="38" idx="3"/>
              <a:endCxn id="40" idx="0"/>
            </p:cNvCxnSpPr>
            <p:nvPr/>
          </p:nvCxnSpPr>
          <p:spPr>
            <a:xfrm flipH="1">
              <a:off x="7201045" y="4629361"/>
              <a:ext cx="36150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7021025" y="507023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929383" y="507023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직선 화살표 연결선 43"/>
            <p:cNvCxnSpPr>
              <a:cxnSpLocks/>
              <a:stCxn id="38" idx="5"/>
              <a:endCxn id="43" idx="0"/>
            </p:cNvCxnSpPr>
            <p:nvPr/>
          </p:nvCxnSpPr>
          <p:spPr>
            <a:xfrm>
              <a:off x="7817137" y="4629361"/>
              <a:ext cx="29226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7933190" y="5806388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>
              <a:cxnSpLocks/>
              <a:stCxn id="43" idx="4"/>
              <a:endCxn id="45" idx="0"/>
            </p:cNvCxnSpPr>
            <p:nvPr/>
          </p:nvCxnSpPr>
          <p:spPr>
            <a:xfrm>
              <a:off x="8109403" y="5430274"/>
              <a:ext cx="3807" cy="37611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cxnSpLocks/>
              <a:stCxn id="32" idx="5"/>
              <a:endCxn id="38" idx="0"/>
            </p:cNvCxnSpPr>
            <p:nvPr/>
          </p:nvCxnSpPr>
          <p:spPr>
            <a:xfrm>
              <a:off x="6809349" y="3993775"/>
              <a:ext cx="880496" cy="32827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208990"/>
              </p:ext>
            </p:extLst>
          </p:nvPr>
        </p:nvGraphicFramePr>
        <p:xfrm>
          <a:off x="5148483" y="2551290"/>
          <a:ext cx="30014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227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227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graphicFrame>
        <p:nvGraphicFramePr>
          <p:cNvPr id="47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05176"/>
              </p:ext>
            </p:extLst>
          </p:nvPr>
        </p:nvGraphicFramePr>
        <p:xfrm>
          <a:off x="5124419" y="6092904"/>
          <a:ext cx="30014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227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227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343092"/>
          </a:xfrm>
        </p:spPr>
        <p:txBody>
          <a:bodyPr>
            <a:normAutofit/>
          </a:bodyPr>
          <a:lstStyle/>
          <a:p>
            <a:r>
              <a:rPr lang="en-US" altLang="ko-KR" dirty="0"/>
              <a:t>Find-Set()</a:t>
            </a:r>
            <a:r>
              <a:rPr lang="ko-KR" altLang="en-US" dirty="0"/>
              <a:t>에서 대표자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)</a:t>
            </a:r>
            <a:r>
              <a:rPr lang="ko-KR" altLang="en-US" dirty="0"/>
              <a:t>를 직접 가리키도록 설정</a:t>
            </a:r>
            <a:endParaRPr lang="en-US" altLang="ko-KR" dirty="0"/>
          </a:p>
          <a:p>
            <a:r>
              <a:rPr lang="en-US" altLang="ko-KR" dirty="0"/>
              <a:t>Find-Set(</a:t>
            </a:r>
            <a:r>
              <a:rPr lang="en-US" altLang="ko-KR" b="0" dirty="0"/>
              <a:t>f</a:t>
            </a:r>
            <a:r>
              <a:rPr lang="en-US" altLang="ko-KR" dirty="0"/>
              <a:t>) </a:t>
            </a:r>
            <a:r>
              <a:rPr lang="ko-KR" altLang="en-US" dirty="0"/>
              <a:t>수행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경로 압축</a:t>
            </a:r>
          </a:p>
        </p:txBody>
      </p:sp>
      <p:graphicFrame>
        <p:nvGraphicFramePr>
          <p:cNvPr id="20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120631"/>
              </p:ext>
            </p:extLst>
          </p:nvPr>
        </p:nvGraphicFramePr>
        <p:xfrm>
          <a:off x="388006" y="4530248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graphicFrame>
        <p:nvGraphicFramePr>
          <p:cNvPr id="48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073468"/>
              </p:ext>
            </p:extLst>
          </p:nvPr>
        </p:nvGraphicFramePr>
        <p:xfrm>
          <a:off x="5433328" y="4194327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619190" y="2211028"/>
            <a:ext cx="2280546" cy="2209397"/>
            <a:chOff x="717723" y="1554480"/>
            <a:chExt cx="3049981" cy="2702190"/>
          </a:xfrm>
        </p:grpSpPr>
        <p:sp>
          <p:nvSpPr>
            <p:cNvPr id="4" name="타원 3"/>
            <p:cNvSpPr/>
            <p:nvPr/>
          </p:nvSpPr>
          <p:spPr>
            <a:xfrm>
              <a:off x="1290746" y="2407484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17723" y="309457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976509" y="1776704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965241" y="2381121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직선 화살표 연결선 7"/>
            <p:cNvCxnSpPr>
              <a:cxnSpLocks/>
              <a:stCxn id="6" idx="3"/>
              <a:endCxn id="4" idx="0"/>
            </p:cNvCxnSpPr>
            <p:nvPr/>
          </p:nvCxnSpPr>
          <p:spPr>
            <a:xfrm flipH="1">
              <a:off x="1470766" y="2084017"/>
              <a:ext cx="558470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897743" y="2714797"/>
              <a:ext cx="445730" cy="37977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145261" y="2136745"/>
              <a:ext cx="11268" cy="24437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/>
            <p:cNvSpPr/>
            <p:nvPr/>
          </p:nvSpPr>
          <p:spPr>
            <a:xfrm>
              <a:off x="2073510" y="1554480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984298" y="2412290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직선 화살표 연결선 12"/>
            <p:cNvCxnSpPr>
              <a:cxnSpLocks/>
              <a:stCxn id="12" idx="3"/>
              <a:endCxn id="14" idx="0"/>
            </p:cNvCxnSpPr>
            <p:nvPr/>
          </p:nvCxnSpPr>
          <p:spPr>
            <a:xfrm flipH="1">
              <a:off x="2675519" y="2719603"/>
              <a:ext cx="36150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495499" y="3160475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03857" y="3160475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직선 화살표 연결선 15"/>
            <p:cNvCxnSpPr>
              <a:cxnSpLocks/>
              <a:stCxn id="12" idx="5"/>
              <a:endCxn id="15" idx="0"/>
            </p:cNvCxnSpPr>
            <p:nvPr/>
          </p:nvCxnSpPr>
          <p:spPr>
            <a:xfrm>
              <a:off x="3291611" y="2719603"/>
              <a:ext cx="29226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07664" y="3896630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직선 화살표 연결선 17"/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3583877" y="3520516"/>
              <a:ext cx="3807" cy="37611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2283823" y="2084017"/>
              <a:ext cx="880496" cy="328272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5511598" y="2256307"/>
            <a:ext cx="2616320" cy="1555597"/>
            <a:chOff x="717723" y="4528635"/>
            <a:chExt cx="3499042" cy="1902564"/>
          </a:xfrm>
        </p:grpSpPr>
        <p:sp>
          <p:nvSpPr>
            <p:cNvPr id="21" name="타원 20"/>
            <p:cNvSpPr/>
            <p:nvPr/>
          </p:nvSpPr>
          <p:spPr>
            <a:xfrm>
              <a:off x="1290746" y="538163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17723" y="6068731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976509" y="475085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873800" y="535527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직선 화살표 연결선 24"/>
            <p:cNvCxnSpPr>
              <a:cxnSpLocks/>
              <a:stCxn id="23" idx="2"/>
              <a:endCxn id="21" idx="0"/>
            </p:cNvCxnSpPr>
            <p:nvPr/>
          </p:nvCxnSpPr>
          <p:spPr>
            <a:xfrm flipH="1">
              <a:off x="1470766" y="4930879"/>
              <a:ext cx="505743" cy="4507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897743" y="5688952"/>
              <a:ext cx="445730" cy="37977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  <a:stCxn id="23" idx="3"/>
              <a:endCxn id="24" idx="0"/>
            </p:cNvCxnSpPr>
            <p:nvPr/>
          </p:nvCxnSpPr>
          <p:spPr>
            <a:xfrm>
              <a:off x="2029236" y="5058172"/>
              <a:ext cx="24584" cy="29710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: 도형 27"/>
            <p:cNvSpPr/>
            <p:nvPr/>
          </p:nvSpPr>
          <p:spPr>
            <a:xfrm>
              <a:off x="2073510" y="4528635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487904" y="5386445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직선 화살표 연결선 29"/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2667924" y="5746485"/>
              <a:ext cx="0" cy="32467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487904" y="607115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192783" y="5376917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직선 화살표 연결선 32"/>
            <p:cNvCxnSpPr>
              <a:cxnSpLocks/>
              <a:stCxn id="23" idx="5"/>
              <a:endCxn id="32" idx="0"/>
            </p:cNvCxnSpPr>
            <p:nvPr/>
          </p:nvCxnSpPr>
          <p:spPr>
            <a:xfrm>
              <a:off x="2283822" y="5058172"/>
              <a:ext cx="1088981" cy="3187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3856725" y="539004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직선 화살표 연결선 34"/>
            <p:cNvCxnSpPr>
              <a:cxnSpLocks/>
              <a:stCxn id="23" idx="6"/>
              <a:endCxn id="34" idx="0"/>
            </p:cNvCxnSpPr>
            <p:nvPr/>
          </p:nvCxnSpPr>
          <p:spPr>
            <a:xfrm>
              <a:off x="2336549" y="4930879"/>
              <a:ext cx="1700196" cy="45916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cxnSpLocks/>
              <a:stCxn id="23" idx="4"/>
              <a:endCxn id="29" idx="0"/>
            </p:cNvCxnSpPr>
            <p:nvPr/>
          </p:nvCxnSpPr>
          <p:spPr>
            <a:xfrm>
              <a:off x="2156529" y="5110899"/>
              <a:ext cx="511395" cy="275546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자유형: 도형 50"/>
          <p:cNvSpPr/>
          <p:nvPr/>
        </p:nvSpPr>
        <p:spPr>
          <a:xfrm>
            <a:off x="1767117" y="2472336"/>
            <a:ext cx="1381663" cy="1864134"/>
          </a:xfrm>
          <a:custGeom>
            <a:avLst/>
            <a:gdLst>
              <a:gd name="connsiteX0" fmla="*/ 1587530 w 1847823"/>
              <a:gd name="connsiteY0" fmla="*/ 2279918 h 2279918"/>
              <a:gd name="connsiteX1" fmla="*/ 1587530 w 1847823"/>
              <a:gd name="connsiteY1" fmla="*/ 1313266 h 2279918"/>
              <a:gd name="connsiteX2" fmla="*/ 1208707 w 1847823"/>
              <a:gd name="connsiteY2" fmla="*/ 542558 h 2279918"/>
              <a:gd name="connsiteX3" fmla="*/ 124490 w 1847823"/>
              <a:gd name="connsiteY3" fmla="*/ 163735 h 2279918"/>
              <a:gd name="connsiteX4" fmla="*/ 150616 w 1847823"/>
              <a:gd name="connsiteY4" fmla="*/ 6980 h 2279918"/>
              <a:gd name="connsiteX5" fmla="*/ 1260959 w 1847823"/>
              <a:gd name="connsiteY5" fmla="*/ 372740 h 2279918"/>
              <a:gd name="connsiteX6" fmla="*/ 1809599 w 1847823"/>
              <a:gd name="connsiteY6" fmla="*/ 1378580 h 2279918"/>
              <a:gd name="connsiteX7" fmla="*/ 1757347 w 1847823"/>
              <a:gd name="connsiteY7" fmla="*/ 2253792 h 2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7823" h="2279918">
                <a:moveTo>
                  <a:pt x="1587530" y="2279918"/>
                </a:moveTo>
                <a:cubicBezTo>
                  <a:pt x="1619098" y="1941372"/>
                  <a:pt x="1650667" y="1602826"/>
                  <a:pt x="1587530" y="1313266"/>
                </a:cubicBezTo>
                <a:cubicBezTo>
                  <a:pt x="1524393" y="1023706"/>
                  <a:pt x="1452547" y="734146"/>
                  <a:pt x="1208707" y="542558"/>
                </a:cubicBezTo>
                <a:cubicBezTo>
                  <a:pt x="964867" y="350970"/>
                  <a:pt x="300838" y="252998"/>
                  <a:pt x="124490" y="163735"/>
                </a:cubicBezTo>
                <a:cubicBezTo>
                  <a:pt x="-51859" y="74472"/>
                  <a:pt x="-38795" y="-27854"/>
                  <a:pt x="150616" y="6980"/>
                </a:cubicBezTo>
                <a:cubicBezTo>
                  <a:pt x="340027" y="41814"/>
                  <a:pt x="984462" y="144140"/>
                  <a:pt x="1260959" y="372740"/>
                </a:cubicBezTo>
                <a:cubicBezTo>
                  <a:pt x="1537456" y="601340"/>
                  <a:pt x="1726868" y="1065071"/>
                  <a:pt x="1809599" y="1378580"/>
                </a:cubicBezTo>
                <a:cubicBezTo>
                  <a:pt x="1892330" y="1692089"/>
                  <a:pt x="1824838" y="1972940"/>
                  <a:pt x="1757347" y="2253792"/>
                </a:cubicBezTo>
              </a:path>
            </a:pathLst>
          </a:custGeom>
          <a:noFill/>
          <a:ln w="31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화살표: 아래쪽 53"/>
          <p:cNvSpPr/>
          <p:nvPr/>
        </p:nvSpPr>
        <p:spPr>
          <a:xfrm>
            <a:off x="4323806" y="4802958"/>
            <a:ext cx="248194" cy="25314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15273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각 원소에 대한 랭크 값을 저장</a:t>
            </a:r>
          </a:p>
          <a:p>
            <a:pPr lvl="1"/>
            <a:r>
              <a:rPr lang="ko-KR" altLang="en-US" dirty="0"/>
              <a:t>초기 모든 랭크 값은 </a:t>
            </a:r>
            <a:r>
              <a:rPr lang="en-US" altLang="ko-KR" dirty="0"/>
              <a:t>0</a:t>
            </a:r>
          </a:p>
          <a:p>
            <a:pPr lvl="1"/>
            <a:r>
              <a:rPr lang="ko-KR" altLang="en-US" dirty="0"/>
              <a:t>랭크 값이 작은 대표자의 부모를 큰 대표자로 변경</a:t>
            </a:r>
            <a:endParaRPr lang="en-US" altLang="ko-KR" dirty="0"/>
          </a:p>
          <a:p>
            <a:pPr lvl="1"/>
            <a:r>
              <a:rPr lang="ko-KR" altLang="en-US" dirty="0"/>
              <a:t>랭크 값이 같을 경우에만 새로운 대표자의 랭크 값이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랭크 값으로 </a:t>
            </a:r>
            <a:r>
              <a:rPr lang="en-US" altLang="ko-KR" dirty="0"/>
              <a:t>Union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34862" y="4896877"/>
            <a:ext cx="2718722" cy="1323992"/>
            <a:chOff x="455552" y="1590935"/>
            <a:chExt cx="4188869" cy="2071308"/>
          </a:xfrm>
        </p:grpSpPr>
        <p:sp>
          <p:nvSpPr>
            <p:cNvPr id="42" name="타원 41"/>
            <p:cNvSpPr/>
            <p:nvPr/>
          </p:nvSpPr>
          <p:spPr>
            <a:xfrm>
              <a:off x="1028575" y="244393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55552" y="3131031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714338" y="181315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473614" y="244393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직선 화살표 연결선 45"/>
            <p:cNvCxnSpPr>
              <a:cxnSpLocks/>
              <a:stCxn id="44" idx="3"/>
              <a:endCxn id="42" idx="0"/>
            </p:cNvCxnSpPr>
            <p:nvPr/>
          </p:nvCxnSpPr>
          <p:spPr>
            <a:xfrm flipH="1">
              <a:off x="1208595" y="2120472"/>
              <a:ext cx="558470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cxnSpLocks/>
              <a:stCxn id="42" idx="3"/>
              <a:endCxn id="43" idx="0"/>
            </p:cNvCxnSpPr>
            <p:nvPr/>
          </p:nvCxnSpPr>
          <p:spPr>
            <a:xfrm flipH="1">
              <a:off x="635572" y="2751252"/>
              <a:ext cx="445730" cy="37977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cxnSpLocks/>
              <a:stCxn id="44" idx="5"/>
              <a:endCxn id="45" idx="0"/>
            </p:cNvCxnSpPr>
            <p:nvPr/>
          </p:nvCxnSpPr>
          <p:spPr>
            <a:xfrm>
              <a:off x="2021651" y="2120473"/>
              <a:ext cx="631983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/>
            <p:cNvSpPr/>
            <p:nvPr/>
          </p:nvSpPr>
          <p:spPr>
            <a:xfrm>
              <a:off x="1811338" y="1590935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48982" y="181786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469166" y="2553454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직선 화살표 연결선 56"/>
            <p:cNvCxnSpPr>
              <a:cxnSpLocks/>
              <a:stCxn id="55" idx="3"/>
              <a:endCxn id="56" idx="0"/>
            </p:cNvCxnSpPr>
            <p:nvPr/>
          </p:nvCxnSpPr>
          <p:spPr>
            <a:xfrm flipH="1">
              <a:off x="3649186" y="2125176"/>
              <a:ext cx="252524" cy="42827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280574" y="2566048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직선 화살표 연결선 58"/>
            <p:cNvCxnSpPr>
              <a:cxnSpLocks/>
              <a:stCxn id="55" idx="5"/>
              <a:endCxn id="58" idx="0"/>
            </p:cNvCxnSpPr>
            <p:nvPr/>
          </p:nvCxnSpPr>
          <p:spPr>
            <a:xfrm>
              <a:off x="4156295" y="2125176"/>
              <a:ext cx="304299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4284381" y="330220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1" name="직선 화살표 연결선 60"/>
            <p:cNvCxnSpPr>
              <a:cxnSpLocks/>
              <a:stCxn id="58" idx="4"/>
              <a:endCxn id="60" idx="0"/>
            </p:cNvCxnSpPr>
            <p:nvPr/>
          </p:nvCxnSpPr>
          <p:spPr>
            <a:xfrm>
              <a:off x="4460594" y="2926089"/>
              <a:ext cx="3807" cy="37611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자유형: 도형 61"/>
            <p:cNvSpPr/>
            <p:nvPr/>
          </p:nvSpPr>
          <p:spPr>
            <a:xfrm>
              <a:off x="3921401" y="1613276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97182" y="4683445"/>
            <a:ext cx="1988162" cy="1897352"/>
            <a:chOff x="665472" y="4044493"/>
            <a:chExt cx="3049981" cy="2702190"/>
          </a:xfrm>
        </p:grpSpPr>
        <p:sp>
          <p:nvSpPr>
            <p:cNvPr id="63" name="타원 62"/>
            <p:cNvSpPr/>
            <p:nvPr/>
          </p:nvSpPr>
          <p:spPr>
            <a:xfrm>
              <a:off x="1238495" y="4897497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65472" y="5584589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924258" y="4266717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1912990" y="4871134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7" name="직선 화살표 연결선 66"/>
            <p:cNvCxnSpPr>
              <a:cxnSpLocks/>
              <a:stCxn id="65" idx="3"/>
              <a:endCxn id="63" idx="0"/>
            </p:cNvCxnSpPr>
            <p:nvPr/>
          </p:nvCxnSpPr>
          <p:spPr>
            <a:xfrm flipH="1">
              <a:off x="1418515" y="4574030"/>
              <a:ext cx="558470" cy="32346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845492" y="5204810"/>
              <a:ext cx="445730" cy="37977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cxnSpLocks/>
              <a:stCxn id="65" idx="4"/>
              <a:endCxn id="66" idx="0"/>
            </p:cNvCxnSpPr>
            <p:nvPr/>
          </p:nvCxnSpPr>
          <p:spPr>
            <a:xfrm flipH="1">
              <a:off x="2093010" y="4626758"/>
              <a:ext cx="11268" cy="24437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자유형: 도형 69"/>
            <p:cNvSpPr/>
            <p:nvPr/>
          </p:nvSpPr>
          <p:spPr>
            <a:xfrm>
              <a:off x="2021259" y="4044493"/>
              <a:ext cx="299669" cy="253140"/>
            </a:xfrm>
            <a:custGeom>
              <a:avLst/>
              <a:gdLst>
                <a:gd name="connsiteX0" fmla="*/ 190949 w 299669"/>
                <a:gd name="connsiteY0" fmla="*/ 253140 h 253140"/>
                <a:gd name="connsiteX1" fmla="*/ 299233 w 299669"/>
                <a:gd name="connsiteY1" fmla="*/ 120792 h 253140"/>
                <a:gd name="connsiteX2" fmla="*/ 154854 w 299669"/>
                <a:gd name="connsiteY2" fmla="*/ 477 h 253140"/>
                <a:gd name="connsiteX3" fmla="*/ 10475 w 299669"/>
                <a:gd name="connsiteY3" fmla="*/ 84698 h 253140"/>
                <a:gd name="connsiteX4" fmla="*/ 22507 w 299669"/>
                <a:gd name="connsiteY4" fmla="*/ 229077 h 25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69" h="253140">
                  <a:moveTo>
                    <a:pt x="190949" y="253140"/>
                  </a:moveTo>
                  <a:cubicBezTo>
                    <a:pt x="248099" y="208021"/>
                    <a:pt x="305249" y="162902"/>
                    <a:pt x="299233" y="120792"/>
                  </a:cubicBezTo>
                  <a:cubicBezTo>
                    <a:pt x="293217" y="78681"/>
                    <a:pt x="202980" y="6493"/>
                    <a:pt x="154854" y="477"/>
                  </a:cubicBezTo>
                  <a:cubicBezTo>
                    <a:pt x="106728" y="-5539"/>
                    <a:pt x="32533" y="46598"/>
                    <a:pt x="10475" y="84698"/>
                  </a:cubicBezTo>
                  <a:cubicBezTo>
                    <a:pt x="-11583" y="122798"/>
                    <a:pt x="5462" y="175937"/>
                    <a:pt x="22507" y="229077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2932047" y="490230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2" name="직선 화살표 연결선 71"/>
            <p:cNvCxnSpPr>
              <a:cxnSpLocks/>
              <a:stCxn id="71" idx="3"/>
              <a:endCxn id="73" idx="0"/>
            </p:cNvCxnSpPr>
            <p:nvPr/>
          </p:nvCxnSpPr>
          <p:spPr>
            <a:xfrm flipH="1">
              <a:off x="2623268" y="5209616"/>
              <a:ext cx="36150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2443248" y="5650488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351606" y="5650488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5" name="직선 화살표 연결선 74"/>
            <p:cNvCxnSpPr>
              <a:cxnSpLocks/>
              <a:stCxn id="71" idx="5"/>
              <a:endCxn id="74" idx="0"/>
            </p:cNvCxnSpPr>
            <p:nvPr/>
          </p:nvCxnSpPr>
          <p:spPr>
            <a:xfrm>
              <a:off x="3239360" y="5209616"/>
              <a:ext cx="292266" cy="44087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3355413" y="6386643"/>
              <a:ext cx="360040" cy="36004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</a:t>
              </a:r>
              <a:endParaRPr lang="ko-KR" altLang="en-US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7" name="직선 화살표 연결선 76"/>
            <p:cNvCxnSpPr>
              <a:cxnSpLocks/>
              <a:stCxn id="74" idx="4"/>
              <a:endCxn id="76" idx="0"/>
            </p:cNvCxnSpPr>
            <p:nvPr/>
          </p:nvCxnSpPr>
          <p:spPr>
            <a:xfrm>
              <a:off x="3531626" y="6010529"/>
              <a:ext cx="3807" cy="37611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cxnSpLocks/>
              <a:stCxn id="65" idx="5"/>
              <a:endCxn id="71" idx="0"/>
            </p:cNvCxnSpPr>
            <p:nvPr/>
          </p:nvCxnSpPr>
          <p:spPr>
            <a:xfrm>
              <a:off x="2231572" y="4574030"/>
              <a:ext cx="880496" cy="32827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9" name="내용 개체 틀 55"/>
          <p:cNvGraphicFramePr>
            <a:graphicFrameLocks/>
          </p:cNvGraphicFramePr>
          <p:nvPr>
            <p:extLst/>
          </p:nvPr>
        </p:nvGraphicFramePr>
        <p:xfrm>
          <a:off x="6035582" y="5094590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sp>
        <p:nvSpPr>
          <p:cNvPr id="39" name="화살표: 오른쪽 38"/>
          <p:cNvSpPr/>
          <p:nvPr/>
        </p:nvSpPr>
        <p:spPr>
          <a:xfrm>
            <a:off x="3291234" y="5168822"/>
            <a:ext cx="362131" cy="2733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706774" y="3403272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34862" y="384246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151858" y="3000074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644655" y="3403272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직선 화살표 연결선 86"/>
          <p:cNvCxnSpPr>
            <a:cxnSpLocks/>
            <a:stCxn id="85" idx="3"/>
            <a:endCxn id="83" idx="0"/>
          </p:cNvCxnSpPr>
          <p:nvPr/>
        </p:nvCxnSpPr>
        <p:spPr>
          <a:xfrm flipH="1">
            <a:off x="823613" y="3196510"/>
            <a:ext cx="362466" cy="206762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  <a:stCxn id="83" idx="3"/>
            <a:endCxn id="84" idx="0"/>
          </p:cNvCxnSpPr>
          <p:nvPr/>
        </p:nvCxnSpPr>
        <p:spPr>
          <a:xfrm flipH="1">
            <a:off x="451701" y="3599708"/>
            <a:ext cx="289294" cy="24275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  <a:stCxn id="85" idx="5"/>
            <a:endCxn id="86" idx="0"/>
          </p:cNvCxnSpPr>
          <p:nvPr/>
        </p:nvCxnSpPr>
        <p:spPr>
          <a:xfrm>
            <a:off x="1351315" y="3196511"/>
            <a:ext cx="410179" cy="206762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자유형: 도형 89"/>
          <p:cNvSpPr/>
          <p:nvPr/>
        </p:nvSpPr>
        <p:spPr>
          <a:xfrm>
            <a:off x="1214814" y="2858027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91" name="타원 90"/>
          <p:cNvSpPr/>
          <p:nvPr/>
        </p:nvSpPr>
        <p:spPr>
          <a:xfrm>
            <a:off x="2537316" y="3003081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539000" y="348132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3" name="직선 화살표 연결선 92"/>
          <p:cNvCxnSpPr>
            <a:cxnSpLocks/>
            <a:stCxn id="91" idx="4"/>
            <a:endCxn id="92" idx="0"/>
          </p:cNvCxnSpPr>
          <p:nvPr/>
        </p:nvCxnSpPr>
        <p:spPr>
          <a:xfrm>
            <a:off x="2654156" y="3233221"/>
            <a:ext cx="1684" cy="24810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817435" y="348132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cxnSpLocks/>
            <a:stCxn id="91" idx="5"/>
            <a:endCxn id="94" idx="0"/>
          </p:cNvCxnSpPr>
          <p:nvPr/>
        </p:nvCxnSpPr>
        <p:spPr>
          <a:xfrm>
            <a:off x="2736774" y="3199518"/>
            <a:ext cx="197501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231883" y="348132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직선 화살표 연결선 96"/>
          <p:cNvCxnSpPr>
            <a:cxnSpLocks/>
            <a:stCxn id="91" idx="3"/>
            <a:endCxn id="96" idx="0"/>
          </p:cNvCxnSpPr>
          <p:nvPr/>
        </p:nvCxnSpPr>
        <p:spPr>
          <a:xfrm flipH="1">
            <a:off x="2348723" y="3199518"/>
            <a:ext cx="222814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/>
          <p:cNvSpPr/>
          <p:nvPr/>
        </p:nvSpPr>
        <p:spPr>
          <a:xfrm>
            <a:off x="2584319" y="2872307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0" name="타원 99"/>
          <p:cNvSpPr/>
          <p:nvPr/>
        </p:nvSpPr>
        <p:spPr>
          <a:xfrm>
            <a:off x="4070713" y="3243535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697182" y="3725979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517735" y="2800630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510390" y="3225024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cxnSpLocks/>
            <a:stCxn id="102" idx="3"/>
            <a:endCxn id="100" idx="0"/>
          </p:cNvCxnSpPr>
          <p:nvPr/>
        </p:nvCxnSpPr>
        <p:spPr>
          <a:xfrm flipH="1">
            <a:off x="4188061" y="3016411"/>
            <a:ext cx="364045" cy="22712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cxnSpLocks/>
            <a:stCxn id="100" idx="3"/>
            <a:endCxn id="101" idx="0"/>
          </p:cNvCxnSpPr>
          <p:nvPr/>
        </p:nvCxnSpPr>
        <p:spPr>
          <a:xfrm flipH="1">
            <a:off x="3814530" y="3459316"/>
            <a:ext cx="290554" cy="26666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cxnSpLocks/>
            <a:stCxn id="102" idx="4"/>
            <a:endCxn id="103" idx="0"/>
          </p:cNvCxnSpPr>
          <p:nvPr/>
        </p:nvCxnSpPr>
        <p:spPr>
          <a:xfrm flipH="1">
            <a:off x="4627738" y="3053434"/>
            <a:ext cx="7345" cy="17159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: 도형 106"/>
          <p:cNvSpPr/>
          <p:nvPr/>
        </p:nvSpPr>
        <p:spPr>
          <a:xfrm>
            <a:off x="4580966" y="2644595"/>
            <a:ext cx="195342" cy="177743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15" name="직선 화살표 연결선 114"/>
          <p:cNvCxnSpPr>
            <a:cxnSpLocks/>
            <a:stCxn id="102" idx="5"/>
          </p:cNvCxnSpPr>
          <p:nvPr/>
        </p:nvCxnSpPr>
        <p:spPr>
          <a:xfrm>
            <a:off x="4718061" y="3016411"/>
            <a:ext cx="573961" cy="2304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891209"/>
              </p:ext>
            </p:extLst>
          </p:nvPr>
        </p:nvGraphicFramePr>
        <p:xfrm>
          <a:off x="6062916" y="3196510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sp>
        <p:nvSpPr>
          <p:cNvPr id="118" name="화살표: 오른쪽 117"/>
          <p:cNvSpPr/>
          <p:nvPr/>
        </p:nvSpPr>
        <p:spPr>
          <a:xfrm>
            <a:off x="3291234" y="3129972"/>
            <a:ext cx="362131" cy="2733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196722" y="324773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198406" y="3725979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4" name="직선 화살표 연결선 123"/>
          <p:cNvCxnSpPr>
            <a:cxnSpLocks/>
            <a:stCxn id="122" idx="4"/>
            <a:endCxn id="123" idx="0"/>
          </p:cNvCxnSpPr>
          <p:nvPr/>
        </p:nvCxnSpPr>
        <p:spPr>
          <a:xfrm>
            <a:off x="5313562" y="3477875"/>
            <a:ext cx="1684" cy="24810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5476841" y="3725979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6" name="직선 화살표 연결선 125"/>
          <p:cNvCxnSpPr>
            <a:cxnSpLocks/>
            <a:stCxn id="122" idx="5"/>
            <a:endCxn id="125" idx="0"/>
          </p:cNvCxnSpPr>
          <p:nvPr/>
        </p:nvCxnSpPr>
        <p:spPr>
          <a:xfrm>
            <a:off x="5396180" y="3444172"/>
            <a:ext cx="197501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891289" y="3725979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직선 화살표 연결선 127"/>
          <p:cNvCxnSpPr>
            <a:cxnSpLocks/>
            <a:stCxn id="122" idx="3"/>
            <a:endCxn id="127" idx="0"/>
          </p:cNvCxnSpPr>
          <p:nvPr/>
        </p:nvCxnSpPr>
        <p:spPr>
          <a:xfrm flipH="1">
            <a:off x="5008129" y="3444172"/>
            <a:ext cx="222814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51E2DD-B099-42E0-99DF-8CDD5E74EBEC}"/>
              </a:ext>
            </a:extLst>
          </p:cNvPr>
          <p:cNvSpPr txBox="1"/>
          <p:nvPr/>
        </p:nvSpPr>
        <p:spPr>
          <a:xfrm>
            <a:off x="6796216" y="5920309"/>
            <a:ext cx="3377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4C4BA6-FF27-4F77-8FAB-9F1C0E14C19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965092" y="5742265"/>
            <a:ext cx="0" cy="1780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9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랭크 값으로 </a:t>
            </a:r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6301825" y="3186580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055312" y="3656774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cxnSpLocks/>
            <a:stCxn id="55" idx="3"/>
            <a:endCxn id="56" idx="0"/>
          </p:cNvCxnSpPr>
          <p:nvPr/>
        </p:nvCxnSpPr>
        <p:spPr>
          <a:xfrm flipH="1">
            <a:off x="6172151" y="3383016"/>
            <a:ext cx="163897" cy="273758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6581944" y="3664824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/>
          <p:cNvCxnSpPr>
            <a:cxnSpLocks/>
            <a:stCxn id="55" idx="5"/>
            <a:endCxn id="58" idx="0"/>
          </p:cNvCxnSpPr>
          <p:nvPr/>
        </p:nvCxnSpPr>
        <p:spPr>
          <a:xfrm>
            <a:off x="6501282" y="3383016"/>
            <a:ext cx="197501" cy="281809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584414" y="4135378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직선 화살표 연결선 60"/>
          <p:cNvCxnSpPr>
            <a:cxnSpLocks/>
            <a:stCxn id="58" idx="4"/>
            <a:endCxn id="60" idx="0"/>
          </p:cNvCxnSpPr>
          <p:nvPr/>
        </p:nvCxnSpPr>
        <p:spPr>
          <a:xfrm>
            <a:off x="6698783" y="3894964"/>
            <a:ext cx="2471" cy="24041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/>
          <p:cNvSpPr/>
          <p:nvPr/>
        </p:nvSpPr>
        <p:spPr>
          <a:xfrm>
            <a:off x="6348828" y="3055806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3" name="타원 62"/>
          <p:cNvSpPr/>
          <p:nvPr/>
        </p:nvSpPr>
        <p:spPr>
          <a:xfrm>
            <a:off x="7456208" y="3533681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096745" y="4016125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32891" y="3090776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825545" y="3515170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>
            <a:cxnSpLocks/>
            <a:stCxn id="65" idx="3"/>
            <a:endCxn id="63" idx="0"/>
          </p:cNvCxnSpPr>
          <p:nvPr/>
        </p:nvCxnSpPr>
        <p:spPr>
          <a:xfrm flipH="1">
            <a:off x="7573556" y="3306557"/>
            <a:ext cx="293705" cy="22712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63" idx="3"/>
            <a:endCxn id="64" idx="0"/>
          </p:cNvCxnSpPr>
          <p:nvPr/>
        </p:nvCxnSpPr>
        <p:spPr>
          <a:xfrm flipH="1">
            <a:off x="7214093" y="3749462"/>
            <a:ext cx="276485" cy="26666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65" idx="4"/>
            <a:endCxn id="66" idx="0"/>
          </p:cNvCxnSpPr>
          <p:nvPr/>
        </p:nvCxnSpPr>
        <p:spPr>
          <a:xfrm flipH="1">
            <a:off x="7942893" y="3343580"/>
            <a:ext cx="7345" cy="17159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: 도형 69"/>
          <p:cNvSpPr/>
          <p:nvPr/>
        </p:nvSpPr>
        <p:spPr>
          <a:xfrm>
            <a:off x="7896122" y="2934741"/>
            <a:ext cx="195342" cy="177743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1" name="타원 70"/>
          <p:cNvSpPr/>
          <p:nvPr/>
        </p:nvSpPr>
        <p:spPr>
          <a:xfrm>
            <a:off x="8335080" y="3537055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직선 화살표 연결선 71"/>
          <p:cNvCxnSpPr>
            <a:cxnSpLocks/>
            <a:stCxn id="71" idx="3"/>
            <a:endCxn id="73" idx="0"/>
          </p:cNvCxnSpPr>
          <p:nvPr/>
        </p:nvCxnSpPr>
        <p:spPr>
          <a:xfrm flipH="1">
            <a:off x="8133799" y="3752836"/>
            <a:ext cx="235651" cy="30956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8016451" y="4062396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608574" y="4062396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cxnSpLocks/>
            <a:stCxn id="71" idx="5"/>
            <a:endCxn id="74" idx="0"/>
          </p:cNvCxnSpPr>
          <p:nvPr/>
        </p:nvCxnSpPr>
        <p:spPr>
          <a:xfrm>
            <a:off x="8535405" y="3752836"/>
            <a:ext cx="190517" cy="30956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8611056" y="4579290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직선 화살표 연결선 76"/>
          <p:cNvCxnSpPr>
            <a:cxnSpLocks/>
            <a:stCxn id="74" idx="4"/>
          </p:cNvCxnSpPr>
          <p:nvPr/>
        </p:nvCxnSpPr>
        <p:spPr>
          <a:xfrm>
            <a:off x="8725922" y="4315200"/>
            <a:ext cx="2482" cy="26409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cxnSpLocks/>
            <a:stCxn id="65" idx="5"/>
            <a:endCxn id="71" idx="0"/>
          </p:cNvCxnSpPr>
          <p:nvPr/>
        </p:nvCxnSpPr>
        <p:spPr>
          <a:xfrm>
            <a:off x="8033217" y="3306557"/>
            <a:ext cx="419211" cy="2304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716680"/>
              </p:ext>
            </p:extLst>
          </p:nvPr>
        </p:nvGraphicFramePr>
        <p:xfrm>
          <a:off x="5376301" y="4715388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sp>
        <p:nvSpPr>
          <p:cNvPr id="39" name="화살표: 오른쪽 38"/>
          <p:cNvSpPr/>
          <p:nvPr/>
        </p:nvSpPr>
        <p:spPr>
          <a:xfrm>
            <a:off x="6844728" y="3313471"/>
            <a:ext cx="362131" cy="2733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966416" y="194030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07048" y="2379498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200484" y="1494903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538533" y="194030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직선 화살표 연결선 86"/>
          <p:cNvCxnSpPr>
            <a:cxnSpLocks/>
            <a:stCxn id="85" idx="3"/>
            <a:endCxn id="83" idx="0"/>
          </p:cNvCxnSpPr>
          <p:nvPr/>
        </p:nvCxnSpPr>
        <p:spPr>
          <a:xfrm flipH="1">
            <a:off x="1083256" y="1691340"/>
            <a:ext cx="151449" cy="248965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  <a:stCxn id="83" idx="3"/>
            <a:endCxn id="84" idx="0"/>
          </p:cNvCxnSpPr>
          <p:nvPr/>
        </p:nvCxnSpPr>
        <p:spPr>
          <a:xfrm flipH="1">
            <a:off x="823888" y="2136742"/>
            <a:ext cx="176749" cy="242756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  <a:stCxn id="85" idx="5"/>
            <a:endCxn id="86" idx="0"/>
          </p:cNvCxnSpPr>
          <p:nvPr/>
        </p:nvCxnSpPr>
        <p:spPr>
          <a:xfrm>
            <a:off x="1399942" y="1691340"/>
            <a:ext cx="255431" cy="248965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자유형: 도형 89"/>
          <p:cNvSpPr/>
          <p:nvPr/>
        </p:nvSpPr>
        <p:spPr>
          <a:xfrm>
            <a:off x="1263440" y="1352856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91" name="타원 90"/>
          <p:cNvSpPr/>
          <p:nvPr/>
        </p:nvSpPr>
        <p:spPr>
          <a:xfrm>
            <a:off x="2177975" y="1483842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179659" y="1962086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3" name="직선 화살표 연결선 92"/>
          <p:cNvCxnSpPr>
            <a:cxnSpLocks/>
            <a:stCxn id="91" idx="4"/>
            <a:endCxn id="92" idx="0"/>
          </p:cNvCxnSpPr>
          <p:nvPr/>
        </p:nvCxnSpPr>
        <p:spPr>
          <a:xfrm>
            <a:off x="2294815" y="1713982"/>
            <a:ext cx="1684" cy="24810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458094" y="1962086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cxnSpLocks/>
            <a:stCxn id="91" idx="5"/>
            <a:endCxn id="94" idx="0"/>
          </p:cNvCxnSpPr>
          <p:nvPr/>
        </p:nvCxnSpPr>
        <p:spPr>
          <a:xfrm>
            <a:off x="2377433" y="1680279"/>
            <a:ext cx="197501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872542" y="1962086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직선 화살표 연결선 96"/>
          <p:cNvCxnSpPr>
            <a:cxnSpLocks/>
            <a:stCxn id="91" idx="3"/>
            <a:endCxn id="96" idx="0"/>
          </p:cNvCxnSpPr>
          <p:nvPr/>
        </p:nvCxnSpPr>
        <p:spPr>
          <a:xfrm flipH="1">
            <a:off x="1989382" y="1680279"/>
            <a:ext cx="222814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: 도형 97"/>
          <p:cNvSpPr/>
          <p:nvPr/>
        </p:nvSpPr>
        <p:spPr>
          <a:xfrm>
            <a:off x="2224978" y="1353068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0" name="타원 99"/>
          <p:cNvSpPr/>
          <p:nvPr/>
        </p:nvSpPr>
        <p:spPr>
          <a:xfrm>
            <a:off x="3233068" y="1724296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887672" y="2206740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623818" y="1281391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616473" y="1705785"/>
            <a:ext cx="234696" cy="252803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cxnSpLocks/>
            <a:stCxn id="102" idx="3"/>
            <a:endCxn id="100" idx="0"/>
          </p:cNvCxnSpPr>
          <p:nvPr/>
        </p:nvCxnSpPr>
        <p:spPr>
          <a:xfrm flipH="1">
            <a:off x="3350416" y="1497172"/>
            <a:ext cx="307772" cy="22712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cxnSpLocks/>
            <a:stCxn id="100" idx="3"/>
            <a:endCxn id="101" idx="0"/>
          </p:cNvCxnSpPr>
          <p:nvPr/>
        </p:nvCxnSpPr>
        <p:spPr>
          <a:xfrm flipH="1">
            <a:off x="3005020" y="1940077"/>
            <a:ext cx="262418" cy="266663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cxnSpLocks/>
            <a:stCxn id="102" idx="4"/>
            <a:endCxn id="103" idx="0"/>
          </p:cNvCxnSpPr>
          <p:nvPr/>
        </p:nvCxnSpPr>
        <p:spPr>
          <a:xfrm flipH="1">
            <a:off x="3733821" y="1534195"/>
            <a:ext cx="7345" cy="17159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자유형: 도형 106"/>
          <p:cNvSpPr/>
          <p:nvPr/>
        </p:nvSpPr>
        <p:spPr>
          <a:xfrm>
            <a:off x="3687049" y="1125356"/>
            <a:ext cx="195342" cy="177743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15" name="직선 화살표 연결선 114"/>
          <p:cNvCxnSpPr>
            <a:cxnSpLocks/>
            <a:stCxn id="102" idx="5"/>
            <a:endCxn id="122" idx="1"/>
          </p:cNvCxnSpPr>
          <p:nvPr/>
        </p:nvCxnSpPr>
        <p:spPr>
          <a:xfrm>
            <a:off x="3824144" y="1497172"/>
            <a:ext cx="358138" cy="2650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내용 개체 틀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39186"/>
              </p:ext>
            </p:extLst>
          </p:nvPr>
        </p:nvGraphicFramePr>
        <p:xfrm>
          <a:off x="1066842" y="2855653"/>
          <a:ext cx="3001456" cy="64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2">
                  <a:extLst>
                    <a:ext uri="{9D8B030D-6E8A-4147-A177-3AD203B41FA5}">
                      <a16:colId xmlns:a16="http://schemas.microsoft.com/office/drawing/2014/main" val="2726824296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509717233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458759947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1544260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3168001381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763325708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4063100340"/>
                    </a:ext>
                  </a:extLst>
                </a:gridCol>
                <a:gridCol w="375182">
                  <a:extLst>
                    <a:ext uri="{9D8B030D-6E8A-4147-A177-3AD203B41FA5}">
                      <a16:colId xmlns:a16="http://schemas.microsoft.com/office/drawing/2014/main" val="1583212063"/>
                    </a:ext>
                  </a:extLst>
                </a:gridCol>
              </a:tblGrid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353"/>
                  </a:ext>
                </a:extLst>
              </a:tr>
              <a:tr h="32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90275"/>
                  </a:ext>
                </a:extLst>
              </a:tr>
            </a:tbl>
          </a:graphicData>
        </a:graphic>
      </p:graphicFrame>
      <p:sp>
        <p:nvSpPr>
          <p:cNvPr id="118" name="화살표: 오른쪽 117"/>
          <p:cNvSpPr/>
          <p:nvPr/>
        </p:nvSpPr>
        <p:spPr>
          <a:xfrm>
            <a:off x="2678285" y="1595905"/>
            <a:ext cx="362131" cy="27330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4148061" y="1728496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149745" y="2206740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4" name="직선 화살표 연결선 123"/>
          <p:cNvCxnSpPr>
            <a:cxnSpLocks/>
            <a:stCxn id="122" idx="4"/>
            <a:endCxn id="123" idx="0"/>
          </p:cNvCxnSpPr>
          <p:nvPr/>
        </p:nvCxnSpPr>
        <p:spPr>
          <a:xfrm>
            <a:off x="4264901" y="1958636"/>
            <a:ext cx="1684" cy="248104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428180" y="2206740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6" name="직선 화살표 연결선 125"/>
          <p:cNvCxnSpPr>
            <a:cxnSpLocks/>
            <a:stCxn id="122" idx="5"/>
            <a:endCxn id="125" idx="0"/>
          </p:cNvCxnSpPr>
          <p:nvPr/>
        </p:nvCxnSpPr>
        <p:spPr>
          <a:xfrm>
            <a:off x="4347519" y="1924933"/>
            <a:ext cx="197501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3842628" y="2206740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직선 화살표 연결선 127"/>
          <p:cNvCxnSpPr>
            <a:cxnSpLocks/>
            <a:stCxn id="122" idx="3"/>
            <a:endCxn id="127" idx="0"/>
          </p:cNvCxnSpPr>
          <p:nvPr/>
        </p:nvCxnSpPr>
        <p:spPr>
          <a:xfrm flipH="1">
            <a:off x="3959468" y="1924933"/>
            <a:ext cx="222814" cy="281807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51E2DD-B099-42E0-99DF-8CDD5E74EBEC}"/>
              </a:ext>
            </a:extLst>
          </p:cNvPr>
          <p:cNvSpPr txBox="1"/>
          <p:nvPr/>
        </p:nvSpPr>
        <p:spPr>
          <a:xfrm>
            <a:off x="6136935" y="5541107"/>
            <a:ext cx="337752" cy="307777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4C4BA6-FF27-4F77-8FAB-9F1C0E14C19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05811" y="5363063"/>
            <a:ext cx="0" cy="1780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17D16667-E6B4-4F24-92AC-D54C20A53F9F}"/>
              </a:ext>
            </a:extLst>
          </p:cNvPr>
          <p:cNvSpPr/>
          <p:nvPr/>
        </p:nvSpPr>
        <p:spPr>
          <a:xfrm>
            <a:off x="5150611" y="364173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5D20E47-4B4B-4E61-B70D-CD0E045E298E}"/>
              </a:ext>
            </a:extLst>
          </p:cNvPr>
          <p:cNvSpPr/>
          <p:nvPr/>
        </p:nvSpPr>
        <p:spPr>
          <a:xfrm>
            <a:off x="4905311" y="4080928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5CCC78C-5575-4B75-8094-70F597DDEB7E}"/>
              </a:ext>
            </a:extLst>
          </p:cNvPr>
          <p:cNvSpPr/>
          <p:nvPr/>
        </p:nvSpPr>
        <p:spPr>
          <a:xfrm>
            <a:off x="5398747" y="3168198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03E8A44-8E53-4569-8C1A-E10D51270871}"/>
              </a:ext>
            </a:extLst>
          </p:cNvPr>
          <p:cNvSpPr/>
          <p:nvPr/>
        </p:nvSpPr>
        <p:spPr>
          <a:xfrm>
            <a:off x="5708660" y="3641735"/>
            <a:ext cx="233679" cy="23014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ko-KR" altLang="en-US" sz="1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9FB7B34-BCAA-470E-919B-7233F8194C92}"/>
              </a:ext>
            </a:extLst>
          </p:cNvPr>
          <p:cNvCxnSpPr>
            <a:cxnSpLocks/>
            <a:stCxn id="82" idx="3"/>
            <a:endCxn id="80" idx="0"/>
          </p:cNvCxnSpPr>
          <p:nvPr/>
        </p:nvCxnSpPr>
        <p:spPr>
          <a:xfrm flipH="1">
            <a:off x="5267451" y="3364635"/>
            <a:ext cx="165517" cy="27710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5B41980-88A0-4434-AC90-D32E676E7FEE}"/>
              </a:ext>
            </a:extLst>
          </p:cNvPr>
          <p:cNvCxnSpPr>
            <a:cxnSpLocks/>
            <a:stCxn id="80" idx="3"/>
            <a:endCxn id="81" idx="0"/>
          </p:cNvCxnSpPr>
          <p:nvPr/>
        </p:nvCxnSpPr>
        <p:spPr>
          <a:xfrm flipH="1">
            <a:off x="5022151" y="3838172"/>
            <a:ext cx="162681" cy="242756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EF4E3DB-CBAF-4EE3-A5C2-E759B00B33F5}"/>
              </a:ext>
            </a:extLst>
          </p:cNvPr>
          <p:cNvCxnSpPr>
            <a:cxnSpLocks/>
            <a:stCxn id="82" idx="5"/>
            <a:endCxn id="99" idx="0"/>
          </p:cNvCxnSpPr>
          <p:nvPr/>
        </p:nvCxnSpPr>
        <p:spPr>
          <a:xfrm>
            <a:off x="5598205" y="3364635"/>
            <a:ext cx="227295" cy="27710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7F035E90-C65D-440B-B8B6-89DFA47EAFFD}"/>
              </a:ext>
            </a:extLst>
          </p:cNvPr>
          <p:cNvSpPr/>
          <p:nvPr/>
        </p:nvSpPr>
        <p:spPr>
          <a:xfrm>
            <a:off x="5461703" y="3012082"/>
            <a:ext cx="194496" cy="161809"/>
          </a:xfrm>
          <a:custGeom>
            <a:avLst/>
            <a:gdLst>
              <a:gd name="connsiteX0" fmla="*/ 190949 w 299669"/>
              <a:gd name="connsiteY0" fmla="*/ 253140 h 253140"/>
              <a:gd name="connsiteX1" fmla="*/ 299233 w 299669"/>
              <a:gd name="connsiteY1" fmla="*/ 120792 h 253140"/>
              <a:gd name="connsiteX2" fmla="*/ 154854 w 299669"/>
              <a:gd name="connsiteY2" fmla="*/ 477 h 253140"/>
              <a:gd name="connsiteX3" fmla="*/ 10475 w 299669"/>
              <a:gd name="connsiteY3" fmla="*/ 84698 h 253140"/>
              <a:gd name="connsiteX4" fmla="*/ 22507 w 299669"/>
              <a:gd name="connsiteY4" fmla="*/ 229077 h 25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69" h="253140">
                <a:moveTo>
                  <a:pt x="190949" y="253140"/>
                </a:moveTo>
                <a:cubicBezTo>
                  <a:pt x="248099" y="208021"/>
                  <a:pt x="305249" y="162902"/>
                  <a:pt x="299233" y="120792"/>
                </a:cubicBezTo>
                <a:cubicBezTo>
                  <a:pt x="293217" y="78681"/>
                  <a:pt x="202980" y="6493"/>
                  <a:pt x="154854" y="477"/>
                </a:cubicBezTo>
                <a:cubicBezTo>
                  <a:pt x="106728" y="-5539"/>
                  <a:pt x="32533" y="46598"/>
                  <a:pt x="10475" y="84698"/>
                </a:cubicBezTo>
                <a:cubicBezTo>
                  <a:pt x="-11583" y="122798"/>
                  <a:pt x="5462" y="175937"/>
                  <a:pt x="22507" y="229077"/>
                </a:cubicBezTo>
              </a:path>
            </a:pathLst>
          </a:cu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807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8" y="981217"/>
            <a:ext cx="8229600" cy="5876783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Disjoint-set </a:t>
            </a:r>
            <a:r>
              <a:rPr lang="ko-KR" altLang="en-US" dirty="0"/>
              <a:t>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879" y="1152261"/>
            <a:ext cx="6438629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>
            <a:defPPr>
              <a:defRPr lang="ko-KR"/>
            </a:defPPr>
            <a:lvl1pPr>
              <a:defRPr>
                <a:latin typeface="Times New Roman" panose="02020603050405020304" pitchFamily="18" charset="0"/>
                <a:ea typeface="나눔명조" panose="02020603020101020101" pitchFamily="18" charset="-127"/>
              </a:defRPr>
            </a:lvl1pPr>
          </a:lstStyle>
          <a:p>
            <a:r>
              <a:rPr lang="en-US" altLang="ko-KR" b="1" dirty="0"/>
              <a:t>//  </a:t>
            </a:r>
            <a:r>
              <a:rPr lang="en-US" altLang="ko-KR" i="1" dirty="0"/>
              <a:t>p</a:t>
            </a:r>
            <a:r>
              <a:rPr lang="en-US" altLang="ko-KR" dirty="0"/>
              <a:t>[]: </a:t>
            </a:r>
            <a:r>
              <a:rPr lang="ko-KR" altLang="en-US" dirty="0"/>
              <a:t>트리의 부모 저장       </a:t>
            </a:r>
            <a:r>
              <a:rPr lang="en-US" altLang="ko-KR" dirty="0"/>
              <a:t>r[]: </a:t>
            </a:r>
            <a:r>
              <a:rPr lang="ko-KR" altLang="en-US" dirty="0"/>
              <a:t>랭크 값 저장</a:t>
            </a:r>
            <a:endParaRPr lang="en-US" altLang="ko-KR" dirty="0"/>
          </a:p>
          <a:p>
            <a:r>
              <a:rPr lang="en-US" altLang="ko-KR" b="1" dirty="0"/>
              <a:t>Make-Set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</a:p>
          <a:p>
            <a:r>
              <a:rPr lang="en-US" altLang="ko-KR" i="1" dirty="0"/>
              <a:t>     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← </a:t>
            </a:r>
            <a:r>
              <a:rPr lang="en-US" altLang="ko-KR" i="1" dirty="0"/>
              <a:t>x</a:t>
            </a:r>
          </a:p>
          <a:p>
            <a:r>
              <a:rPr lang="en-US" altLang="ko-KR" i="1" dirty="0"/>
              <a:t>     r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← </a:t>
            </a:r>
            <a:r>
              <a:rPr lang="en-US" altLang="ko-KR" i="1" dirty="0"/>
              <a:t>x</a:t>
            </a:r>
          </a:p>
          <a:p>
            <a:r>
              <a:rPr lang="en-US" altLang="ko-KR" i="1" dirty="0"/>
              <a:t>---------------------------------------------------------------------------------</a:t>
            </a:r>
          </a:p>
          <a:p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 ) 			</a:t>
            </a:r>
          </a:p>
          <a:p>
            <a:r>
              <a:rPr lang="en-US" altLang="ko-KR" b="1" dirty="0"/>
              <a:t>     if </a:t>
            </a:r>
            <a:r>
              <a:rPr lang="en-US" altLang="ko-KR" dirty="0"/>
              <a:t> </a:t>
            </a:r>
            <a:r>
              <a:rPr lang="en-US" altLang="ko-KR" i="1" dirty="0"/>
              <a:t>x</a:t>
            </a:r>
            <a:r>
              <a:rPr lang="en-US" altLang="ko-KR" dirty="0"/>
              <a:t> ≠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</a:t>
            </a:r>
            <a:r>
              <a:rPr lang="en-US" altLang="ko-KR" b="1" dirty="0"/>
              <a:t>then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←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)   </a:t>
            </a:r>
            <a:r>
              <a:rPr lang="en-US" altLang="ko-KR" dirty="0">
                <a:solidFill>
                  <a:srgbClr val="006600"/>
                </a:solidFill>
              </a:rPr>
              <a:t>// </a:t>
            </a:r>
            <a:r>
              <a:rPr lang="ko-KR" altLang="en-US" dirty="0">
                <a:solidFill>
                  <a:srgbClr val="006600"/>
                </a:solidFill>
              </a:rPr>
              <a:t>루트를 부모로 변경</a:t>
            </a:r>
            <a:endParaRPr lang="en-US" altLang="ko-KR" dirty="0">
              <a:solidFill>
                <a:srgbClr val="006600"/>
              </a:solidFill>
            </a:endParaRPr>
          </a:p>
          <a:p>
            <a:r>
              <a:rPr lang="en-US" altLang="ko-KR" b="1" dirty="0"/>
              <a:t>     return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x</a:t>
            </a:r>
            <a:r>
              <a:rPr lang="en-US" altLang="ko-KR" dirty="0"/>
              <a:t>] </a:t>
            </a:r>
          </a:p>
          <a:p>
            <a:r>
              <a:rPr lang="en-US" altLang="ko-KR" i="1" dirty="0"/>
              <a:t>---------------------------------------------------------------------------------</a:t>
            </a:r>
          </a:p>
          <a:p>
            <a:r>
              <a:rPr lang="en-US" altLang="ko-KR" b="1" dirty="0"/>
              <a:t>Union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, </a:t>
            </a:r>
            <a:r>
              <a:rPr lang="en-US" altLang="ko-KR" i="1" dirty="0"/>
              <a:t>y</a:t>
            </a:r>
            <a:r>
              <a:rPr lang="en-US" altLang="ko-KR" dirty="0"/>
              <a:t> )			</a:t>
            </a:r>
          </a:p>
          <a:p>
            <a:r>
              <a:rPr lang="en-US" altLang="ko-KR" i="1" dirty="0"/>
              <a:t>     a</a:t>
            </a:r>
            <a:r>
              <a:rPr lang="en-US" altLang="ko-KR" dirty="0"/>
              <a:t> ←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x</a:t>
            </a:r>
            <a:r>
              <a:rPr lang="en-US" altLang="ko-KR" dirty="0"/>
              <a:t> )</a:t>
            </a:r>
            <a:endParaRPr lang="ko-KR" altLang="en-US" dirty="0"/>
          </a:p>
          <a:p>
            <a:r>
              <a:rPr lang="en-US" altLang="ko-KR" i="1" dirty="0"/>
              <a:t>     b</a:t>
            </a:r>
            <a:r>
              <a:rPr lang="en-US" altLang="ko-KR" dirty="0"/>
              <a:t> ← </a:t>
            </a:r>
            <a:r>
              <a:rPr lang="en-US" altLang="ko-KR" b="1" dirty="0"/>
              <a:t>Find-Set</a:t>
            </a:r>
            <a:r>
              <a:rPr lang="en-US" altLang="ko-KR" dirty="0"/>
              <a:t>( </a:t>
            </a:r>
            <a:r>
              <a:rPr lang="en-US" altLang="ko-KR" i="1" dirty="0"/>
              <a:t>y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			</a:t>
            </a:r>
            <a:r>
              <a:rPr lang="en-US" altLang="ko-KR" dirty="0">
                <a:solidFill>
                  <a:srgbClr val="006600"/>
                </a:solidFill>
              </a:rPr>
              <a:t>// </a:t>
            </a:r>
            <a:r>
              <a:rPr lang="en-US" altLang="ko-KR" i="1" dirty="0">
                <a:solidFill>
                  <a:srgbClr val="006600"/>
                </a:solidFill>
              </a:rPr>
              <a:t>a ≠</a:t>
            </a:r>
            <a:r>
              <a:rPr lang="en-US" altLang="ko-KR" dirty="0">
                <a:solidFill>
                  <a:srgbClr val="006600"/>
                </a:solidFill>
              </a:rPr>
              <a:t> </a:t>
            </a:r>
            <a:r>
              <a:rPr lang="en-US" altLang="ko-KR" i="1" dirty="0">
                <a:solidFill>
                  <a:srgbClr val="006600"/>
                </a:solidFill>
              </a:rPr>
              <a:t>b</a:t>
            </a:r>
            <a:endParaRPr lang="ko-KR" altLang="en-US" i="1" dirty="0">
              <a:solidFill>
                <a:srgbClr val="006600"/>
              </a:solidFill>
            </a:endParaRPr>
          </a:p>
          <a:p>
            <a:r>
              <a:rPr lang="en-US" altLang="ko-KR" b="1" dirty="0"/>
              <a:t>     if </a:t>
            </a:r>
            <a:r>
              <a:rPr lang="en-US" altLang="ko-KR" i="1" dirty="0"/>
              <a:t>r</a:t>
            </a:r>
            <a:r>
              <a:rPr lang="en-US" altLang="ko-KR" dirty="0"/>
              <a:t>[</a:t>
            </a:r>
            <a:r>
              <a:rPr lang="en-US" altLang="ko-KR" i="1" dirty="0"/>
              <a:t>a</a:t>
            </a:r>
            <a:r>
              <a:rPr lang="en-US" altLang="ko-KR" dirty="0"/>
              <a:t>] &gt; </a:t>
            </a:r>
            <a:r>
              <a:rPr lang="en-US" altLang="ko-KR" i="1" dirty="0"/>
              <a:t>r</a:t>
            </a:r>
            <a:r>
              <a:rPr lang="en-US" altLang="ko-KR" dirty="0"/>
              <a:t>[</a:t>
            </a:r>
            <a:r>
              <a:rPr lang="en-US" altLang="ko-KR" i="1" dirty="0"/>
              <a:t>b</a:t>
            </a:r>
            <a:r>
              <a:rPr lang="en-US" altLang="ko-KR" dirty="0"/>
              <a:t>]</a:t>
            </a:r>
          </a:p>
          <a:p>
            <a:r>
              <a:rPr lang="en-US" altLang="ko-KR" b="1" dirty="0"/>
              <a:t>             then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[</a:t>
            </a:r>
            <a:r>
              <a:rPr lang="en-US" altLang="ko-KR" i="1" dirty="0"/>
              <a:t>b</a:t>
            </a:r>
            <a:r>
              <a:rPr lang="en-US" altLang="ko-KR" dirty="0"/>
              <a:t>] ← </a:t>
            </a:r>
            <a:r>
              <a:rPr lang="en-US" altLang="ko-KR" i="1" dirty="0"/>
              <a:t>a</a:t>
            </a:r>
          </a:p>
          <a:p>
            <a:r>
              <a:rPr lang="en-US" altLang="ko-KR" b="1" dirty="0"/>
              <a:t>     else 			</a:t>
            </a:r>
            <a:r>
              <a:rPr lang="en-US" altLang="ko-KR" dirty="0">
                <a:solidFill>
                  <a:srgbClr val="006600"/>
                </a:solidFill>
              </a:rPr>
              <a:t>// r[a] &lt; r[b] </a:t>
            </a:r>
            <a:r>
              <a:rPr lang="ko-KR" altLang="en-US" dirty="0">
                <a:solidFill>
                  <a:srgbClr val="006600"/>
                </a:solidFill>
              </a:rPr>
              <a:t>또는 </a:t>
            </a:r>
            <a:r>
              <a:rPr lang="en-US" altLang="ko-KR" dirty="0">
                <a:solidFill>
                  <a:srgbClr val="006600"/>
                </a:solidFill>
              </a:rPr>
              <a:t>r[a] == r[b]</a:t>
            </a:r>
          </a:p>
          <a:p>
            <a:r>
              <a:rPr lang="en-US" altLang="ko-KR" i="1" dirty="0"/>
              <a:t>             p</a:t>
            </a:r>
            <a:r>
              <a:rPr lang="en-US" altLang="ko-KR" dirty="0"/>
              <a:t>[</a:t>
            </a:r>
            <a:r>
              <a:rPr lang="en-US" altLang="ko-KR" i="1" dirty="0"/>
              <a:t>a</a:t>
            </a:r>
            <a:r>
              <a:rPr lang="en-US" altLang="ko-KR" dirty="0"/>
              <a:t>] ← </a:t>
            </a:r>
            <a:r>
              <a:rPr lang="en-US" altLang="ko-KR" i="1" dirty="0"/>
              <a:t>b</a:t>
            </a:r>
          </a:p>
          <a:p>
            <a:r>
              <a:rPr lang="en-US" altLang="ko-KR" b="1" i="1" dirty="0"/>
              <a:t>             </a:t>
            </a:r>
            <a:r>
              <a:rPr lang="en-US" altLang="ko-KR" b="1" dirty="0"/>
              <a:t>if </a:t>
            </a:r>
            <a:r>
              <a:rPr lang="en-US" altLang="ko-KR" i="1" dirty="0"/>
              <a:t>r</a:t>
            </a:r>
            <a:r>
              <a:rPr lang="en-US" altLang="ko-KR" dirty="0"/>
              <a:t>[</a:t>
            </a:r>
            <a:r>
              <a:rPr lang="en-US" altLang="ko-KR" i="1" dirty="0"/>
              <a:t>a</a:t>
            </a:r>
            <a:r>
              <a:rPr lang="en-US" altLang="ko-KR" dirty="0"/>
              <a:t>] = r[</a:t>
            </a:r>
            <a:r>
              <a:rPr lang="en-US" altLang="ko-KR" i="1" dirty="0"/>
              <a:t>b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	   </a:t>
            </a:r>
            <a:r>
              <a:rPr lang="en-US" altLang="ko-KR" b="1" dirty="0"/>
              <a:t>then</a:t>
            </a:r>
            <a:r>
              <a:rPr lang="en-US" altLang="ko-KR" dirty="0"/>
              <a:t> </a:t>
            </a:r>
            <a:r>
              <a:rPr lang="en-US" altLang="ko-KR" i="1" dirty="0"/>
              <a:t>r</a:t>
            </a:r>
            <a:r>
              <a:rPr lang="en-US" altLang="ko-KR" dirty="0"/>
              <a:t>[</a:t>
            </a:r>
            <a:r>
              <a:rPr lang="en-US" altLang="ko-KR" i="1" dirty="0"/>
              <a:t>b</a:t>
            </a:r>
            <a:r>
              <a:rPr lang="en-US" altLang="ko-KR" dirty="0"/>
              <a:t>] ← </a:t>
            </a:r>
            <a:r>
              <a:rPr lang="en-US" altLang="ko-KR" i="1" dirty="0"/>
              <a:t>r</a:t>
            </a:r>
            <a:r>
              <a:rPr lang="en-US" altLang="ko-KR" dirty="0"/>
              <a:t>[</a:t>
            </a:r>
            <a:r>
              <a:rPr lang="en-US" altLang="ko-KR" i="1" dirty="0"/>
              <a:t>b</a:t>
            </a:r>
            <a:r>
              <a:rPr lang="en-US" altLang="ko-KR" dirty="0"/>
              <a:t>]  + 1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25731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469</Words>
  <Application>Microsoft Office PowerPoint</Application>
  <PresentationFormat>화면 슬라이드 쇼(4:3)</PresentationFormat>
  <Paragraphs>338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함초롬바탕</vt:lpstr>
      <vt:lpstr>나눔고딕</vt:lpstr>
      <vt:lpstr>Trebuchet MS</vt:lpstr>
      <vt:lpstr>D2Coding</vt:lpstr>
      <vt:lpstr>Consolas</vt:lpstr>
      <vt:lpstr>Times New Roman</vt:lpstr>
      <vt:lpstr>맑은 고딕</vt:lpstr>
      <vt:lpstr>나눔명조</vt:lpstr>
      <vt:lpstr>Arial</vt:lpstr>
      <vt:lpstr>강의용_마스터</vt:lpstr>
      <vt:lpstr>Disjoint-sets</vt:lpstr>
      <vt:lpstr>트리를 이용한 집합 표현</vt:lpstr>
      <vt:lpstr>Disjoint-set 연산</vt:lpstr>
      <vt:lpstr>합집합</vt:lpstr>
      <vt:lpstr>경로 압축</vt:lpstr>
      <vt:lpstr>랭크 값으로 Union</vt:lpstr>
      <vt:lpstr>랭크 값으로 Union</vt:lpstr>
      <vt:lpstr>Disjoint-set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260</cp:revision>
  <cp:lastPrinted>2011-08-28T13:13:29Z</cp:lastPrinted>
  <dcterms:created xsi:type="dcterms:W3CDTF">2011-08-24T01:05:33Z</dcterms:created>
  <dcterms:modified xsi:type="dcterms:W3CDTF">2017-06-13T13:37:59Z</dcterms:modified>
</cp:coreProperties>
</file>