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9" r:id="rId1"/>
  </p:sldMasterIdLst>
  <p:notesMasterIdLst>
    <p:notesMasterId r:id="rId23"/>
  </p:notesMasterIdLst>
  <p:handoutMasterIdLst>
    <p:handoutMasterId r:id="rId24"/>
  </p:handoutMasterIdLst>
  <p:sldIdLst>
    <p:sldId id="305" r:id="rId2"/>
    <p:sldId id="338" r:id="rId3"/>
    <p:sldId id="334" r:id="rId4"/>
    <p:sldId id="335" r:id="rId5"/>
    <p:sldId id="340" r:id="rId6"/>
    <p:sldId id="336" r:id="rId7"/>
    <p:sldId id="324" r:id="rId8"/>
    <p:sldId id="325" r:id="rId9"/>
    <p:sldId id="326" r:id="rId10"/>
    <p:sldId id="327" r:id="rId11"/>
    <p:sldId id="339" r:id="rId12"/>
    <p:sldId id="343" r:id="rId13"/>
    <p:sldId id="344" r:id="rId14"/>
    <p:sldId id="331" r:id="rId15"/>
    <p:sldId id="345" r:id="rId16"/>
    <p:sldId id="346" r:id="rId17"/>
    <p:sldId id="333" r:id="rId18"/>
    <p:sldId id="341" r:id="rId19"/>
    <p:sldId id="342" r:id="rId20"/>
    <p:sldId id="328" r:id="rId21"/>
    <p:sldId id="309" r:id="rId22"/>
  </p:sldIdLst>
  <p:sldSz cx="9144000" cy="6858000" type="screen4x3"/>
  <p:notesSz cx="6805613" cy="9939338"/>
  <p:embeddedFontLst>
    <p:embeddedFont>
      <p:font typeface="함초롬바탕" panose="02030504000101010101" pitchFamily="18" charset="-127"/>
      <p:regular r:id="rId25"/>
      <p:bold r:id="rId26"/>
    </p:embeddedFont>
    <p:embeddedFont>
      <p:font typeface="나눔명조" panose="02020603020101020101" pitchFamily="18" charset="-127"/>
      <p:regular r:id="rId27"/>
      <p:bold r:id="rId28"/>
    </p:embeddedFont>
    <p:embeddedFont>
      <p:font typeface="나눔바른고딕" panose="020B0603020101020101" pitchFamily="50" charset="-127"/>
      <p:regular r:id="rId29"/>
      <p:bold r:id="rId30"/>
    </p:embeddedFont>
    <p:embeddedFont>
      <p:font typeface="맑은 고딕" panose="020B0503020000020004" pitchFamily="50" charset="-127"/>
      <p:regular r:id="rId31"/>
      <p:bold r:id="rId32"/>
    </p:embeddedFont>
    <p:embeddedFont>
      <p:font typeface="Trebuchet MS" panose="020B0603020202020204" pitchFamily="34" charset="0"/>
      <p:regular r:id="rId33"/>
      <p:bold r:id="rId34"/>
      <p:italic r:id="rId35"/>
      <p:bold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D2Coding" panose="020B0609020101020101" pitchFamily="49" charset="-127"/>
      <p:regular r:id="rId41"/>
      <p:bold r:id="rId42"/>
    </p:embeddedFont>
    <p:embeddedFont>
      <p:font typeface="Cambria Math" panose="02040503050406030204" pitchFamily="18" charset="0"/>
      <p:regular r:id="rId43"/>
    </p:embeddedFont>
    <p:embeddedFont>
      <p:font typeface="나눔고딕" panose="020D0604000000000000" pitchFamily="50" charset="-127"/>
      <p:regular r:id="rId44"/>
      <p:bold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14E"/>
    <a:srgbClr val="063656"/>
    <a:srgbClr val="08456E"/>
    <a:srgbClr val="5DAAFF"/>
    <a:srgbClr val="009900"/>
    <a:srgbClr val="7F7F7F"/>
    <a:srgbClr val="3D3C3E"/>
    <a:srgbClr val="8DBDF7"/>
    <a:srgbClr val="569CF0"/>
    <a:srgbClr val="47B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86364" autoAdjust="0"/>
  </p:normalViewPr>
  <p:slideViewPr>
    <p:cSldViewPr snapToGrid="0">
      <p:cViewPr varScale="1">
        <p:scale>
          <a:sx n="86" d="100"/>
          <a:sy n="86" d="100"/>
        </p:scale>
        <p:origin x="108" y="25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71" d="100"/>
          <a:sy n="71" d="100"/>
        </p:scale>
        <p:origin x="3138" y="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5425" y="664144"/>
            <a:ext cx="7772400" cy="212778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D2Coding" panose="020B0609020101020101" pitchFamily="49" charset="-127"/>
                <a:ea typeface="함초롬바탕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02493" y="3697839"/>
            <a:ext cx="4085924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980987" y="6445714"/>
            <a:ext cx="2133600" cy="3651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0639" y="644571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ko-KR" altLang="en-US" sz="1050" dirty="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algn="ctr"/>
            <a:r>
              <a:rPr lang="en-US" altLang="ko-KR"/>
              <a:t>Copyright (c) by JongYun. Jung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83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무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55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ko-KR" altLang="en-US" sz="1050" dirty="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algn="ctr"/>
            <a:r>
              <a:rPr lang="en-US" altLang="ko-KR"/>
              <a:t>Copyright (c) by JongYun. Jung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759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_텍스트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7165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55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ko-KR" altLang="en-US"/>
            </a:lvl1pPr>
          </a:lstStyle>
          <a:p>
            <a:pPr algn="ctr"/>
            <a:r>
              <a:rPr lang="en-US" altLang="ko-KR"/>
              <a:t>Copyright (c) by JongYun. Jung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6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2"/>
          <p:cNvSpPr>
            <a:spLocks noGrp="1"/>
          </p:cNvSpPr>
          <p:nvPr>
            <p:ph idx="1"/>
          </p:nvPr>
        </p:nvSpPr>
        <p:spPr>
          <a:xfrm>
            <a:off x="457200" y="392660"/>
            <a:ext cx="8229600" cy="5700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2200" baseline="0" dirty="0">
                <a:latin typeface="D2Coding" panose="020B0609020101020101" pitchFamily="49" charset="-127"/>
                <a:ea typeface="함초롬바탕" panose="02030504000101010101" pitchFamily="18" charset="-127"/>
              </a:defRPr>
            </a:lvl1pPr>
            <a:lvl2pPr>
              <a:defRPr lang="ko-KR" altLang="en-US" sz="1800" baseline="0" dirty="0">
                <a:latin typeface="D2Coding" panose="020B0609020101020101" pitchFamily="49" charset="-127"/>
                <a:ea typeface="함초롬바탕" panose="02030504000101010101" pitchFamily="18" charset="-127"/>
              </a:defRPr>
            </a:lvl2pPr>
            <a:lvl3pPr>
              <a:defRPr lang="ko-KR" altLang="en-US" sz="1600" baseline="0" dirty="0">
                <a:latin typeface="D2Coding" panose="020B0609020101020101" pitchFamily="49" charset="-127"/>
                <a:ea typeface="함초롬바탕" panose="02030504000101010101" pitchFamily="18" charset="-127"/>
              </a:defRPr>
            </a:lvl3pPr>
            <a:lvl4pPr>
              <a:defRPr lang="ko-KR" altLang="en-US" sz="1400" baseline="0" dirty="0">
                <a:latin typeface="D2Coding" panose="020B0609020101020101" pitchFamily="49" charset="-127"/>
                <a:ea typeface="함초롬바탕" panose="02030504000101010101" pitchFamily="18" charset="-127"/>
              </a:defRPr>
            </a:lvl4pPr>
            <a:lvl5pPr>
              <a:defRPr lang="ko-KR" altLang="en-US" sz="1400" baseline="0" dirty="0">
                <a:latin typeface="D2Coding" panose="020B0609020101020101" pitchFamily="49" charset="-127"/>
                <a:ea typeface="함초롬바탕" panose="02030504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3620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85679"/>
            <a:ext cx="8229600" cy="50404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 baseline="0">
                <a:latin typeface="Cambria Math" panose="02040503050406030204" pitchFamily="18" charset="0"/>
                <a:ea typeface="함초롬바탕" panose="02030504000101010101" pitchFamily="18" charset="-127"/>
              </a:defRPr>
            </a:lvl1pPr>
            <a:lvl2pPr>
              <a:defRPr sz="1800" baseline="0">
                <a:latin typeface="Cambria Math" panose="02040503050406030204" pitchFamily="18" charset="0"/>
                <a:ea typeface="함초롬바탕" panose="02030504000101010101" pitchFamily="18" charset="-127"/>
              </a:defRPr>
            </a:lvl2pPr>
            <a:lvl3pPr>
              <a:defRPr sz="1600" baseline="0">
                <a:latin typeface="Cambria Math" panose="02040503050406030204" pitchFamily="18" charset="0"/>
                <a:ea typeface="함초롬바탕" panose="02030504000101010101" pitchFamily="18" charset="-127"/>
              </a:defRPr>
            </a:lvl3pPr>
            <a:lvl4pPr>
              <a:defRPr sz="1400" baseline="0">
                <a:latin typeface="Cambria Math" panose="02040503050406030204" pitchFamily="18" charset="0"/>
                <a:ea typeface="함초롬바탕" panose="02030504000101010101" pitchFamily="18" charset="-127"/>
              </a:defRPr>
            </a:lvl4pPr>
            <a:lvl5pPr>
              <a:defRPr sz="1400" baseline="0">
                <a:latin typeface="Cambria Math" panose="02040503050406030204" pitchFamily="18" charset="0"/>
                <a:ea typeface="함초롬바탕" panose="02030504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57200" y="317001"/>
            <a:ext cx="8229600" cy="616652"/>
          </a:xfrm>
          <a:prstGeom prst="rect">
            <a:avLst/>
          </a:prstGeom>
        </p:spPr>
        <p:txBody>
          <a:bodyPr/>
          <a:lstStyle>
            <a:lvl1pPr algn="l">
              <a:defRPr baseline="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912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참고문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85679"/>
            <a:ext cx="8229600" cy="5040485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>
              <a:buFont typeface="+mj-lt"/>
              <a:buAutoNum type="arabicPeriod"/>
              <a:defRPr sz="2000" b="0" baseline="0">
                <a:latin typeface="Trebuchet MS" panose="020B0603020202020204" pitchFamily="34" charset="0"/>
                <a:ea typeface="함초롬바탕" panose="02030504000101010101" pitchFamily="18" charset="-127"/>
              </a:defRPr>
            </a:lvl1pPr>
            <a:lvl2pPr>
              <a:defRPr baseline="0">
                <a:latin typeface="Consolas" panose="020B0609020204030204" pitchFamily="49" charset="0"/>
                <a:ea typeface="나눔명조" panose="02020603020101020101" pitchFamily="18" charset="-127"/>
              </a:defRPr>
            </a:lvl2pPr>
            <a:lvl3pPr>
              <a:defRPr baseline="0">
                <a:latin typeface="Consolas" panose="020B0609020204030204" pitchFamily="49" charset="0"/>
                <a:ea typeface="나눔명조" panose="02020603020101020101" pitchFamily="18" charset="-127"/>
              </a:defRPr>
            </a:lvl3pPr>
            <a:lvl4pPr>
              <a:defRPr baseline="0">
                <a:latin typeface="Consolas" panose="020B0609020204030204" pitchFamily="49" charset="0"/>
                <a:ea typeface="나눔명조" panose="02020603020101020101" pitchFamily="18" charset="-127"/>
              </a:defRPr>
            </a:lvl4pPr>
            <a:lvl5pPr>
              <a:defRPr baseline="0">
                <a:latin typeface="Consolas" panose="020B0609020204030204" pitchFamily="49" charset="0"/>
                <a:ea typeface="나눔명조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title" hasCustomPrompt="1"/>
          </p:nvPr>
        </p:nvSpPr>
        <p:spPr>
          <a:xfrm>
            <a:off x="457200" y="317001"/>
            <a:ext cx="8229600" cy="616652"/>
          </a:xfrm>
          <a:prstGeom prst="rect">
            <a:avLst/>
          </a:prstGeom>
        </p:spPr>
        <p:txBody>
          <a:bodyPr/>
          <a:lstStyle>
            <a:lvl1pPr algn="l">
              <a:defRPr baseline="0">
                <a:latin typeface="D2Coding" panose="020B0609020101020101" pitchFamily="49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참고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4379479" y="3244335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n!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8928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연습문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85679"/>
            <a:ext cx="8229600" cy="50404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 baseline="0">
                <a:latin typeface="D2Coding" panose="020B0609020101020101" pitchFamily="49" charset="-127"/>
                <a:ea typeface="함초롬바탕" panose="02030504000101010101" pitchFamily="18" charset="-127"/>
              </a:defRPr>
            </a:lvl1pPr>
            <a:lvl2pPr>
              <a:defRPr sz="1800" baseline="0">
                <a:latin typeface="D2Coding" panose="020B0609020101020101" pitchFamily="49" charset="-127"/>
                <a:ea typeface="함초롬바탕" panose="02030504000101010101" pitchFamily="18" charset="-127"/>
              </a:defRPr>
            </a:lvl2pPr>
            <a:lvl3pPr>
              <a:defRPr sz="1600" baseline="0">
                <a:latin typeface="D2Coding" panose="020B0609020101020101" pitchFamily="49" charset="-127"/>
                <a:ea typeface="함초롬바탕" panose="02030504000101010101" pitchFamily="18" charset="-127"/>
              </a:defRPr>
            </a:lvl3pPr>
            <a:lvl4pPr>
              <a:defRPr sz="1400" baseline="0">
                <a:latin typeface="D2Coding" panose="020B0609020101020101" pitchFamily="49" charset="-127"/>
                <a:ea typeface="함초롬바탕" panose="02030504000101010101" pitchFamily="18" charset="-127"/>
              </a:defRPr>
            </a:lvl4pPr>
            <a:lvl5pPr>
              <a:defRPr sz="1400" baseline="0">
                <a:latin typeface="D2Coding" panose="020B0609020101020101" pitchFamily="49" charset="-127"/>
                <a:ea typeface="함초롬바탕" panose="02030504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57200" y="317001"/>
            <a:ext cx="8229600" cy="616652"/>
          </a:xfrm>
          <a:prstGeom prst="rect">
            <a:avLst/>
          </a:prstGeom>
          <a:solidFill>
            <a:srgbClr val="002060"/>
          </a:solidFill>
        </p:spPr>
        <p:txBody>
          <a:bodyPr>
            <a:normAutofit/>
          </a:bodyPr>
          <a:lstStyle>
            <a:lvl1pPr algn="l">
              <a:defRPr sz="2400" baseline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06665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34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34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84053" y="1922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16764" y="643440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ko-KR" altLang="en-US" sz="1050" dirty="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algn="ctr"/>
            <a:r>
              <a:rPr lang="en-US" altLang="ko-KR"/>
              <a:t>Copyright (c) by JongYun. Jung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5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</p:sldLayoutIdLst>
  <p:hf hdr="0" ftr="0" dt="0"/>
  <p:txStyles>
    <p:titleStyle>
      <a:lvl1pPr algn="ctr" defTabSz="914378" rtl="0" eaLnBrk="1" latinLnBrk="1" hangingPunct="1">
        <a:spcBef>
          <a:spcPct val="0"/>
        </a:spcBef>
        <a:buNone/>
        <a:defRPr lang="ko-KR" altLang="en-US" sz="4000" b="1" kern="1200" dirty="0">
          <a:solidFill>
            <a:schemeClr val="accent4">
              <a:lumMod val="50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892" indent="-342892" algn="l" defTabSz="914378" rtl="0" eaLnBrk="1" latinLnBrk="1" hangingPunct="1">
        <a:spcBef>
          <a:spcPct val="20000"/>
        </a:spcBef>
        <a:buFont typeface="Arial" pitchFamily="34" charset="0"/>
        <a:buChar char="•"/>
        <a:defRPr sz="2400" b="1" kern="1200" baseline="0">
          <a:solidFill>
            <a:schemeClr val="tx1"/>
          </a:solidFill>
          <a:latin typeface="Cambria Math" panose="02040503050406030204" pitchFamily="18" charset="0"/>
          <a:ea typeface="함초롬바탕" panose="02030504000101010101" pitchFamily="18" charset="-127"/>
          <a:cs typeface="+mn-cs"/>
        </a:defRPr>
      </a:lvl1pPr>
      <a:lvl2pPr marL="742931" indent="-285743" algn="l" defTabSz="914378" rtl="0" eaLnBrk="1" latinLnBrk="1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3D3C3E"/>
          </a:solidFill>
          <a:latin typeface="Cambria Math" panose="02040503050406030204" pitchFamily="18" charset="0"/>
          <a:ea typeface="함초롬바탕" panose="02030504000101010101" pitchFamily="18" charset="-127"/>
          <a:cs typeface="+mn-cs"/>
        </a:defRPr>
      </a:lvl2pPr>
      <a:lvl3pPr marL="1142972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tx1"/>
          </a:solidFill>
          <a:latin typeface="Cambria Math" panose="02040503050406030204" pitchFamily="18" charset="0"/>
          <a:ea typeface="함초롬바탕" panose="02030504000101010101" pitchFamily="18" charset="-127"/>
          <a:cs typeface="+mn-cs"/>
        </a:defRPr>
      </a:lvl3pPr>
      <a:lvl4pPr marL="1600160" indent="-228594" algn="l" defTabSz="914378" rtl="0" eaLnBrk="1" latinLnBrk="1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Cambria Math" panose="02040503050406030204" pitchFamily="18" charset="0"/>
          <a:ea typeface="함초롬바탕" panose="02030504000101010101" pitchFamily="18" charset="-127"/>
          <a:cs typeface="+mn-cs"/>
        </a:defRPr>
      </a:lvl4pPr>
      <a:lvl5pPr marL="2057348" indent="-228594" algn="l" defTabSz="914378" rtl="0" eaLnBrk="1" latinLnBrk="1" hangingPunct="1">
        <a:spcBef>
          <a:spcPct val="20000"/>
        </a:spcBef>
        <a:buFont typeface="Arial" pitchFamily="34" charset="0"/>
        <a:buChar char="»"/>
        <a:defRPr sz="1600" kern="1200" baseline="0">
          <a:solidFill>
            <a:schemeClr val="tx1"/>
          </a:solidFill>
          <a:latin typeface="Cambria Math" panose="02040503050406030204" pitchFamily="18" charset="0"/>
          <a:ea typeface="함초롬바탕" panose="02030504000101010101" pitchFamily="18" charset="-127"/>
          <a:cs typeface="+mn-cs"/>
        </a:defRPr>
      </a:lvl5pPr>
      <a:lvl6pPr marL="2514537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pcoder.com/community/data-science/data-science-tutorials/binary-indexed-trees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85678"/>
                <a:ext cx="8229600" cy="543062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Peter, M, Fenwick</a:t>
                </a:r>
                <a:r>
                  <a:rPr lang="en-US" altLang="ko-KR" sz="1800" dirty="0">
                    <a:solidFill>
                      <a:srgbClr val="002060"/>
                    </a:solidFill>
                  </a:rPr>
                  <a:t>[1]</a:t>
                </a:r>
                <a:r>
                  <a:rPr lang="ko-KR" altLang="en-US" dirty="0"/>
                  <a:t>이 효율적인 데이터 압축을 위해 고안</a:t>
                </a:r>
                <a:endParaRPr lang="en-US" altLang="ko-KR" dirty="0"/>
              </a:p>
              <a:p>
                <a:r>
                  <a:rPr lang="ko-KR" altLang="en-US" dirty="0"/>
                  <a:t>누적 빈도수</a:t>
                </a:r>
                <a:r>
                  <a:rPr lang="en-US" altLang="ko-KR" sz="1800" dirty="0"/>
                  <a:t>(cumulative frequency)</a:t>
                </a:r>
                <a:r>
                  <a:rPr lang="ko-KR" altLang="en-US" dirty="0"/>
                  <a:t>를 저장하고 관리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아이디어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정수는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의 거듭제곱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i="1" baseline="30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baseline="30000" dirty="0"/>
                  <a:t> 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의 합으로 표현할 수 있다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누적 빈도수도 하위빈도수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subfrequency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들의 집합들의 합으로 표현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특징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구현이 쉽다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이진 인덱스 </a:t>
                </a:r>
                <a:r>
                  <a:rPr lang="ko-KR" altLang="en-US" dirty="0" err="1"/>
                  <a:t>트리에</a:t>
                </a:r>
                <a:r>
                  <a:rPr lang="ko-KR" altLang="en-US" dirty="0"/>
                  <a:t> 대한 연산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필요한 메모리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다차원</a:t>
                </a:r>
                <a:r>
                  <a:rPr lang="en-US" altLang="ko-KR" sz="1600" dirty="0"/>
                  <a:t>(n-dimensional)</a:t>
                </a:r>
                <a:r>
                  <a:rPr lang="ko-KR" altLang="en-US" dirty="0"/>
                  <a:t> 자료 구조로 사용 가능하다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85678"/>
                <a:ext cx="8229600" cy="5430625"/>
              </a:xfrm>
              <a:blipFill>
                <a:blip r:embed="rId2"/>
                <a:stretch>
                  <a:fillRect l="-815" t="-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이진 인덱스 트리</a:t>
            </a:r>
          </a:p>
        </p:txBody>
      </p:sp>
    </p:spTree>
    <p:extLst>
      <p:ext uri="{BB962C8B-B14F-4D97-AF65-F5344CB8AC3E}">
        <p14:creationId xmlns:p14="http://schemas.microsoft.com/office/powerpoint/2010/main" val="9751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정수 </a:t>
            </a:r>
            <a:r>
              <a:rPr lang="en-US" altLang="ko-KR" dirty="0" err="1"/>
              <a:t>num</a:t>
            </a:r>
            <a:endParaRPr lang="en-US" altLang="ko-KR" dirty="0"/>
          </a:p>
          <a:p>
            <a:pPr lvl="1"/>
            <a:r>
              <a:rPr lang="en-US" altLang="ko-KR" u="sng" dirty="0"/>
              <a:t>         </a:t>
            </a:r>
            <a:r>
              <a:rPr lang="en-US" altLang="ko-KR" dirty="0"/>
              <a:t>1 _______    A 1 B</a:t>
            </a:r>
          </a:p>
          <a:p>
            <a:endParaRPr lang="en-US" altLang="ko-KR" dirty="0"/>
          </a:p>
          <a:p>
            <a:r>
              <a:rPr lang="ko-KR" altLang="en-US" dirty="0"/>
              <a:t>정수 </a:t>
            </a:r>
            <a:r>
              <a:rPr lang="en-US" altLang="ko-KR" dirty="0"/>
              <a:t>(− </a:t>
            </a:r>
            <a:r>
              <a:rPr lang="en-US" altLang="ko-KR" dirty="0" err="1"/>
              <a:t>num</a:t>
            </a:r>
            <a:r>
              <a:rPr lang="en-US" altLang="ko-KR" dirty="0"/>
              <a:t> ) = </a:t>
            </a:r>
            <a:r>
              <a:rPr lang="en-US" altLang="ko-KR" dirty="0" err="1"/>
              <a:t>num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의 보수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~[A1B] + 1 = [~A] 0 [~B] + 1 = [~A] 0 [11..1] + 1 = [~A]1[B]</a:t>
            </a:r>
          </a:p>
          <a:p>
            <a:endParaRPr lang="en-US" altLang="ko-KR" dirty="0"/>
          </a:p>
          <a:p>
            <a:r>
              <a:rPr lang="ko-KR" altLang="en-US" dirty="0"/>
              <a:t>마지막 </a:t>
            </a:r>
            <a:r>
              <a:rPr lang="en-US" altLang="ko-KR" dirty="0"/>
              <a:t>bit 1</a:t>
            </a:r>
            <a:r>
              <a:rPr lang="ko-KR" altLang="en-US" dirty="0"/>
              <a:t> 찾기</a:t>
            </a:r>
            <a:endParaRPr lang="en-US" altLang="ko-KR" dirty="0"/>
          </a:p>
          <a:p>
            <a:pPr lvl="1"/>
            <a:r>
              <a:rPr lang="en-US" altLang="ko-KR" dirty="0" err="1"/>
              <a:t>num</a:t>
            </a:r>
            <a:r>
              <a:rPr lang="en-US" altLang="ko-KR" dirty="0"/>
              <a:t> &amp; (-</a:t>
            </a:r>
            <a:r>
              <a:rPr lang="en-US" altLang="ko-KR" dirty="0" err="1"/>
              <a:t>num</a:t>
            </a:r>
            <a:r>
              <a:rPr lang="en-US" altLang="ko-KR" dirty="0"/>
              <a:t>) = [A]1[B] &amp; [~A]1[B] </a:t>
            </a:r>
          </a:p>
          <a:p>
            <a:endParaRPr lang="en-US" altLang="ko-KR" dirty="0"/>
          </a:p>
          <a:p>
            <a:r>
              <a:rPr lang="en-US" altLang="ko-KR" dirty="0" err="1"/>
              <a:t>idx</a:t>
            </a:r>
            <a:r>
              <a:rPr lang="ko-KR" altLang="en-US" dirty="0"/>
              <a:t>의 마지막 </a:t>
            </a:r>
            <a:r>
              <a:rPr lang="en-US" altLang="ko-KR" dirty="0"/>
              <a:t>bit </a:t>
            </a:r>
            <a:r>
              <a:rPr lang="ko-KR" altLang="en-US" dirty="0"/>
              <a:t>제거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마지막 </a:t>
            </a:r>
            <a:r>
              <a:rPr lang="en-US" altLang="ko-KR"/>
              <a:t>bit 1 </a:t>
            </a:r>
            <a:r>
              <a:rPr lang="ko-KR" altLang="en-US"/>
              <a:t>제거하기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5940" y="5631055"/>
            <a:ext cx="4036573" cy="49510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2060"/>
            </a:solidFill>
          </a:ln>
        </p:spPr>
        <p:txBody>
          <a:bodyPr wrap="square" tIns="108000" bIns="108000" rtlCol="0">
            <a:spAutoFit/>
          </a:bodyPr>
          <a:lstStyle>
            <a:defPPr>
              <a:defRPr lang="ko-KR"/>
            </a:defPPr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dirty="0" err="1"/>
              <a:t>idx</a:t>
            </a:r>
            <a:r>
              <a:rPr lang="en-US" altLang="ko-KR" dirty="0"/>
              <a:t> = </a:t>
            </a:r>
            <a:r>
              <a:rPr lang="en-US" altLang="ko-KR" dirty="0" err="1"/>
              <a:t>idx</a:t>
            </a:r>
            <a:r>
              <a:rPr lang="en-US" altLang="ko-KR" dirty="0"/>
              <a:t> – (</a:t>
            </a:r>
            <a:r>
              <a:rPr lang="en-US" altLang="ko-KR" dirty="0" err="1"/>
              <a:t>idx</a:t>
            </a:r>
            <a:r>
              <a:rPr lang="en-US" altLang="ko-KR" dirty="0"/>
              <a:t> &amp; -</a:t>
            </a:r>
            <a:r>
              <a:rPr lang="en-US" altLang="ko-KR" dirty="0" err="1"/>
              <a:t>idx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14210" y="3605920"/>
            <a:ext cx="2656573" cy="132610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2060"/>
            </a:solidFill>
          </a:ln>
        </p:spPr>
        <p:txBody>
          <a:bodyPr wrap="square" tIns="108000" bIns="108000" rtlCol="0">
            <a:spAutoFit/>
          </a:bodyPr>
          <a:lstStyle>
            <a:defPPr>
              <a:defRPr lang="ko-KR"/>
            </a:defPPr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dirty="0"/>
              <a:t>   [ A]1[B]</a:t>
            </a:r>
          </a:p>
          <a:p>
            <a:r>
              <a:rPr lang="en-US" altLang="ko-KR" dirty="0"/>
              <a:t>&amp;  [~A]1[B] </a:t>
            </a:r>
          </a:p>
          <a:p>
            <a:r>
              <a:rPr lang="en-US" altLang="ko-KR" dirty="0"/>
              <a:t>------------</a:t>
            </a:r>
          </a:p>
          <a:p>
            <a:r>
              <a:rPr lang="en-US" altLang="ko-KR" dirty="0"/>
              <a:t>=  [0..0]1[0..0]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658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마지막 </a:t>
            </a:r>
            <a:r>
              <a:rPr lang="en-US" altLang="ko-KR" dirty="0"/>
              <a:t>1 </a:t>
            </a:r>
            <a:r>
              <a:rPr lang="ko-KR" altLang="en-US" dirty="0"/>
              <a:t>비트 제거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658689"/>
              </p:ext>
            </p:extLst>
          </p:nvPr>
        </p:nvGraphicFramePr>
        <p:xfrm>
          <a:off x="1121790" y="1884923"/>
          <a:ext cx="3674416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0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01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0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0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01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63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2</a:t>
                      </a:r>
                      <a:r>
                        <a:rPr lang="en-US" altLang="ko-KR" sz="1200" b="1" baseline="30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7</a:t>
                      </a:r>
                      <a:endParaRPr lang="ko-KR" altLang="en-US" sz="1200" b="1" baseline="30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2</a:t>
                      </a:r>
                      <a:r>
                        <a:rPr lang="en-US" altLang="ko-KR" sz="1200" b="1" baseline="30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6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2</a:t>
                      </a:r>
                      <a:r>
                        <a:rPr lang="en-US" altLang="ko-KR" sz="1200" b="1" baseline="30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5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2</a:t>
                      </a:r>
                      <a:r>
                        <a:rPr lang="en-US" altLang="ko-KR" sz="1200" b="1" baseline="30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4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2</a:t>
                      </a:r>
                      <a:r>
                        <a:rPr lang="en-US" altLang="ko-KR" sz="1200" b="1" baseline="30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3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2</a:t>
                      </a:r>
                      <a:r>
                        <a:rPr lang="en-US" altLang="ko-KR" sz="1200" b="1" baseline="30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2</a:t>
                      </a:r>
                      <a:endParaRPr lang="ko-KR" altLang="en-US" sz="1200" b="1" baseline="30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2</a:t>
                      </a:r>
                      <a:r>
                        <a:rPr lang="en-US" altLang="ko-KR" sz="1200" b="1" baseline="30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1</a:t>
                      </a:r>
                      <a:endParaRPr lang="ko-KR" altLang="en-US" sz="1200" b="1" baseline="30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2</a:t>
                      </a:r>
                      <a:r>
                        <a:rPr lang="en-US" altLang="ko-KR" sz="1200" b="1" baseline="30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x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marL="36000" marR="36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1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1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1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&amp;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marL="36000" marR="36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-x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marL="36000" marR="36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1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1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1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marL="36000" marR="36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marL="36000" marR="36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x &amp; -x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marL="36000" marR="36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1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21790" y="1515591"/>
            <a:ext cx="1030395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x&amp;-x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219268"/>
              </p:ext>
            </p:extLst>
          </p:nvPr>
        </p:nvGraphicFramePr>
        <p:xfrm>
          <a:off x="914400" y="4306797"/>
          <a:ext cx="38818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0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05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05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05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05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63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2</a:t>
                      </a:r>
                      <a:r>
                        <a:rPr lang="en-US" altLang="ko-KR" sz="1200" b="1" baseline="30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7</a:t>
                      </a:r>
                      <a:endParaRPr lang="ko-KR" altLang="en-US" sz="1200" b="1" baseline="30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2</a:t>
                      </a:r>
                      <a:r>
                        <a:rPr lang="en-US" altLang="ko-KR" sz="1200" b="1" baseline="30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6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2</a:t>
                      </a:r>
                      <a:r>
                        <a:rPr lang="en-US" altLang="ko-KR" sz="1200" b="1" baseline="30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5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2</a:t>
                      </a:r>
                      <a:r>
                        <a:rPr lang="en-US" altLang="ko-KR" sz="1200" b="1" baseline="30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4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2</a:t>
                      </a:r>
                      <a:r>
                        <a:rPr lang="en-US" altLang="ko-KR" sz="1200" b="1" baseline="30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3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2</a:t>
                      </a:r>
                      <a:r>
                        <a:rPr lang="en-US" altLang="ko-KR" sz="1200" b="1" baseline="30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2</a:t>
                      </a:r>
                      <a:endParaRPr lang="ko-KR" altLang="en-US" sz="1200" b="1" baseline="30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2</a:t>
                      </a:r>
                      <a:r>
                        <a:rPr lang="en-US" altLang="ko-KR" sz="1200" b="1" baseline="30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1</a:t>
                      </a:r>
                      <a:endParaRPr lang="ko-KR" altLang="en-US" sz="1200" b="1" baseline="30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2</a:t>
                      </a:r>
                      <a:r>
                        <a:rPr lang="en-US" altLang="ko-KR" sz="1200" b="1" baseline="30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x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marL="36000" marR="36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1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1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1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-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marL="36000" marR="36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x &amp; -x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marL="36000" marR="36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1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marL="36000" marR="36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marL="36000" marR="36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x-(x &amp; -x)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marL="36000" marR="360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1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1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나눔명조" panose="02020603020101020101" pitchFamily="18" charset="-127"/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21790" y="3937465"/>
            <a:ext cx="1718468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x–(x&amp;–x)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05346" y="2200011"/>
            <a:ext cx="1755609" cy="33855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ko-KR" sz="1600" dirty="0"/>
              <a:t>fenwick5_1.png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805346" y="4945240"/>
            <a:ext cx="1755609" cy="33855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ko-KR" sz="1600" dirty="0"/>
              <a:t>fenwick5_2.png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05479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/>
          <p:nvPr/>
        </p:nvCxnSpPr>
        <p:spPr>
          <a:xfrm flipV="1">
            <a:off x="1422342" y="2410026"/>
            <a:ext cx="44" cy="793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3202067" y="2418882"/>
            <a:ext cx="44" cy="793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4899704" y="2397761"/>
            <a:ext cx="44" cy="793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6662703" y="2388270"/>
            <a:ext cx="44" cy="793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cxnSpLocks/>
          </p:cNvCxnSpPr>
          <p:nvPr/>
        </p:nvCxnSpPr>
        <p:spPr>
          <a:xfrm flipH="1" flipV="1">
            <a:off x="2286000" y="2185639"/>
            <a:ext cx="6269" cy="1027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cxnSpLocks/>
          </p:cNvCxnSpPr>
          <p:nvPr/>
        </p:nvCxnSpPr>
        <p:spPr>
          <a:xfrm flipH="1" flipV="1">
            <a:off x="5751179" y="2209800"/>
            <a:ext cx="4980" cy="956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cxnSpLocks/>
          </p:cNvCxnSpPr>
          <p:nvPr/>
        </p:nvCxnSpPr>
        <p:spPr>
          <a:xfrm flipH="1" flipV="1">
            <a:off x="7484286" y="1339850"/>
            <a:ext cx="9359" cy="1832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241307" y="2353109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42516" y="2353108"/>
            <a:ext cx="398792" cy="231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42516" y="2740125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35388" y="2729162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16680" y="2745340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68505" y="2740125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97991" y="2751088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90862" y="2740125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30709" y="2756303"/>
            <a:ext cx="286196" cy="231006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23980" y="2751088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15471" y="2366484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16680" y="2366483"/>
            <a:ext cx="398792" cy="231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4491" y="2344555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95700" y="2344554"/>
            <a:ext cx="398792" cy="231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468654" y="2344555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069863" y="2344554"/>
            <a:ext cx="398792" cy="231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08837" y="1957139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42514" y="1957138"/>
            <a:ext cx="1266322" cy="231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45388" y="1525471"/>
            <a:ext cx="286196" cy="231006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42514" y="1525471"/>
            <a:ext cx="3002874" cy="231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62022" y="1957139"/>
            <a:ext cx="286196" cy="231006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295700" y="1957138"/>
            <a:ext cx="1266322" cy="231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42514" y="1100822"/>
            <a:ext cx="6538589" cy="231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직선 연결선 30"/>
          <p:cNvCxnSpPr>
            <a:cxnSpLocks/>
          </p:cNvCxnSpPr>
          <p:nvPr/>
        </p:nvCxnSpPr>
        <p:spPr>
          <a:xfrm flipV="1">
            <a:off x="542040" y="1092820"/>
            <a:ext cx="4061" cy="2130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 flipV="1">
            <a:off x="1003480" y="2977014"/>
            <a:ext cx="20" cy="241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 flipV="1">
            <a:off x="1887917" y="2962844"/>
            <a:ext cx="20" cy="241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 flipV="1">
            <a:off x="2777664" y="2977014"/>
            <a:ext cx="20" cy="241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 flipV="1">
            <a:off x="3646828" y="2982094"/>
            <a:ext cx="20" cy="241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 flipV="1">
            <a:off x="4495096" y="2977014"/>
            <a:ext cx="20" cy="241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 flipV="1">
            <a:off x="5361808" y="2965522"/>
            <a:ext cx="20" cy="241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 flipV="1">
            <a:off x="6216905" y="2982094"/>
            <a:ext cx="20" cy="241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 flipV="1">
            <a:off x="7067078" y="2982094"/>
            <a:ext cx="20" cy="241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cxnSpLocks/>
          </p:cNvCxnSpPr>
          <p:nvPr/>
        </p:nvCxnSpPr>
        <p:spPr>
          <a:xfrm flipH="1" flipV="1">
            <a:off x="4026993" y="1771650"/>
            <a:ext cx="1978" cy="14411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336803" y="3177673"/>
          <a:ext cx="73927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550222" y="3580867"/>
            <a:ext cx="7075812" cy="89521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2060"/>
            </a:solidFill>
          </a:ln>
        </p:spPr>
        <p:txBody>
          <a:bodyPr wrap="square" tIns="108000" bIns="108000" rtlCol="0">
            <a:spAutoFit/>
          </a:bodyPr>
          <a:lstStyle>
            <a:defPPr>
              <a:defRPr lang="ko-KR"/>
            </a:defPPr>
            <a:lvl1pPr>
              <a:defRPr sz="1600">
                <a:latin typeface="D2Coding" panose="020B0609020101020101" pitchFamily="49" charset="-127"/>
                <a:ea typeface="나눔명조" panose="02020603020101020101" pitchFamily="18" charset="-127"/>
              </a:defRPr>
            </a:lvl1pPr>
          </a:lstStyle>
          <a:p>
            <a:r>
              <a:rPr lang="ko-KR" altLang="en-US" sz="1400"/>
              <a:t>구간 </a:t>
            </a:r>
            <a:r>
              <a:rPr lang="en-US" altLang="ko-KR" sz="1400" dirty="0"/>
              <a:t>[</a:t>
            </a:r>
            <a:r>
              <a:rPr lang="en-US" altLang="ko-KR" sz="1400"/>
              <a:t>1, 13</a:t>
            </a:r>
            <a:r>
              <a:rPr lang="en-US" altLang="ko-KR" sz="1400" dirty="0"/>
              <a:t>] </a:t>
            </a:r>
            <a:r>
              <a:rPr lang="ko-KR" altLang="en-US" sz="1400" dirty="0"/>
              <a:t>에 </a:t>
            </a:r>
            <a:r>
              <a:rPr lang="ko-KR" altLang="en-US" sz="1400"/>
              <a:t>대한 질의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13</a:t>
            </a:r>
            <a:r>
              <a:rPr lang="ko-KR" altLang="en-US" sz="1400"/>
              <a:t>은 </a:t>
            </a:r>
            <a:r>
              <a:rPr lang="en-US" altLang="ko-KR" sz="1400" dirty="0"/>
              <a:t>2</a:t>
            </a:r>
            <a:r>
              <a:rPr lang="ko-KR" altLang="en-US" sz="1400"/>
              <a:t>진수로 </a:t>
            </a:r>
            <a:r>
              <a:rPr lang="en-US" altLang="ko-KR" sz="1400"/>
              <a:t>1101 </a:t>
            </a:r>
            <a:r>
              <a:rPr lang="ko-KR" altLang="en-US" sz="1400"/>
              <a:t>이다</a:t>
            </a:r>
            <a:r>
              <a:rPr lang="en-US" altLang="ko-KR" sz="1400" dirty="0"/>
              <a:t>. </a:t>
            </a:r>
          </a:p>
          <a:p>
            <a:r>
              <a:rPr lang="ko-KR" altLang="en-US" sz="1400"/>
              <a:t>따라서</a:t>
            </a:r>
            <a:r>
              <a:rPr lang="en-US" altLang="ko-KR" sz="1400"/>
              <a:t>, 13(</a:t>
            </a:r>
            <a:r>
              <a:rPr lang="en-US" altLang="ko-KR" sz="1400" dirty="0"/>
              <a:t>1101), 12(1100), 8(1000) </a:t>
            </a:r>
            <a:r>
              <a:rPr lang="ko-KR" altLang="en-US" sz="1400" dirty="0"/>
              <a:t>에 저장된 값을 </a:t>
            </a:r>
            <a:r>
              <a:rPr lang="ko-KR" altLang="en-US" sz="1400"/>
              <a:t>더하면 </a:t>
            </a:r>
            <a:r>
              <a:rPr lang="en-US" altLang="ko-KR" sz="1400" dirty="0"/>
              <a:t>24</a:t>
            </a:r>
            <a:r>
              <a:rPr lang="ko-KR" altLang="en-US" sz="1400"/>
              <a:t>가 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62703" y="484239"/>
            <a:ext cx="1531188" cy="33855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ko-KR" sz="1600" dirty="0"/>
              <a:t>fenwick6.png</a:t>
            </a:r>
            <a:endParaRPr lang="ko-KR" altLang="en-US" sz="1600" dirty="0"/>
          </a:p>
        </p:txBody>
      </p:sp>
      <p:sp>
        <p:nvSpPr>
          <p:cNvPr id="29" name="직사각형 28"/>
          <p:cNvSpPr/>
          <p:nvPr/>
        </p:nvSpPr>
        <p:spPr>
          <a:xfrm>
            <a:off x="7318936" y="1101908"/>
            <a:ext cx="286196" cy="22508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ABB7D10-C3C9-4952-89D1-322CF9F2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구간 질의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140CED-622A-469F-A20F-0BAD9DFC90BE}"/>
              </a:ext>
            </a:extLst>
          </p:cNvPr>
          <p:cNvSpPr txBox="1"/>
          <p:nvPr/>
        </p:nvSpPr>
        <p:spPr>
          <a:xfrm>
            <a:off x="542040" y="4477661"/>
            <a:ext cx="3797166" cy="194165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2060"/>
            </a:solidFill>
          </a:ln>
        </p:spPr>
        <p:txBody>
          <a:bodyPr wrap="square" tIns="108000" bIns="108000" rtlCol="0">
            <a:spAutoFit/>
          </a:bodyPr>
          <a:lstStyle/>
          <a:p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query(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idx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){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sum = 0;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while 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idx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&gt; 0){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sum += tree[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idx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];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idx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-= 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idx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&amp; -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idx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}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return sum;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50AD9A6-E42A-40B7-828B-30FE0FFD8DDA}"/>
              </a:ext>
            </a:extLst>
          </p:cNvPr>
          <p:cNvSpPr txBox="1"/>
          <p:nvPr/>
        </p:nvSpPr>
        <p:spPr>
          <a:xfrm>
            <a:off x="4355599" y="4477661"/>
            <a:ext cx="1790299" cy="129532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2060"/>
            </a:solidFill>
          </a:ln>
        </p:spPr>
        <p:txBody>
          <a:bodyPr wrap="square" tIns="108000" bIns="108000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idx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= 13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13 = 1101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12 = 1100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8 = 1000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0 = 0</a:t>
            </a:r>
          </a:p>
        </p:txBody>
      </p:sp>
    </p:spTree>
    <p:extLst>
      <p:ext uri="{BB962C8B-B14F-4D97-AF65-F5344CB8AC3E}">
        <p14:creationId xmlns:p14="http://schemas.microsoft.com/office/powerpoint/2010/main" val="896042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/>
          <p:nvPr/>
        </p:nvCxnSpPr>
        <p:spPr>
          <a:xfrm flipV="1">
            <a:off x="1422342" y="2410026"/>
            <a:ext cx="44" cy="793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3202067" y="2418882"/>
            <a:ext cx="44" cy="793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4899704" y="2397761"/>
            <a:ext cx="44" cy="793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6662703" y="2388270"/>
            <a:ext cx="44" cy="793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cxnSpLocks/>
          </p:cNvCxnSpPr>
          <p:nvPr/>
        </p:nvCxnSpPr>
        <p:spPr>
          <a:xfrm flipH="1" flipV="1">
            <a:off x="2286000" y="2185639"/>
            <a:ext cx="6269" cy="1027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cxnSpLocks/>
          </p:cNvCxnSpPr>
          <p:nvPr/>
        </p:nvCxnSpPr>
        <p:spPr>
          <a:xfrm flipH="1" flipV="1">
            <a:off x="5751179" y="2209800"/>
            <a:ext cx="4980" cy="956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cxnSpLocks/>
          </p:cNvCxnSpPr>
          <p:nvPr/>
        </p:nvCxnSpPr>
        <p:spPr>
          <a:xfrm flipH="1" flipV="1">
            <a:off x="7484286" y="1339850"/>
            <a:ext cx="9359" cy="1832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241307" y="2353109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42516" y="2353108"/>
            <a:ext cx="398792" cy="231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42516" y="2740125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35388" y="2729162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16680" y="2745340"/>
            <a:ext cx="286196" cy="231006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68505" y="2740125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97991" y="2751088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90862" y="2740125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30709" y="2756303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23980" y="2751088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15471" y="2366484"/>
            <a:ext cx="286196" cy="231006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16680" y="2366483"/>
            <a:ext cx="398792" cy="231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4491" y="2344555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95700" y="2344554"/>
            <a:ext cx="398792" cy="231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468654" y="2344555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069863" y="2344554"/>
            <a:ext cx="398792" cy="231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08837" y="1957139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42514" y="1957138"/>
            <a:ext cx="1266322" cy="231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45388" y="1525471"/>
            <a:ext cx="286196" cy="231006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42514" y="1525471"/>
            <a:ext cx="3002874" cy="231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62022" y="1957139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295700" y="1957138"/>
            <a:ext cx="1266322" cy="231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42514" y="1100822"/>
            <a:ext cx="6538589" cy="231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직선 연결선 30"/>
          <p:cNvCxnSpPr>
            <a:cxnSpLocks/>
          </p:cNvCxnSpPr>
          <p:nvPr/>
        </p:nvCxnSpPr>
        <p:spPr>
          <a:xfrm flipV="1">
            <a:off x="542040" y="1092820"/>
            <a:ext cx="4061" cy="2130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 flipV="1">
            <a:off x="1003480" y="2977014"/>
            <a:ext cx="20" cy="241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 flipV="1">
            <a:off x="1887917" y="2962844"/>
            <a:ext cx="20" cy="241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 flipV="1">
            <a:off x="2777664" y="2977014"/>
            <a:ext cx="20" cy="241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 flipV="1">
            <a:off x="3646828" y="2982094"/>
            <a:ext cx="20" cy="241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 flipV="1">
            <a:off x="4495096" y="2977014"/>
            <a:ext cx="20" cy="241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 flipV="1">
            <a:off x="5361808" y="2965522"/>
            <a:ext cx="20" cy="241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 flipV="1">
            <a:off x="6216905" y="2982094"/>
            <a:ext cx="20" cy="241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 flipV="1">
            <a:off x="7067078" y="2982094"/>
            <a:ext cx="20" cy="241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cxnSpLocks/>
          </p:cNvCxnSpPr>
          <p:nvPr/>
        </p:nvCxnSpPr>
        <p:spPr>
          <a:xfrm flipH="1" flipV="1">
            <a:off x="4026993" y="1771650"/>
            <a:ext cx="1978" cy="14411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336803" y="3177673"/>
          <a:ext cx="73927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96360" y="3602321"/>
            <a:ext cx="4926836" cy="280343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2060"/>
            </a:solidFill>
          </a:ln>
        </p:spPr>
        <p:txBody>
          <a:bodyPr wrap="square" tIns="108000" bIns="108000" rtlCol="0">
            <a:spAutoFit/>
          </a:bodyPr>
          <a:lstStyle>
            <a:defPPr>
              <a:defRPr lang="ko-KR"/>
            </a:defPPr>
            <a:lvl1pPr>
              <a:defRPr sz="1600">
                <a:latin typeface="D2Coding" panose="020B0609020101020101" pitchFamily="49" charset="-127"/>
                <a:ea typeface="나눔명조" panose="02020603020101020101" pitchFamily="18" charset="-127"/>
              </a:defRPr>
            </a:lvl1pPr>
          </a:lstStyle>
          <a:p>
            <a:r>
              <a:rPr lang="en-US" altLang="ko-KR" sz="1400" dirty="0"/>
              <a:t>update(5,</a:t>
            </a:r>
            <a:r>
              <a:rPr lang="ko-KR" altLang="en-US" sz="1400" dirty="0"/>
              <a:t> </a:t>
            </a:r>
            <a:r>
              <a:rPr lang="en-US" altLang="ko-KR" sz="1400" dirty="0"/>
              <a:t>3) : 5</a:t>
            </a:r>
            <a:r>
              <a:rPr lang="ko-KR" altLang="en-US" sz="1400" dirty="0"/>
              <a:t>번 위치에 값에 </a:t>
            </a:r>
            <a:r>
              <a:rPr lang="en-US" altLang="ko-KR" sz="1400" dirty="0"/>
              <a:t>3</a:t>
            </a:r>
            <a:r>
              <a:rPr lang="ko-KR" altLang="en-US" sz="1400" dirty="0"/>
              <a:t>을</a:t>
            </a:r>
            <a:r>
              <a:rPr lang="en-US" altLang="ko-KR" sz="1400" dirty="0"/>
              <a:t> </a:t>
            </a:r>
            <a:r>
              <a:rPr lang="ko-KR" altLang="en-US" sz="1400" dirty="0"/>
              <a:t>더한다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5</a:t>
            </a:r>
            <a:r>
              <a:rPr lang="ko-KR" altLang="en-US" sz="1400" dirty="0"/>
              <a:t>는 </a:t>
            </a:r>
            <a:r>
              <a:rPr lang="en-US" altLang="ko-KR" sz="1400" dirty="0"/>
              <a:t>2</a:t>
            </a:r>
            <a:r>
              <a:rPr lang="ko-KR" altLang="en-US" sz="1400" dirty="0"/>
              <a:t>진수로 </a:t>
            </a:r>
            <a:r>
              <a:rPr lang="en-US" altLang="ko-KR" sz="1400" dirty="0"/>
              <a:t>0101 </a:t>
            </a:r>
            <a:r>
              <a:rPr lang="ko-KR" altLang="en-US" sz="1400" dirty="0"/>
              <a:t>이다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1010</a:t>
            </a:r>
            <a:r>
              <a:rPr lang="ko-KR" altLang="en-US" sz="1400" dirty="0"/>
              <a:t>을 포함하는 구간은 마지막 </a:t>
            </a:r>
            <a:r>
              <a:rPr lang="en-US" altLang="ko-KR" sz="1400" dirty="0"/>
              <a:t>1</a:t>
            </a:r>
            <a:r>
              <a:rPr lang="ko-KR" altLang="en-US" sz="1400" dirty="0"/>
              <a:t>비트를 더해가면서 구한다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BIT[0101] + 3 </a:t>
            </a:r>
            <a:r>
              <a:rPr lang="ko-KR" altLang="en-US" sz="1400" dirty="0"/>
              <a:t>수행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0101</a:t>
            </a:r>
            <a:r>
              <a:rPr lang="ko-KR" altLang="en-US" sz="1400" dirty="0"/>
              <a:t> 에서 </a:t>
            </a:r>
            <a:r>
              <a:rPr lang="en-US" altLang="ko-KR" sz="1400" dirty="0"/>
              <a:t>0001 </a:t>
            </a:r>
            <a:r>
              <a:rPr lang="ko-KR" altLang="en-US" sz="1400" dirty="0"/>
              <a:t>을 추출하고 </a:t>
            </a:r>
            <a:r>
              <a:rPr lang="en-US" altLang="ko-KR" sz="1400" dirty="0"/>
              <a:t>0101 + 0001 =&gt; 0110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BIT[0110]</a:t>
            </a:r>
            <a:r>
              <a:rPr lang="ko-KR" altLang="en-US" sz="1400" dirty="0"/>
              <a:t> </a:t>
            </a:r>
            <a:r>
              <a:rPr lang="en-US" altLang="ko-KR" sz="1400" dirty="0"/>
              <a:t>+</a:t>
            </a:r>
            <a:r>
              <a:rPr lang="ko-KR" altLang="en-US" sz="1400" dirty="0"/>
              <a:t> </a:t>
            </a:r>
            <a:r>
              <a:rPr lang="en-US" altLang="ko-KR" sz="1400" dirty="0"/>
              <a:t>3</a:t>
            </a:r>
            <a:r>
              <a:rPr lang="ko-KR" altLang="en-US" sz="1400" dirty="0"/>
              <a:t> 수행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0110</a:t>
            </a:r>
            <a:r>
              <a:rPr lang="ko-KR" altLang="en-US" sz="1400" dirty="0"/>
              <a:t>에서 </a:t>
            </a:r>
            <a:r>
              <a:rPr lang="en-US" altLang="ko-KR" sz="1400" dirty="0"/>
              <a:t>0010 </a:t>
            </a:r>
            <a:r>
              <a:rPr lang="ko-KR" altLang="en-US" sz="1400" dirty="0"/>
              <a:t>울 추출하고  </a:t>
            </a:r>
            <a:r>
              <a:rPr lang="en-US" altLang="ko-KR" sz="1400" dirty="0"/>
              <a:t>0110 + 0010 =&gt; 1000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BIT[1000] + 3 </a:t>
            </a:r>
            <a:r>
              <a:rPr lang="ko-KR" altLang="en-US" sz="1400" dirty="0"/>
              <a:t>수행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1000</a:t>
            </a:r>
            <a:r>
              <a:rPr lang="ko-KR" altLang="en-US" sz="1400" dirty="0"/>
              <a:t>에서 </a:t>
            </a:r>
            <a:r>
              <a:rPr lang="en-US" altLang="ko-KR" sz="1400" dirty="0"/>
              <a:t>1000</a:t>
            </a:r>
            <a:r>
              <a:rPr lang="ko-KR" altLang="en-US" sz="1400" dirty="0"/>
              <a:t>을 추출하고 </a:t>
            </a:r>
            <a:r>
              <a:rPr lang="en-US" altLang="ko-KR" sz="1400" dirty="0"/>
              <a:t>1000 + 1000 =&gt; 10000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BIT[10000] + 3 </a:t>
            </a:r>
            <a:r>
              <a:rPr lang="ko-KR" altLang="en-US" sz="1400" dirty="0"/>
              <a:t>수행</a:t>
            </a:r>
            <a:endParaRPr lang="en-US" altLang="ko-KR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6662703" y="484239"/>
            <a:ext cx="1531188" cy="33855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ko-KR" sz="1600" dirty="0"/>
              <a:t>fenwick7.png</a:t>
            </a:r>
            <a:endParaRPr lang="ko-KR" altLang="en-US" sz="1600" dirty="0"/>
          </a:p>
        </p:txBody>
      </p:sp>
      <p:sp>
        <p:nvSpPr>
          <p:cNvPr id="29" name="직사각형 28"/>
          <p:cNvSpPr/>
          <p:nvPr/>
        </p:nvSpPr>
        <p:spPr>
          <a:xfrm>
            <a:off x="7318936" y="1101908"/>
            <a:ext cx="286196" cy="22508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ABB7D10-C3C9-4952-89D1-322CF9F2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구간 질의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EDE46E-D353-45AE-8903-DBD60751E101}"/>
              </a:ext>
            </a:extLst>
          </p:cNvPr>
          <p:cNvSpPr txBox="1"/>
          <p:nvPr/>
        </p:nvSpPr>
        <p:spPr>
          <a:xfrm>
            <a:off x="2775749" y="2956420"/>
            <a:ext cx="303536" cy="257369"/>
          </a:xfrm>
          <a:prstGeom prst="rect">
            <a:avLst/>
          </a:prstGeom>
          <a:solidFill>
            <a:srgbClr val="002060"/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+ 3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C002D57-B8D3-42F4-AD8C-784FE467F85E}"/>
              </a:ext>
            </a:extLst>
          </p:cNvPr>
          <p:cNvSpPr txBox="1"/>
          <p:nvPr/>
        </p:nvSpPr>
        <p:spPr>
          <a:xfrm>
            <a:off x="3007901" y="2586364"/>
            <a:ext cx="303536" cy="257369"/>
          </a:xfrm>
          <a:prstGeom prst="rect">
            <a:avLst/>
          </a:prstGeom>
          <a:solidFill>
            <a:srgbClr val="002060"/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+ 3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3D0B88-84D5-4213-8060-ADA4BBB239B1}"/>
              </a:ext>
            </a:extLst>
          </p:cNvPr>
          <p:cNvSpPr txBox="1"/>
          <p:nvPr/>
        </p:nvSpPr>
        <p:spPr>
          <a:xfrm>
            <a:off x="3841358" y="1747221"/>
            <a:ext cx="303536" cy="257369"/>
          </a:xfrm>
          <a:prstGeom prst="rect">
            <a:avLst/>
          </a:prstGeom>
          <a:solidFill>
            <a:srgbClr val="002060"/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+ 3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6A2A63-9F6B-4334-AA0E-3E3183706800}"/>
              </a:ext>
            </a:extLst>
          </p:cNvPr>
          <p:cNvSpPr txBox="1"/>
          <p:nvPr/>
        </p:nvSpPr>
        <p:spPr>
          <a:xfrm>
            <a:off x="7310266" y="1307496"/>
            <a:ext cx="303536" cy="257369"/>
          </a:xfrm>
          <a:prstGeom prst="rect">
            <a:avLst/>
          </a:prstGeom>
          <a:solidFill>
            <a:srgbClr val="002060"/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+ 3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757EB7-F89E-4BF0-8D00-C620C6DFDB25}"/>
              </a:ext>
            </a:extLst>
          </p:cNvPr>
          <p:cNvSpPr txBox="1"/>
          <p:nvPr/>
        </p:nvSpPr>
        <p:spPr>
          <a:xfrm>
            <a:off x="5355331" y="3573243"/>
            <a:ext cx="2799037" cy="194165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2060"/>
            </a:solidFill>
          </a:ln>
        </p:spPr>
        <p:txBody>
          <a:bodyPr wrap="square" tIns="108000" bIns="108000" rtlCol="0">
            <a:spAutoFit/>
          </a:bodyPr>
          <a:lstStyle>
            <a:defPPr>
              <a:defRPr lang="ko-KR"/>
            </a:defPPr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sz="1400" dirty="0"/>
              <a:t>void update(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 ,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val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while (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 &lt;= </a:t>
            </a:r>
            <a:r>
              <a:rPr lang="en-US" altLang="ko-KR" sz="1400" dirty="0" err="1"/>
              <a:t>MaxVal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 {</a:t>
            </a:r>
          </a:p>
          <a:p>
            <a:r>
              <a:rPr lang="en-US" altLang="ko-KR" sz="1400" dirty="0"/>
              <a:t>        tree[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] += </a:t>
            </a:r>
            <a:r>
              <a:rPr lang="en-US" altLang="ko-KR" sz="1400" dirty="0" err="1"/>
              <a:t>val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002060"/>
                </a:solidFill>
              </a:rPr>
              <a:t>+=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 &amp; -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AC0830D-D930-42AE-BB71-8FA7389A7641}"/>
              </a:ext>
            </a:extLst>
          </p:cNvPr>
          <p:cNvSpPr txBox="1"/>
          <p:nvPr/>
        </p:nvSpPr>
        <p:spPr>
          <a:xfrm>
            <a:off x="6912856" y="5161321"/>
            <a:ext cx="2200864" cy="151077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2060"/>
            </a:solidFill>
          </a:ln>
        </p:spPr>
        <p:txBody>
          <a:bodyPr wrap="square" tIns="108000" bIns="108000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idx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= 5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5 =    101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6 =    110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8 =   1000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16 =  10000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32 = 100000 (&gt; N)</a:t>
            </a:r>
          </a:p>
        </p:txBody>
      </p:sp>
    </p:spTree>
    <p:extLst>
      <p:ext uri="{BB962C8B-B14F-4D97-AF65-F5344CB8AC3E}">
        <p14:creationId xmlns:p14="http://schemas.microsoft.com/office/powerpoint/2010/main" val="2765918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467300" y="3609959"/>
            <a:ext cx="4282382" cy="301887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2060"/>
            </a:solidFill>
          </a:ln>
        </p:spPr>
        <p:txBody>
          <a:bodyPr wrap="square" tIns="108000" bIns="108000" rtlCol="0">
            <a:spAutoFit/>
          </a:bodyPr>
          <a:lstStyle>
            <a:defPPr>
              <a:defRPr lang="ko-KR"/>
            </a:defPPr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querySingle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){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sum = tree[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]; </a:t>
            </a:r>
          </a:p>
          <a:p>
            <a:r>
              <a:rPr lang="en-US" altLang="ko-KR" sz="1400" dirty="0"/>
              <a:t>    if (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 &gt; 0){ 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lo = 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 - (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 &amp; -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); 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 - 1; </a:t>
            </a:r>
          </a:p>
          <a:p>
            <a:r>
              <a:rPr lang="en-US" altLang="ko-KR" sz="1400" dirty="0"/>
              <a:t>        while (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 != lo){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     sum -= tree[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];     </a:t>
            </a:r>
          </a:p>
          <a:p>
            <a:r>
              <a:rPr lang="en-US" altLang="ko-KR" sz="1400" dirty="0"/>
              <a:t>            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 -= (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 &amp; -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     }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    return sum;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37562" y="3632004"/>
            <a:ext cx="4113800" cy="172621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2060"/>
            </a:solidFill>
          </a:ln>
        </p:spPr>
        <p:txBody>
          <a:bodyPr wrap="square" tIns="108000" bIns="108000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idx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= 12 = 1100</a:t>
            </a:r>
            <a:r>
              <a:rPr lang="en-US" altLang="ko-KR" sz="1400" baseline="-250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</a:p>
          <a:p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lo = 12–(12 &amp; -12) = 8, sum = 11</a:t>
            </a:r>
          </a:p>
          <a:p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11 = 1011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10 = 1010 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8 = 1000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052743" y="5674804"/>
            <a:ext cx="1531188" cy="33855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ko-KR" sz="1600" dirty="0"/>
              <a:t>fenwick8.png</a:t>
            </a:r>
            <a:endParaRPr lang="ko-KR" altLang="en-US" sz="1600" dirty="0"/>
          </a:p>
        </p:txBody>
      </p:sp>
      <p:sp>
        <p:nvSpPr>
          <p:cNvPr id="48" name="제목 47">
            <a:extLst>
              <a:ext uri="{FF2B5EF4-FFF2-40B4-BE49-F238E27FC236}">
                <a16:creationId xmlns:a16="http://schemas.microsoft.com/office/drawing/2014/main" id="{31CD0A0E-C73D-4B0E-BECE-0822F271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값 질의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35F52AC1-7AF8-4887-90CF-7387B2CFB967}"/>
              </a:ext>
            </a:extLst>
          </p:cNvPr>
          <p:cNvCxnSpPr/>
          <p:nvPr/>
        </p:nvCxnSpPr>
        <p:spPr>
          <a:xfrm flipV="1">
            <a:off x="1422342" y="2410026"/>
            <a:ext cx="44" cy="793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B176059-7863-4D04-88FD-31D957F4CE93}"/>
              </a:ext>
            </a:extLst>
          </p:cNvPr>
          <p:cNvCxnSpPr/>
          <p:nvPr/>
        </p:nvCxnSpPr>
        <p:spPr>
          <a:xfrm flipV="1">
            <a:off x="3202067" y="2418882"/>
            <a:ext cx="44" cy="793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206B1B8-070B-41C3-973A-D3010634F1FA}"/>
              </a:ext>
            </a:extLst>
          </p:cNvPr>
          <p:cNvCxnSpPr/>
          <p:nvPr/>
        </p:nvCxnSpPr>
        <p:spPr>
          <a:xfrm flipV="1">
            <a:off x="4899704" y="2397761"/>
            <a:ext cx="44" cy="793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1F49669-09D2-4378-A60B-EFA053DC3142}"/>
              </a:ext>
            </a:extLst>
          </p:cNvPr>
          <p:cNvCxnSpPr/>
          <p:nvPr/>
        </p:nvCxnSpPr>
        <p:spPr>
          <a:xfrm flipV="1">
            <a:off x="6662703" y="2388270"/>
            <a:ext cx="44" cy="793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00A1C12-531D-470A-B3F8-572FC7271BDB}"/>
              </a:ext>
            </a:extLst>
          </p:cNvPr>
          <p:cNvCxnSpPr>
            <a:cxnSpLocks/>
          </p:cNvCxnSpPr>
          <p:nvPr/>
        </p:nvCxnSpPr>
        <p:spPr>
          <a:xfrm flipH="1" flipV="1">
            <a:off x="2286000" y="2185639"/>
            <a:ext cx="6269" cy="1027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77D8A5C-25E8-4EE4-8C7F-F449A9DE5CC9}"/>
              </a:ext>
            </a:extLst>
          </p:cNvPr>
          <p:cNvCxnSpPr>
            <a:cxnSpLocks/>
          </p:cNvCxnSpPr>
          <p:nvPr/>
        </p:nvCxnSpPr>
        <p:spPr>
          <a:xfrm flipH="1" flipV="1">
            <a:off x="5751179" y="2209800"/>
            <a:ext cx="4980" cy="956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35A590D-6B56-472C-8696-661DC0972BE5}"/>
              </a:ext>
            </a:extLst>
          </p:cNvPr>
          <p:cNvCxnSpPr>
            <a:cxnSpLocks/>
          </p:cNvCxnSpPr>
          <p:nvPr/>
        </p:nvCxnSpPr>
        <p:spPr>
          <a:xfrm flipH="1" flipV="1">
            <a:off x="7484286" y="1339850"/>
            <a:ext cx="9359" cy="1832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92592F0-DA59-411A-9B05-8F51F9C39F49}"/>
              </a:ext>
            </a:extLst>
          </p:cNvPr>
          <p:cNvSpPr/>
          <p:nvPr/>
        </p:nvSpPr>
        <p:spPr>
          <a:xfrm>
            <a:off x="1241307" y="2353109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EA21A4E-4B95-4DA8-A4A9-B181B26D46AB}"/>
              </a:ext>
            </a:extLst>
          </p:cNvPr>
          <p:cNvSpPr/>
          <p:nvPr/>
        </p:nvSpPr>
        <p:spPr>
          <a:xfrm>
            <a:off x="842516" y="2353108"/>
            <a:ext cx="398792" cy="231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6B99CF2-414B-4008-BC22-1A75E9B4104D}"/>
              </a:ext>
            </a:extLst>
          </p:cNvPr>
          <p:cNvSpPr/>
          <p:nvPr/>
        </p:nvSpPr>
        <p:spPr>
          <a:xfrm>
            <a:off x="842516" y="2740125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D74F6E4-1022-42F0-AE6A-F92072F81816}"/>
              </a:ext>
            </a:extLst>
          </p:cNvPr>
          <p:cNvSpPr/>
          <p:nvPr/>
        </p:nvSpPr>
        <p:spPr>
          <a:xfrm>
            <a:off x="1735388" y="2729162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53B74BC-0996-4F0D-95E8-51747A189365}"/>
              </a:ext>
            </a:extLst>
          </p:cNvPr>
          <p:cNvSpPr/>
          <p:nvPr/>
        </p:nvSpPr>
        <p:spPr>
          <a:xfrm>
            <a:off x="2616680" y="2745340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D303B74-A328-49F4-BB82-BAE0AB8D2E5A}"/>
              </a:ext>
            </a:extLst>
          </p:cNvPr>
          <p:cNvSpPr/>
          <p:nvPr/>
        </p:nvSpPr>
        <p:spPr>
          <a:xfrm>
            <a:off x="3468505" y="2740125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7410D77-33B6-41B7-AF40-2A42706CC6CF}"/>
              </a:ext>
            </a:extLst>
          </p:cNvPr>
          <p:cNvSpPr/>
          <p:nvPr/>
        </p:nvSpPr>
        <p:spPr>
          <a:xfrm>
            <a:off x="4297991" y="2751088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CBEF7EA-1607-4AA6-9D54-A3F5575586B4}"/>
              </a:ext>
            </a:extLst>
          </p:cNvPr>
          <p:cNvSpPr/>
          <p:nvPr/>
        </p:nvSpPr>
        <p:spPr>
          <a:xfrm>
            <a:off x="5190862" y="2740125"/>
            <a:ext cx="286196" cy="23100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B74C99C-CC04-414F-8A86-0A50A9945774}"/>
              </a:ext>
            </a:extLst>
          </p:cNvPr>
          <p:cNvSpPr/>
          <p:nvPr/>
        </p:nvSpPr>
        <p:spPr>
          <a:xfrm>
            <a:off x="6030709" y="2756303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B07EF35-A902-49A5-8CED-289C53358548}"/>
              </a:ext>
            </a:extLst>
          </p:cNvPr>
          <p:cNvSpPr/>
          <p:nvPr/>
        </p:nvSpPr>
        <p:spPr>
          <a:xfrm>
            <a:off x="6923980" y="2751088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54137EB-9FAB-40E7-9797-44A932965DBE}"/>
              </a:ext>
            </a:extLst>
          </p:cNvPr>
          <p:cNvSpPr/>
          <p:nvPr/>
        </p:nvSpPr>
        <p:spPr>
          <a:xfrm>
            <a:off x="3015471" y="2366484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4ECCAEE-E703-44AC-9A03-D1250B4539EC}"/>
              </a:ext>
            </a:extLst>
          </p:cNvPr>
          <p:cNvSpPr/>
          <p:nvPr/>
        </p:nvSpPr>
        <p:spPr>
          <a:xfrm>
            <a:off x="2616680" y="2366483"/>
            <a:ext cx="398792" cy="231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157019D-6EBE-42D9-9098-6BCB398B878F}"/>
              </a:ext>
            </a:extLst>
          </p:cNvPr>
          <p:cNvSpPr/>
          <p:nvPr/>
        </p:nvSpPr>
        <p:spPr>
          <a:xfrm>
            <a:off x="4694491" y="2344555"/>
            <a:ext cx="286196" cy="23100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ko-KR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EBEE257-91D9-4035-BD3C-E0A64E0A0872}"/>
              </a:ext>
            </a:extLst>
          </p:cNvPr>
          <p:cNvSpPr/>
          <p:nvPr/>
        </p:nvSpPr>
        <p:spPr>
          <a:xfrm>
            <a:off x="4295700" y="2344554"/>
            <a:ext cx="398792" cy="231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97FD20E-D43B-45AB-A3C5-ABDE4F6199A1}"/>
              </a:ext>
            </a:extLst>
          </p:cNvPr>
          <p:cNvSpPr/>
          <p:nvPr/>
        </p:nvSpPr>
        <p:spPr>
          <a:xfrm>
            <a:off x="6468654" y="2344555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DA3E6EA-4A50-4B4F-A911-62BCAA0187FC}"/>
              </a:ext>
            </a:extLst>
          </p:cNvPr>
          <p:cNvSpPr/>
          <p:nvPr/>
        </p:nvSpPr>
        <p:spPr>
          <a:xfrm>
            <a:off x="6069863" y="2344554"/>
            <a:ext cx="398792" cy="231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94EF643-13C2-4B3F-80BD-04EB3D884DE6}"/>
              </a:ext>
            </a:extLst>
          </p:cNvPr>
          <p:cNvSpPr/>
          <p:nvPr/>
        </p:nvSpPr>
        <p:spPr>
          <a:xfrm>
            <a:off x="2108837" y="1957139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304602E-9FCC-4A23-82D2-B3D00D797A0D}"/>
              </a:ext>
            </a:extLst>
          </p:cNvPr>
          <p:cNvSpPr/>
          <p:nvPr/>
        </p:nvSpPr>
        <p:spPr>
          <a:xfrm>
            <a:off x="842514" y="1957138"/>
            <a:ext cx="1266322" cy="231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30E4310-A3AC-484B-AFD4-A2AF3F86921B}"/>
              </a:ext>
            </a:extLst>
          </p:cNvPr>
          <p:cNvSpPr/>
          <p:nvPr/>
        </p:nvSpPr>
        <p:spPr>
          <a:xfrm>
            <a:off x="3845388" y="1525471"/>
            <a:ext cx="286196" cy="231006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ko-KR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B9B1328-F845-4DE2-A835-FD38090BC9DC}"/>
              </a:ext>
            </a:extLst>
          </p:cNvPr>
          <p:cNvSpPr/>
          <p:nvPr/>
        </p:nvSpPr>
        <p:spPr>
          <a:xfrm>
            <a:off x="842514" y="1525471"/>
            <a:ext cx="3002874" cy="231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160B2FD-A582-4958-9B33-187ECD7C998B}"/>
              </a:ext>
            </a:extLst>
          </p:cNvPr>
          <p:cNvSpPr/>
          <p:nvPr/>
        </p:nvSpPr>
        <p:spPr>
          <a:xfrm>
            <a:off x="5562022" y="1957139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DA33B40-ACDB-4123-9472-832D78162908}"/>
              </a:ext>
            </a:extLst>
          </p:cNvPr>
          <p:cNvSpPr/>
          <p:nvPr/>
        </p:nvSpPr>
        <p:spPr>
          <a:xfrm>
            <a:off x="4295700" y="1957138"/>
            <a:ext cx="1266322" cy="231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1456B6C-D47A-4BFD-9F16-9A55EA59F84E}"/>
              </a:ext>
            </a:extLst>
          </p:cNvPr>
          <p:cNvSpPr/>
          <p:nvPr/>
        </p:nvSpPr>
        <p:spPr>
          <a:xfrm>
            <a:off x="842514" y="1100822"/>
            <a:ext cx="6538589" cy="231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2F01E09-7F2D-43A3-8961-02B72E8ED2FD}"/>
              </a:ext>
            </a:extLst>
          </p:cNvPr>
          <p:cNvCxnSpPr>
            <a:cxnSpLocks/>
          </p:cNvCxnSpPr>
          <p:nvPr/>
        </p:nvCxnSpPr>
        <p:spPr>
          <a:xfrm flipV="1">
            <a:off x="542040" y="1092820"/>
            <a:ext cx="4061" cy="2130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A9A899-8FCE-43CB-8620-36D8C6B68A95}"/>
              </a:ext>
            </a:extLst>
          </p:cNvPr>
          <p:cNvCxnSpPr/>
          <p:nvPr/>
        </p:nvCxnSpPr>
        <p:spPr>
          <a:xfrm flipH="1" flipV="1">
            <a:off x="1003480" y="2977014"/>
            <a:ext cx="20" cy="241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85B05383-057D-4386-80DC-814F3C776518}"/>
              </a:ext>
            </a:extLst>
          </p:cNvPr>
          <p:cNvCxnSpPr/>
          <p:nvPr/>
        </p:nvCxnSpPr>
        <p:spPr>
          <a:xfrm flipH="1" flipV="1">
            <a:off x="1887917" y="2962844"/>
            <a:ext cx="20" cy="241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70B59740-A587-445D-A2D1-EF61A502025E}"/>
              </a:ext>
            </a:extLst>
          </p:cNvPr>
          <p:cNvCxnSpPr/>
          <p:nvPr/>
        </p:nvCxnSpPr>
        <p:spPr>
          <a:xfrm flipH="1" flipV="1">
            <a:off x="2777664" y="2977014"/>
            <a:ext cx="20" cy="241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627970D-FCAC-4713-BDEC-902C57A83BDD}"/>
              </a:ext>
            </a:extLst>
          </p:cNvPr>
          <p:cNvCxnSpPr/>
          <p:nvPr/>
        </p:nvCxnSpPr>
        <p:spPr>
          <a:xfrm flipH="1" flipV="1">
            <a:off x="3646828" y="2982094"/>
            <a:ext cx="20" cy="241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BB6B99B7-A937-487F-A1EC-C5C2B7DFDEF9}"/>
              </a:ext>
            </a:extLst>
          </p:cNvPr>
          <p:cNvCxnSpPr/>
          <p:nvPr/>
        </p:nvCxnSpPr>
        <p:spPr>
          <a:xfrm flipH="1" flipV="1">
            <a:off x="4495096" y="2977014"/>
            <a:ext cx="20" cy="241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805AD65A-43DC-4B1F-B4F2-4BE1BDBB722C}"/>
              </a:ext>
            </a:extLst>
          </p:cNvPr>
          <p:cNvCxnSpPr/>
          <p:nvPr/>
        </p:nvCxnSpPr>
        <p:spPr>
          <a:xfrm flipH="1" flipV="1">
            <a:off x="5361808" y="2965522"/>
            <a:ext cx="20" cy="241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CAEEC80-FD0C-4991-BAEC-1DEF05446EF0}"/>
              </a:ext>
            </a:extLst>
          </p:cNvPr>
          <p:cNvCxnSpPr/>
          <p:nvPr/>
        </p:nvCxnSpPr>
        <p:spPr>
          <a:xfrm flipH="1" flipV="1">
            <a:off x="6216905" y="2982094"/>
            <a:ext cx="20" cy="241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DE6D37E2-FA5F-4EA4-88CC-BA801DA6839F}"/>
              </a:ext>
            </a:extLst>
          </p:cNvPr>
          <p:cNvCxnSpPr/>
          <p:nvPr/>
        </p:nvCxnSpPr>
        <p:spPr>
          <a:xfrm flipH="1" flipV="1">
            <a:off x="7067078" y="2982094"/>
            <a:ext cx="20" cy="241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260A0FE6-0AD9-4F9F-9926-57C7F5B3B834}"/>
              </a:ext>
            </a:extLst>
          </p:cNvPr>
          <p:cNvCxnSpPr>
            <a:cxnSpLocks/>
          </p:cNvCxnSpPr>
          <p:nvPr/>
        </p:nvCxnSpPr>
        <p:spPr>
          <a:xfrm flipH="1" flipV="1">
            <a:off x="4026993" y="1771650"/>
            <a:ext cx="1978" cy="14411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C13912C0-DA5E-4689-A1B2-EB41569E67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6803" y="3177673"/>
          <a:ext cx="73927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직사각형 89">
            <a:extLst>
              <a:ext uri="{FF2B5EF4-FFF2-40B4-BE49-F238E27FC236}">
                <a16:creationId xmlns:a16="http://schemas.microsoft.com/office/drawing/2014/main" id="{548FB334-584D-440C-A132-39D8B83C977B}"/>
              </a:ext>
            </a:extLst>
          </p:cNvPr>
          <p:cNvSpPr/>
          <p:nvPr/>
        </p:nvSpPr>
        <p:spPr>
          <a:xfrm>
            <a:off x="7318936" y="1101908"/>
            <a:ext cx="286196" cy="22508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7B7FB01-B0F3-4310-961E-C9499662A5D3}"/>
              </a:ext>
            </a:extLst>
          </p:cNvPr>
          <p:cNvSpPr txBox="1"/>
          <p:nvPr/>
        </p:nvSpPr>
        <p:spPr>
          <a:xfrm>
            <a:off x="3483742" y="1771498"/>
            <a:ext cx="43665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lo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4327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/>
          <p:nvPr/>
        </p:nvCxnSpPr>
        <p:spPr>
          <a:xfrm flipV="1">
            <a:off x="1422342" y="2410026"/>
            <a:ext cx="44" cy="793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3202067" y="2418882"/>
            <a:ext cx="44" cy="793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4899704" y="2397761"/>
            <a:ext cx="44" cy="793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6662703" y="2388270"/>
            <a:ext cx="44" cy="793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cxnSpLocks/>
          </p:cNvCxnSpPr>
          <p:nvPr/>
        </p:nvCxnSpPr>
        <p:spPr>
          <a:xfrm flipH="1" flipV="1">
            <a:off x="2286000" y="2185639"/>
            <a:ext cx="6269" cy="1027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cxnSpLocks/>
          </p:cNvCxnSpPr>
          <p:nvPr/>
        </p:nvCxnSpPr>
        <p:spPr>
          <a:xfrm flipH="1" flipV="1">
            <a:off x="5751179" y="2209800"/>
            <a:ext cx="4980" cy="956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cxnSpLocks/>
          </p:cNvCxnSpPr>
          <p:nvPr/>
        </p:nvCxnSpPr>
        <p:spPr>
          <a:xfrm flipH="1" flipV="1">
            <a:off x="7484286" y="1339850"/>
            <a:ext cx="9359" cy="1832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241307" y="2353109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42516" y="2353108"/>
            <a:ext cx="398792" cy="231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42516" y="2740125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35388" y="2729162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16680" y="2745340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68505" y="2740125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97991" y="2751088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90862" y="2740125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30709" y="2756303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23980" y="2751088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15471" y="2366484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16680" y="2366483"/>
            <a:ext cx="398792" cy="231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4491" y="2344555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95700" y="2344554"/>
            <a:ext cx="398792" cy="231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468654" y="2344555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069863" y="2344554"/>
            <a:ext cx="398792" cy="231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08837" y="1957139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42514" y="1957138"/>
            <a:ext cx="1266322" cy="231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45388" y="1525471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42514" y="1525471"/>
            <a:ext cx="3002874" cy="231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62022" y="1957139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295700" y="1957138"/>
            <a:ext cx="1266322" cy="231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42514" y="1100822"/>
            <a:ext cx="6538589" cy="231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직선 연결선 30"/>
          <p:cNvCxnSpPr>
            <a:cxnSpLocks/>
          </p:cNvCxnSpPr>
          <p:nvPr/>
        </p:nvCxnSpPr>
        <p:spPr>
          <a:xfrm flipV="1">
            <a:off x="542040" y="1092820"/>
            <a:ext cx="4061" cy="2130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 flipV="1">
            <a:off x="1003480" y="2977014"/>
            <a:ext cx="20" cy="241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 flipV="1">
            <a:off x="1887917" y="2962844"/>
            <a:ext cx="20" cy="241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 flipV="1">
            <a:off x="2777664" y="2977014"/>
            <a:ext cx="20" cy="241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 flipV="1">
            <a:off x="3646828" y="2982094"/>
            <a:ext cx="20" cy="241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 flipV="1">
            <a:off x="4495096" y="2977014"/>
            <a:ext cx="20" cy="241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 flipV="1">
            <a:off x="5361808" y="2965522"/>
            <a:ext cx="20" cy="241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 flipV="1">
            <a:off x="6216905" y="2982094"/>
            <a:ext cx="20" cy="241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 flipV="1">
            <a:off x="7067078" y="2982094"/>
            <a:ext cx="20" cy="241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cxnSpLocks/>
          </p:cNvCxnSpPr>
          <p:nvPr/>
        </p:nvCxnSpPr>
        <p:spPr>
          <a:xfrm flipH="1" flipV="1">
            <a:off x="4026993" y="1771650"/>
            <a:ext cx="1978" cy="14411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336803" y="3177673"/>
          <a:ext cx="73927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628651" y="4054960"/>
            <a:ext cx="3018177" cy="120299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2060"/>
            </a:solidFill>
          </a:ln>
        </p:spPr>
        <p:txBody>
          <a:bodyPr wrap="square" tIns="108000" bIns="108000" rtlCol="0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나눔명조" panose="02020603020101020101" pitchFamily="18" charset="-127"/>
              </a:rPr>
              <a:t>[5, 11] </a:t>
            </a:r>
            <a:r>
              <a:rPr lang="ko-KR" altLang="en-US" sz="1600" dirty="0">
                <a:latin typeface="D2Coding" panose="020B0609020101020101" pitchFamily="49" charset="-127"/>
                <a:ea typeface="나눔명조" panose="02020603020101020101" pitchFamily="18" charset="-127"/>
              </a:rPr>
              <a:t>구간에 </a:t>
            </a:r>
            <a:r>
              <a:rPr lang="en-US" altLang="ko-KR" sz="1600" dirty="0">
                <a:latin typeface="D2Coding" panose="020B0609020101020101" pitchFamily="49" charset="-127"/>
                <a:ea typeface="나눔명조" panose="02020603020101020101" pitchFamily="18" charset="-127"/>
              </a:rPr>
              <a:t>+ 3 </a:t>
            </a:r>
            <a:r>
              <a:rPr lang="ko-KR" altLang="en-US" sz="1600" dirty="0">
                <a:latin typeface="D2Coding" panose="020B0609020101020101" pitchFamily="49" charset="-127"/>
                <a:ea typeface="나눔명조" panose="02020603020101020101" pitchFamily="18" charset="-127"/>
              </a:rPr>
              <a:t>하기</a:t>
            </a:r>
            <a:r>
              <a:rPr lang="en-US" altLang="ko-KR" sz="1600" dirty="0">
                <a:latin typeface="D2Coding" panose="020B0609020101020101" pitchFamily="49" charset="-127"/>
                <a:ea typeface="나눔명조" panose="02020603020101020101" pitchFamily="18" charset="-127"/>
              </a:rPr>
              <a:t>.</a:t>
            </a:r>
            <a:r>
              <a:rPr lang="ko-KR" altLang="en-US" sz="1600" dirty="0">
                <a:latin typeface="D2Coding" panose="020B0609020101020101" pitchFamily="49" charset="-127"/>
                <a:ea typeface="나눔명조" panose="02020603020101020101" pitchFamily="18" charset="-127"/>
              </a:rPr>
              <a:t> </a:t>
            </a:r>
            <a:endParaRPr lang="en-US" altLang="ko-KR" sz="1600" dirty="0">
              <a:latin typeface="D2Coding" panose="020B0609020101020101" pitchFamily="49" charset="-127"/>
              <a:ea typeface="나눔명조" panose="02020603020101020101" pitchFamily="18" charset="-127"/>
            </a:endParaRPr>
          </a:p>
          <a:p>
            <a:endParaRPr lang="en-US" altLang="ko-KR" sz="1600" dirty="0">
              <a:latin typeface="D2Coding" panose="020B0609020101020101" pitchFamily="49" charset="-127"/>
              <a:ea typeface="나눔명조" panose="02020603020101020101" pitchFamily="18" charset="-127"/>
            </a:endParaRPr>
          </a:p>
          <a:p>
            <a:r>
              <a:rPr lang="en-US" altLang="ko-KR" sz="1600" dirty="0">
                <a:latin typeface="D2Coding" panose="020B0609020101020101" pitchFamily="49" charset="-127"/>
                <a:ea typeface="나눔명조" panose="02020603020101020101" pitchFamily="18" charset="-127"/>
              </a:rPr>
              <a:t>update(5, 3) </a:t>
            </a:r>
            <a:r>
              <a:rPr lang="ko-KR" altLang="en-US" sz="1600" dirty="0">
                <a:latin typeface="D2Coding" panose="020B0609020101020101" pitchFamily="49" charset="-127"/>
                <a:ea typeface="나눔명조" panose="02020603020101020101" pitchFamily="18" charset="-127"/>
              </a:rPr>
              <a:t>수행</a:t>
            </a:r>
            <a:endParaRPr lang="en-US" altLang="ko-KR" sz="1600" dirty="0">
              <a:latin typeface="D2Coding" panose="020B0609020101020101" pitchFamily="49" charset="-127"/>
              <a:ea typeface="나눔명조" panose="02020603020101020101" pitchFamily="18" charset="-127"/>
            </a:endParaRPr>
          </a:p>
          <a:p>
            <a:r>
              <a:rPr lang="en-US" altLang="ko-KR" sz="1600" dirty="0">
                <a:latin typeface="D2Coding" panose="020B0609020101020101" pitchFamily="49" charset="-127"/>
                <a:ea typeface="나눔명조" panose="02020603020101020101" pitchFamily="18" charset="-127"/>
              </a:rPr>
              <a:t>update(11 + 1, -3) </a:t>
            </a:r>
            <a:r>
              <a:rPr lang="ko-KR" altLang="en-US" sz="1600" dirty="0">
                <a:latin typeface="D2Coding" panose="020B0609020101020101" pitchFamily="49" charset="-127"/>
                <a:ea typeface="나눔명조" panose="02020603020101020101" pitchFamily="18" charset="-127"/>
              </a:rPr>
              <a:t>수행</a:t>
            </a:r>
            <a:endParaRPr lang="en-US" altLang="ko-KR" sz="1600" dirty="0"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62703" y="484239"/>
            <a:ext cx="1531188" cy="33855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ko-KR" sz="1600" dirty="0"/>
              <a:t>fenwick9.png</a:t>
            </a:r>
            <a:endParaRPr lang="ko-KR" altLang="en-US" sz="1600" dirty="0"/>
          </a:p>
        </p:txBody>
      </p:sp>
      <p:sp>
        <p:nvSpPr>
          <p:cNvPr id="29" name="직사각형 28"/>
          <p:cNvSpPr/>
          <p:nvPr/>
        </p:nvSpPr>
        <p:spPr>
          <a:xfrm>
            <a:off x="7318936" y="1101908"/>
            <a:ext cx="286196" cy="22508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ABB7D10-C3C9-4952-89D1-322CF9F2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구간 갱신과</a:t>
            </a:r>
            <a:r>
              <a:rPr lang="en-US" altLang="ko-KR" dirty="0"/>
              <a:t> </a:t>
            </a:r>
            <a:r>
              <a:rPr lang="ko-KR" altLang="en-US" dirty="0"/>
              <a:t>단일 값 질의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EDE46E-D353-45AE-8903-DBD60751E101}"/>
              </a:ext>
            </a:extLst>
          </p:cNvPr>
          <p:cNvSpPr txBox="1"/>
          <p:nvPr/>
        </p:nvSpPr>
        <p:spPr>
          <a:xfrm>
            <a:off x="2819964" y="2754596"/>
            <a:ext cx="303536" cy="257369"/>
          </a:xfrm>
          <a:prstGeom prst="rect">
            <a:avLst/>
          </a:prstGeom>
          <a:solidFill>
            <a:srgbClr val="002060"/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+ 3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C002D57-B8D3-42F4-AD8C-784FE467F85E}"/>
              </a:ext>
            </a:extLst>
          </p:cNvPr>
          <p:cNvSpPr txBox="1"/>
          <p:nvPr/>
        </p:nvSpPr>
        <p:spPr>
          <a:xfrm>
            <a:off x="2638764" y="2340055"/>
            <a:ext cx="303536" cy="257369"/>
          </a:xfrm>
          <a:prstGeom prst="rect">
            <a:avLst/>
          </a:prstGeom>
          <a:solidFill>
            <a:srgbClr val="002060"/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+ 3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3D0B88-84D5-4213-8060-ADA4BBB239B1}"/>
              </a:ext>
            </a:extLst>
          </p:cNvPr>
          <p:cNvSpPr txBox="1"/>
          <p:nvPr/>
        </p:nvSpPr>
        <p:spPr>
          <a:xfrm>
            <a:off x="2580720" y="1522365"/>
            <a:ext cx="303536" cy="257369"/>
          </a:xfrm>
          <a:prstGeom prst="rect">
            <a:avLst/>
          </a:prstGeom>
          <a:solidFill>
            <a:srgbClr val="002060"/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+ 3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6A2A63-9F6B-4334-AA0E-3E3183706800}"/>
              </a:ext>
            </a:extLst>
          </p:cNvPr>
          <p:cNvSpPr txBox="1"/>
          <p:nvPr/>
        </p:nvSpPr>
        <p:spPr>
          <a:xfrm>
            <a:off x="6459984" y="1097591"/>
            <a:ext cx="303536" cy="257369"/>
          </a:xfrm>
          <a:prstGeom prst="rect">
            <a:avLst/>
          </a:prstGeom>
          <a:solidFill>
            <a:srgbClr val="FF0000"/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- 3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0C6359-6583-4C53-80E4-A08A41AFEEF5}"/>
              </a:ext>
            </a:extLst>
          </p:cNvPr>
          <p:cNvSpPr txBox="1"/>
          <p:nvPr/>
        </p:nvSpPr>
        <p:spPr>
          <a:xfrm>
            <a:off x="5096550" y="1956590"/>
            <a:ext cx="303536" cy="257369"/>
          </a:xfrm>
          <a:prstGeom prst="rect">
            <a:avLst/>
          </a:prstGeom>
          <a:solidFill>
            <a:srgbClr val="FF0000"/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- 3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6391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6563C0-7503-47A6-A379-E73465E6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B8087B2-B212-412C-83FA-8F3315FE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구간 갱신과 구간 질의</a:t>
            </a:r>
          </a:p>
        </p:txBody>
      </p:sp>
      <p:graphicFrame>
        <p:nvGraphicFramePr>
          <p:cNvPr id="170" name="표 169">
            <a:extLst>
              <a:ext uri="{FF2B5EF4-FFF2-40B4-BE49-F238E27FC236}">
                <a16:creationId xmlns:a16="http://schemas.microsoft.com/office/drawing/2014/main" id="{AF3270FE-2478-433B-A762-F1EBEA10C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579783"/>
              </p:ext>
            </p:extLst>
          </p:nvPr>
        </p:nvGraphicFramePr>
        <p:xfrm>
          <a:off x="22303" y="3415797"/>
          <a:ext cx="64447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9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9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91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91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91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91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91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791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3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A5C62922-2B0F-4AB1-9E03-6066EFBA5351}"/>
              </a:ext>
            </a:extLst>
          </p:cNvPr>
          <p:cNvGrpSpPr/>
          <p:nvPr/>
        </p:nvGrpSpPr>
        <p:grpSpPr>
          <a:xfrm>
            <a:off x="205237" y="1330944"/>
            <a:ext cx="6147317" cy="2131244"/>
            <a:chOff x="205237" y="1330944"/>
            <a:chExt cx="7063092" cy="2131244"/>
          </a:xfrm>
        </p:grpSpPr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9665BF73-7816-42AB-91DB-A2E06F5B763A}"/>
                </a:ext>
              </a:extLst>
            </p:cNvPr>
            <p:cNvCxnSpPr/>
            <p:nvPr/>
          </p:nvCxnSpPr>
          <p:spPr>
            <a:xfrm flipV="1">
              <a:off x="1085539" y="2648150"/>
              <a:ext cx="44" cy="7938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F6AADDB4-B4E0-445A-8D5A-8B60F38F57AB}"/>
                </a:ext>
              </a:extLst>
            </p:cNvPr>
            <p:cNvCxnSpPr/>
            <p:nvPr/>
          </p:nvCxnSpPr>
          <p:spPr>
            <a:xfrm flipV="1">
              <a:off x="2865264" y="2657006"/>
              <a:ext cx="44" cy="7938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EA83229D-FE4B-4A12-B4E4-85824C558C51}"/>
                </a:ext>
              </a:extLst>
            </p:cNvPr>
            <p:cNvCxnSpPr/>
            <p:nvPr/>
          </p:nvCxnSpPr>
          <p:spPr>
            <a:xfrm flipV="1">
              <a:off x="4562901" y="2635885"/>
              <a:ext cx="44" cy="7938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19054BB2-6A3C-4538-AE1F-58E0F510D563}"/>
                </a:ext>
              </a:extLst>
            </p:cNvPr>
            <p:cNvCxnSpPr/>
            <p:nvPr/>
          </p:nvCxnSpPr>
          <p:spPr>
            <a:xfrm flipV="1">
              <a:off x="6325900" y="2626394"/>
              <a:ext cx="44" cy="7938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AC1F384A-4493-4F89-958D-202458E079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49197" y="2423763"/>
              <a:ext cx="6269" cy="1027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A51DDA08-2D72-42F0-9F98-49AEDAF36D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4376" y="2447924"/>
              <a:ext cx="4980" cy="956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A00957A4-4DEE-4D61-A55F-68ACB5C6FF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47483" y="1577974"/>
              <a:ext cx="9359" cy="18320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FA52DFA9-7141-49C6-8665-B8FB3873C45C}"/>
                </a:ext>
              </a:extLst>
            </p:cNvPr>
            <p:cNvSpPr/>
            <p:nvPr/>
          </p:nvSpPr>
          <p:spPr>
            <a:xfrm>
              <a:off x="904504" y="2591233"/>
              <a:ext cx="286196" cy="231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A90E9957-CC04-4442-BF73-2BAC12A7BC17}"/>
                </a:ext>
              </a:extLst>
            </p:cNvPr>
            <p:cNvSpPr/>
            <p:nvPr/>
          </p:nvSpPr>
          <p:spPr>
            <a:xfrm>
              <a:off x="505713" y="2591232"/>
              <a:ext cx="398792" cy="2310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E9A5B838-6378-4C22-8222-606A19B18461}"/>
                </a:ext>
              </a:extLst>
            </p:cNvPr>
            <p:cNvSpPr/>
            <p:nvPr/>
          </p:nvSpPr>
          <p:spPr>
            <a:xfrm>
              <a:off x="505713" y="2978249"/>
              <a:ext cx="286196" cy="231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5526F2E0-076E-43D5-8CEC-ED17B15FAFCB}"/>
                </a:ext>
              </a:extLst>
            </p:cNvPr>
            <p:cNvSpPr/>
            <p:nvPr/>
          </p:nvSpPr>
          <p:spPr>
            <a:xfrm>
              <a:off x="1398585" y="2967286"/>
              <a:ext cx="286196" cy="231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50B45850-302A-408B-BBC5-9E4393010928}"/>
                </a:ext>
              </a:extLst>
            </p:cNvPr>
            <p:cNvSpPr/>
            <p:nvPr/>
          </p:nvSpPr>
          <p:spPr>
            <a:xfrm>
              <a:off x="2279877" y="2983464"/>
              <a:ext cx="286196" cy="231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69A87D38-6F65-4A65-BF83-FBC073F00351}"/>
                </a:ext>
              </a:extLst>
            </p:cNvPr>
            <p:cNvSpPr/>
            <p:nvPr/>
          </p:nvSpPr>
          <p:spPr>
            <a:xfrm>
              <a:off x="3131702" y="2978249"/>
              <a:ext cx="286196" cy="231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FC2D8B5F-5E5D-4238-B625-FAC84EB79A83}"/>
                </a:ext>
              </a:extLst>
            </p:cNvPr>
            <p:cNvSpPr/>
            <p:nvPr/>
          </p:nvSpPr>
          <p:spPr>
            <a:xfrm>
              <a:off x="3961188" y="2989212"/>
              <a:ext cx="286196" cy="231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87D41BA3-2975-4DCA-97B9-DEC9DB682819}"/>
                </a:ext>
              </a:extLst>
            </p:cNvPr>
            <p:cNvSpPr/>
            <p:nvPr/>
          </p:nvSpPr>
          <p:spPr>
            <a:xfrm>
              <a:off x="4854059" y="2978249"/>
              <a:ext cx="286196" cy="231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EC98A324-8070-4BDF-8886-0887696A4F03}"/>
                </a:ext>
              </a:extLst>
            </p:cNvPr>
            <p:cNvSpPr/>
            <p:nvPr/>
          </p:nvSpPr>
          <p:spPr>
            <a:xfrm>
              <a:off x="5693906" y="2994427"/>
              <a:ext cx="286196" cy="231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5B5DECBA-2082-42DB-A080-D2D18D879D82}"/>
                </a:ext>
              </a:extLst>
            </p:cNvPr>
            <p:cNvSpPr/>
            <p:nvPr/>
          </p:nvSpPr>
          <p:spPr>
            <a:xfrm>
              <a:off x="6587177" y="2989212"/>
              <a:ext cx="286196" cy="231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CE63A2CD-5969-4853-85CA-94A231D1EE30}"/>
                </a:ext>
              </a:extLst>
            </p:cNvPr>
            <p:cNvSpPr/>
            <p:nvPr/>
          </p:nvSpPr>
          <p:spPr>
            <a:xfrm>
              <a:off x="2678668" y="2604608"/>
              <a:ext cx="286196" cy="231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1A89C0BB-BA8D-43B0-A8D5-A2696BE8DCF5}"/>
                </a:ext>
              </a:extLst>
            </p:cNvPr>
            <p:cNvSpPr/>
            <p:nvPr/>
          </p:nvSpPr>
          <p:spPr>
            <a:xfrm>
              <a:off x="2279877" y="2604607"/>
              <a:ext cx="398792" cy="2310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51D0BC85-742A-4675-9E71-CA4C1356DB75}"/>
                </a:ext>
              </a:extLst>
            </p:cNvPr>
            <p:cNvSpPr/>
            <p:nvPr/>
          </p:nvSpPr>
          <p:spPr>
            <a:xfrm>
              <a:off x="4357688" y="2582679"/>
              <a:ext cx="286196" cy="231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5ADB532C-D916-4A9D-8F95-D840205A72BC}"/>
                </a:ext>
              </a:extLst>
            </p:cNvPr>
            <p:cNvSpPr/>
            <p:nvPr/>
          </p:nvSpPr>
          <p:spPr>
            <a:xfrm>
              <a:off x="3958897" y="2582678"/>
              <a:ext cx="398792" cy="2310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7E755970-D1AF-4A50-9036-4DB778D91A87}"/>
                </a:ext>
              </a:extLst>
            </p:cNvPr>
            <p:cNvSpPr/>
            <p:nvPr/>
          </p:nvSpPr>
          <p:spPr>
            <a:xfrm>
              <a:off x="6131851" y="2582679"/>
              <a:ext cx="286196" cy="231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3AF2D5D3-F791-4AA1-AFC6-9FB0F18570C5}"/>
                </a:ext>
              </a:extLst>
            </p:cNvPr>
            <p:cNvSpPr/>
            <p:nvPr/>
          </p:nvSpPr>
          <p:spPr>
            <a:xfrm>
              <a:off x="5733060" y="2582678"/>
              <a:ext cx="398792" cy="2310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F8BB6C4B-6705-4F79-875A-A3C6E3B99615}"/>
                </a:ext>
              </a:extLst>
            </p:cNvPr>
            <p:cNvSpPr/>
            <p:nvPr/>
          </p:nvSpPr>
          <p:spPr>
            <a:xfrm>
              <a:off x="1772034" y="2195263"/>
              <a:ext cx="286196" cy="231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289CB5CA-DAD4-4D6A-9465-E9EF86B9A6ED}"/>
                </a:ext>
              </a:extLst>
            </p:cNvPr>
            <p:cNvSpPr/>
            <p:nvPr/>
          </p:nvSpPr>
          <p:spPr>
            <a:xfrm>
              <a:off x="505711" y="2195262"/>
              <a:ext cx="1266322" cy="2310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1D863D7A-8345-4D53-A3A5-94D736A3AE37}"/>
                </a:ext>
              </a:extLst>
            </p:cNvPr>
            <p:cNvSpPr/>
            <p:nvPr/>
          </p:nvSpPr>
          <p:spPr>
            <a:xfrm>
              <a:off x="3508585" y="1763595"/>
              <a:ext cx="286196" cy="231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531A072E-C924-432C-B0AE-54804AD9A7C2}"/>
                </a:ext>
              </a:extLst>
            </p:cNvPr>
            <p:cNvSpPr/>
            <p:nvPr/>
          </p:nvSpPr>
          <p:spPr>
            <a:xfrm>
              <a:off x="505711" y="1763595"/>
              <a:ext cx="3002874" cy="2310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9AA5F701-A4E4-4BA6-8EA6-5EAEC7A1344A}"/>
                </a:ext>
              </a:extLst>
            </p:cNvPr>
            <p:cNvSpPr/>
            <p:nvPr/>
          </p:nvSpPr>
          <p:spPr>
            <a:xfrm>
              <a:off x="5225219" y="2195263"/>
              <a:ext cx="286196" cy="231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7D5B87C5-F442-4170-A022-4D63FA21ED3A}"/>
                </a:ext>
              </a:extLst>
            </p:cNvPr>
            <p:cNvSpPr/>
            <p:nvPr/>
          </p:nvSpPr>
          <p:spPr>
            <a:xfrm>
              <a:off x="3958897" y="2195262"/>
              <a:ext cx="1266322" cy="2310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431BCC7E-C8FF-4ADA-87CB-0F70C01E5FA0}"/>
                </a:ext>
              </a:extLst>
            </p:cNvPr>
            <p:cNvSpPr/>
            <p:nvPr/>
          </p:nvSpPr>
          <p:spPr>
            <a:xfrm>
              <a:off x="505712" y="1345300"/>
              <a:ext cx="6476422" cy="2246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AF268D79-650C-48CD-BC17-035BE6B485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237" y="1330944"/>
              <a:ext cx="4061" cy="21305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EF75EC46-EDE4-4AB1-8FF7-CCE030055130}"/>
                </a:ext>
              </a:extLst>
            </p:cNvPr>
            <p:cNvCxnSpPr/>
            <p:nvPr/>
          </p:nvCxnSpPr>
          <p:spPr>
            <a:xfrm flipH="1" flipV="1">
              <a:off x="666677" y="3215138"/>
              <a:ext cx="20" cy="2419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1A97DBE6-B9B2-46C9-9EF3-0F1CAB4CF2B5}"/>
                </a:ext>
              </a:extLst>
            </p:cNvPr>
            <p:cNvCxnSpPr/>
            <p:nvPr/>
          </p:nvCxnSpPr>
          <p:spPr>
            <a:xfrm flipH="1" flipV="1">
              <a:off x="1551114" y="3200968"/>
              <a:ext cx="20" cy="2419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B58BB85B-F07D-4F62-B414-ED739CDDC5BC}"/>
                </a:ext>
              </a:extLst>
            </p:cNvPr>
            <p:cNvCxnSpPr/>
            <p:nvPr/>
          </p:nvCxnSpPr>
          <p:spPr>
            <a:xfrm flipH="1" flipV="1">
              <a:off x="2440861" y="3215138"/>
              <a:ext cx="20" cy="2419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8E8FF1F3-69A6-4641-AB5D-A5CE0DD449EE}"/>
                </a:ext>
              </a:extLst>
            </p:cNvPr>
            <p:cNvCxnSpPr/>
            <p:nvPr/>
          </p:nvCxnSpPr>
          <p:spPr>
            <a:xfrm flipH="1" flipV="1">
              <a:off x="3310025" y="3220218"/>
              <a:ext cx="20" cy="2419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01678450-EDF0-46A1-B939-12805BBE5950}"/>
                </a:ext>
              </a:extLst>
            </p:cNvPr>
            <p:cNvCxnSpPr/>
            <p:nvPr/>
          </p:nvCxnSpPr>
          <p:spPr>
            <a:xfrm flipH="1" flipV="1">
              <a:off x="4158293" y="3215138"/>
              <a:ext cx="20" cy="2419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BBF5BB1B-C408-489E-B53F-0D13026EB861}"/>
                </a:ext>
              </a:extLst>
            </p:cNvPr>
            <p:cNvCxnSpPr/>
            <p:nvPr/>
          </p:nvCxnSpPr>
          <p:spPr>
            <a:xfrm flipH="1" flipV="1">
              <a:off x="5025005" y="3203646"/>
              <a:ext cx="20" cy="2419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E6394B5A-6152-441E-AC09-C9829002ECFE}"/>
                </a:ext>
              </a:extLst>
            </p:cNvPr>
            <p:cNvCxnSpPr/>
            <p:nvPr/>
          </p:nvCxnSpPr>
          <p:spPr>
            <a:xfrm flipH="1" flipV="1">
              <a:off x="5880102" y="3220218"/>
              <a:ext cx="20" cy="2419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5D917E0F-3247-4BCC-ABE8-5675AC59F485}"/>
                </a:ext>
              </a:extLst>
            </p:cNvPr>
            <p:cNvCxnSpPr/>
            <p:nvPr/>
          </p:nvCxnSpPr>
          <p:spPr>
            <a:xfrm flipH="1" flipV="1">
              <a:off x="6730275" y="3220218"/>
              <a:ext cx="20" cy="2419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E348D9BC-FA5D-42C8-8FAC-157464E169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90190" y="2009774"/>
              <a:ext cx="1978" cy="14411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1961A63F-C79E-49AA-90F0-01680C2435A1}"/>
                </a:ext>
              </a:extLst>
            </p:cNvPr>
            <p:cNvSpPr/>
            <p:nvPr/>
          </p:nvSpPr>
          <p:spPr>
            <a:xfrm>
              <a:off x="6982133" y="1351183"/>
              <a:ext cx="286196" cy="2250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C24AAE28-4C7F-4F34-A24D-CE0363FC331F}"/>
                </a:ext>
              </a:extLst>
            </p:cNvPr>
            <p:cNvSpPr txBox="1"/>
            <p:nvPr/>
          </p:nvSpPr>
          <p:spPr>
            <a:xfrm>
              <a:off x="503050" y="1338147"/>
              <a:ext cx="593869" cy="257369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BIT1</a:t>
              </a:r>
              <a:endParaRPr lang="ko-KR" altLang="en-US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aphicFrame>
        <p:nvGraphicFramePr>
          <p:cNvPr id="175" name="표 174">
            <a:extLst>
              <a:ext uri="{FF2B5EF4-FFF2-40B4-BE49-F238E27FC236}">
                <a16:creationId xmlns:a16="http://schemas.microsoft.com/office/drawing/2014/main" id="{32838E6D-7CCE-4C7E-B3C7-87CDC038A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561735"/>
              </p:ext>
            </p:extLst>
          </p:nvPr>
        </p:nvGraphicFramePr>
        <p:xfrm>
          <a:off x="64584" y="5890469"/>
          <a:ext cx="64447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9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9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91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91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91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91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91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791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3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C710D30D-E45A-4871-B563-6CBAA7A8DB7E}"/>
              </a:ext>
            </a:extLst>
          </p:cNvPr>
          <p:cNvGrpSpPr/>
          <p:nvPr/>
        </p:nvGrpSpPr>
        <p:grpSpPr>
          <a:xfrm>
            <a:off x="247518" y="3805616"/>
            <a:ext cx="6147317" cy="2131244"/>
            <a:chOff x="205237" y="1330944"/>
            <a:chExt cx="7063092" cy="2131244"/>
          </a:xfrm>
        </p:grpSpPr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74C24E7B-1950-40CF-BBBC-683D2735D10D}"/>
                </a:ext>
              </a:extLst>
            </p:cNvPr>
            <p:cNvCxnSpPr/>
            <p:nvPr/>
          </p:nvCxnSpPr>
          <p:spPr>
            <a:xfrm flipV="1">
              <a:off x="1085539" y="2648150"/>
              <a:ext cx="44" cy="7938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E823A12C-2B6F-467D-B2BC-ED97FDCB275B}"/>
                </a:ext>
              </a:extLst>
            </p:cNvPr>
            <p:cNvCxnSpPr/>
            <p:nvPr/>
          </p:nvCxnSpPr>
          <p:spPr>
            <a:xfrm flipV="1">
              <a:off x="2865264" y="2657006"/>
              <a:ext cx="44" cy="7938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E436ABE4-DD81-4A69-BF53-A2C660A947FB}"/>
                </a:ext>
              </a:extLst>
            </p:cNvPr>
            <p:cNvCxnSpPr/>
            <p:nvPr/>
          </p:nvCxnSpPr>
          <p:spPr>
            <a:xfrm flipV="1">
              <a:off x="4562901" y="2635885"/>
              <a:ext cx="44" cy="7938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B8F2E5C0-DAF2-4C3A-BE74-E2F07C90B5D2}"/>
                </a:ext>
              </a:extLst>
            </p:cNvPr>
            <p:cNvCxnSpPr/>
            <p:nvPr/>
          </p:nvCxnSpPr>
          <p:spPr>
            <a:xfrm flipV="1">
              <a:off x="6325900" y="2626394"/>
              <a:ext cx="44" cy="7938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4CC5E28F-C99F-42CA-9815-C2024A4593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49197" y="2423763"/>
              <a:ext cx="6269" cy="1027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3D391189-A193-4C27-AB8C-7143CE04DE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4376" y="2447924"/>
              <a:ext cx="4980" cy="956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DF789892-C7B5-44F0-992B-5A87982389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47483" y="1577974"/>
              <a:ext cx="9359" cy="18320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F9096128-964D-4302-94F9-0DF0EB353A23}"/>
                </a:ext>
              </a:extLst>
            </p:cNvPr>
            <p:cNvSpPr/>
            <p:nvPr/>
          </p:nvSpPr>
          <p:spPr>
            <a:xfrm>
              <a:off x="904504" y="2591233"/>
              <a:ext cx="286196" cy="231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3ACEB810-6846-4540-9EA7-A549CCCC1E00}"/>
                </a:ext>
              </a:extLst>
            </p:cNvPr>
            <p:cNvSpPr/>
            <p:nvPr/>
          </p:nvSpPr>
          <p:spPr>
            <a:xfrm>
              <a:off x="505713" y="2591232"/>
              <a:ext cx="398792" cy="2310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61F8DA82-AF38-4489-A057-81D185F6E80A}"/>
                </a:ext>
              </a:extLst>
            </p:cNvPr>
            <p:cNvSpPr/>
            <p:nvPr/>
          </p:nvSpPr>
          <p:spPr>
            <a:xfrm>
              <a:off x="505713" y="2978249"/>
              <a:ext cx="286196" cy="231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4739A755-CE74-4553-A14C-50AB649D7649}"/>
                </a:ext>
              </a:extLst>
            </p:cNvPr>
            <p:cNvSpPr/>
            <p:nvPr/>
          </p:nvSpPr>
          <p:spPr>
            <a:xfrm>
              <a:off x="1398585" y="2967286"/>
              <a:ext cx="286196" cy="231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2A27DC14-0090-4987-88D2-FB5A1CFC1D64}"/>
                </a:ext>
              </a:extLst>
            </p:cNvPr>
            <p:cNvSpPr/>
            <p:nvPr/>
          </p:nvSpPr>
          <p:spPr>
            <a:xfrm>
              <a:off x="2279877" y="2983464"/>
              <a:ext cx="286196" cy="231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F7DABDDE-C3EF-4F3F-8BAF-E0ECB579C3BD}"/>
                </a:ext>
              </a:extLst>
            </p:cNvPr>
            <p:cNvSpPr/>
            <p:nvPr/>
          </p:nvSpPr>
          <p:spPr>
            <a:xfrm>
              <a:off x="3131702" y="2978249"/>
              <a:ext cx="286196" cy="231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CC7F47B8-3D90-412E-97CD-DC04117E9EAB}"/>
                </a:ext>
              </a:extLst>
            </p:cNvPr>
            <p:cNvSpPr/>
            <p:nvPr/>
          </p:nvSpPr>
          <p:spPr>
            <a:xfrm>
              <a:off x="3961188" y="2989212"/>
              <a:ext cx="286196" cy="231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418623E9-CF08-4270-8418-C76A0FFE6AB2}"/>
                </a:ext>
              </a:extLst>
            </p:cNvPr>
            <p:cNvSpPr/>
            <p:nvPr/>
          </p:nvSpPr>
          <p:spPr>
            <a:xfrm>
              <a:off x="4854059" y="2978249"/>
              <a:ext cx="286196" cy="231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FC58113B-9CC0-4141-B0F5-68F8F59B99F8}"/>
                </a:ext>
              </a:extLst>
            </p:cNvPr>
            <p:cNvSpPr/>
            <p:nvPr/>
          </p:nvSpPr>
          <p:spPr>
            <a:xfrm>
              <a:off x="5693906" y="2994427"/>
              <a:ext cx="286196" cy="231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654D6DA8-64A0-4123-AD16-4E049C0BAD1C}"/>
                </a:ext>
              </a:extLst>
            </p:cNvPr>
            <p:cNvSpPr/>
            <p:nvPr/>
          </p:nvSpPr>
          <p:spPr>
            <a:xfrm>
              <a:off x="6587177" y="2989212"/>
              <a:ext cx="286196" cy="231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A6EB7E70-0BA4-4297-B223-087332BC89AB}"/>
                </a:ext>
              </a:extLst>
            </p:cNvPr>
            <p:cNvSpPr/>
            <p:nvPr/>
          </p:nvSpPr>
          <p:spPr>
            <a:xfrm>
              <a:off x="2678668" y="2604608"/>
              <a:ext cx="286196" cy="231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2BD6A8D6-F011-4491-B96D-DDBD6B87BD0C}"/>
                </a:ext>
              </a:extLst>
            </p:cNvPr>
            <p:cNvSpPr/>
            <p:nvPr/>
          </p:nvSpPr>
          <p:spPr>
            <a:xfrm>
              <a:off x="2279877" y="2604607"/>
              <a:ext cx="398792" cy="2310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E929C240-FBD7-48BC-896D-7308193E0DDE}"/>
                </a:ext>
              </a:extLst>
            </p:cNvPr>
            <p:cNvSpPr/>
            <p:nvPr/>
          </p:nvSpPr>
          <p:spPr>
            <a:xfrm>
              <a:off x="4357688" y="2582679"/>
              <a:ext cx="286196" cy="231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A47F2DC9-D6DA-4B4A-92DC-EA5EC005E688}"/>
                </a:ext>
              </a:extLst>
            </p:cNvPr>
            <p:cNvSpPr/>
            <p:nvPr/>
          </p:nvSpPr>
          <p:spPr>
            <a:xfrm>
              <a:off x="3958897" y="2582678"/>
              <a:ext cx="398792" cy="2310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62A172EC-F1CE-480D-A72C-1ABDCF881A4B}"/>
                </a:ext>
              </a:extLst>
            </p:cNvPr>
            <p:cNvSpPr/>
            <p:nvPr/>
          </p:nvSpPr>
          <p:spPr>
            <a:xfrm>
              <a:off x="6131851" y="2582679"/>
              <a:ext cx="286196" cy="231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F42457E7-2938-4AE3-B94D-67830DB27EAF}"/>
                </a:ext>
              </a:extLst>
            </p:cNvPr>
            <p:cNvSpPr/>
            <p:nvPr/>
          </p:nvSpPr>
          <p:spPr>
            <a:xfrm>
              <a:off x="5733060" y="2582678"/>
              <a:ext cx="398792" cy="2310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61CFE8F8-1927-4747-97C5-7CCACC740669}"/>
                </a:ext>
              </a:extLst>
            </p:cNvPr>
            <p:cNvSpPr/>
            <p:nvPr/>
          </p:nvSpPr>
          <p:spPr>
            <a:xfrm>
              <a:off x="1772034" y="2195263"/>
              <a:ext cx="286196" cy="231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338E42DB-7A0E-43EC-99B3-5865F13F3D55}"/>
                </a:ext>
              </a:extLst>
            </p:cNvPr>
            <p:cNvSpPr/>
            <p:nvPr/>
          </p:nvSpPr>
          <p:spPr>
            <a:xfrm>
              <a:off x="505711" y="2195262"/>
              <a:ext cx="1266322" cy="2310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D13A2A53-6E53-4020-9339-86A47CA53766}"/>
                </a:ext>
              </a:extLst>
            </p:cNvPr>
            <p:cNvSpPr/>
            <p:nvPr/>
          </p:nvSpPr>
          <p:spPr>
            <a:xfrm>
              <a:off x="3508585" y="1763595"/>
              <a:ext cx="286196" cy="231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CE323563-6026-42A4-B24B-491E251BB5FC}"/>
                </a:ext>
              </a:extLst>
            </p:cNvPr>
            <p:cNvSpPr/>
            <p:nvPr/>
          </p:nvSpPr>
          <p:spPr>
            <a:xfrm>
              <a:off x="505711" y="1763595"/>
              <a:ext cx="3002874" cy="2310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81CA1944-59C7-4335-9482-83EA8E041DA1}"/>
                </a:ext>
              </a:extLst>
            </p:cNvPr>
            <p:cNvSpPr/>
            <p:nvPr/>
          </p:nvSpPr>
          <p:spPr>
            <a:xfrm>
              <a:off x="5225219" y="2195263"/>
              <a:ext cx="286196" cy="231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CB5EF7A0-F5B5-4E61-864E-3B0E65916618}"/>
                </a:ext>
              </a:extLst>
            </p:cNvPr>
            <p:cNvSpPr/>
            <p:nvPr/>
          </p:nvSpPr>
          <p:spPr>
            <a:xfrm>
              <a:off x="3958897" y="2195262"/>
              <a:ext cx="1266322" cy="2310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BCE19329-7538-4E7B-BFFF-396A89190ECF}"/>
                </a:ext>
              </a:extLst>
            </p:cNvPr>
            <p:cNvSpPr/>
            <p:nvPr/>
          </p:nvSpPr>
          <p:spPr>
            <a:xfrm>
              <a:off x="505712" y="1345300"/>
              <a:ext cx="6476422" cy="2246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7" name="직선 연결선 206">
              <a:extLst>
                <a:ext uri="{FF2B5EF4-FFF2-40B4-BE49-F238E27FC236}">
                  <a16:creationId xmlns:a16="http://schemas.microsoft.com/office/drawing/2014/main" id="{8CFE04C0-2D61-4662-A3E6-A997EC7D9C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237" y="1330944"/>
              <a:ext cx="4061" cy="21305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2E5EDCE4-8B8E-4C1B-9016-2662C1A15F36}"/>
                </a:ext>
              </a:extLst>
            </p:cNvPr>
            <p:cNvCxnSpPr/>
            <p:nvPr/>
          </p:nvCxnSpPr>
          <p:spPr>
            <a:xfrm flipH="1" flipV="1">
              <a:off x="666677" y="3215138"/>
              <a:ext cx="20" cy="2419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FB5D4C88-E8F0-4FD0-BA9A-7E20AEE513E2}"/>
                </a:ext>
              </a:extLst>
            </p:cNvPr>
            <p:cNvCxnSpPr/>
            <p:nvPr/>
          </p:nvCxnSpPr>
          <p:spPr>
            <a:xfrm flipH="1" flipV="1">
              <a:off x="1551114" y="3200968"/>
              <a:ext cx="20" cy="2419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>
              <a:extLst>
                <a:ext uri="{FF2B5EF4-FFF2-40B4-BE49-F238E27FC236}">
                  <a16:creationId xmlns:a16="http://schemas.microsoft.com/office/drawing/2014/main" id="{B0F67901-4097-4179-82FE-A2B8BB7DC90F}"/>
                </a:ext>
              </a:extLst>
            </p:cNvPr>
            <p:cNvCxnSpPr/>
            <p:nvPr/>
          </p:nvCxnSpPr>
          <p:spPr>
            <a:xfrm flipH="1" flipV="1">
              <a:off x="2440861" y="3215138"/>
              <a:ext cx="20" cy="2419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>
              <a:extLst>
                <a:ext uri="{FF2B5EF4-FFF2-40B4-BE49-F238E27FC236}">
                  <a16:creationId xmlns:a16="http://schemas.microsoft.com/office/drawing/2014/main" id="{98C9FFCB-7C20-463B-A829-4366D1105414}"/>
                </a:ext>
              </a:extLst>
            </p:cNvPr>
            <p:cNvCxnSpPr/>
            <p:nvPr/>
          </p:nvCxnSpPr>
          <p:spPr>
            <a:xfrm flipH="1" flipV="1">
              <a:off x="3310025" y="3220218"/>
              <a:ext cx="20" cy="2419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>
              <a:extLst>
                <a:ext uri="{FF2B5EF4-FFF2-40B4-BE49-F238E27FC236}">
                  <a16:creationId xmlns:a16="http://schemas.microsoft.com/office/drawing/2014/main" id="{06D2FD17-36F6-4BDD-996A-0144FE17CC7D}"/>
                </a:ext>
              </a:extLst>
            </p:cNvPr>
            <p:cNvCxnSpPr/>
            <p:nvPr/>
          </p:nvCxnSpPr>
          <p:spPr>
            <a:xfrm flipH="1" flipV="1">
              <a:off x="4158293" y="3215138"/>
              <a:ext cx="20" cy="2419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>
              <a:extLst>
                <a:ext uri="{FF2B5EF4-FFF2-40B4-BE49-F238E27FC236}">
                  <a16:creationId xmlns:a16="http://schemas.microsoft.com/office/drawing/2014/main" id="{A8ED9259-645D-4E40-ABA3-110DFDDF41D6}"/>
                </a:ext>
              </a:extLst>
            </p:cNvPr>
            <p:cNvCxnSpPr/>
            <p:nvPr/>
          </p:nvCxnSpPr>
          <p:spPr>
            <a:xfrm flipH="1" flipV="1">
              <a:off x="5025005" y="3203646"/>
              <a:ext cx="20" cy="2419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>
              <a:extLst>
                <a:ext uri="{FF2B5EF4-FFF2-40B4-BE49-F238E27FC236}">
                  <a16:creationId xmlns:a16="http://schemas.microsoft.com/office/drawing/2014/main" id="{A9F65599-EF70-47B3-A6C0-FD45A05ADAA8}"/>
                </a:ext>
              </a:extLst>
            </p:cNvPr>
            <p:cNvCxnSpPr/>
            <p:nvPr/>
          </p:nvCxnSpPr>
          <p:spPr>
            <a:xfrm flipH="1" flipV="1">
              <a:off x="5880102" y="3220218"/>
              <a:ext cx="20" cy="2419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210C6993-209E-4EB0-A8A9-370713716160}"/>
                </a:ext>
              </a:extLst>
            </p:cNvPr>
            <p:cNvCxnSpPr/>
            <p:nvPr/>
          </p:nvCxnSpPr>
          <p:spPr>
            <a:xfrm flipH="1" flipV="1">
              <a:off x="6730275" y="3220218"/>
              <a:ext cx="20" cy="2419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>
              <a:extLst>
                <a:ext uri="{FF2B5EF4-FFF2-40B4-BE49-F238E27FC236}">
                  <a16:creationId xmlns:a16="http://schemas.microsoft.com/office/drawing/2014/main" id="{A876B803-A3C2-4135-90E3-573D45AB7C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90190" y="2009774"/>
              <a:ext cx="1978" cy="14411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49B243C2-B020-4866-A640-221B2258F97C}"/>
                </a:ext>
              </a:extLst>
            </p:cNvPr>
            <p:cNvSpPr/>
            <p:nvPr/>
          </p:nvSpPr>
          <p:spPr>
            <a:xfrm>
              <a:off x="6982133" y="1351183"/>
              <a:ext cx="286196" cy="2250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5B9691F6-381C-4A9D-A3E4-597504F58D74}"/>
                </a:ext>
              </a:extLst>
            </p:cNvPr>
            <p:cNvSpPr txBox="1"/>
            <p:nvPr/>
          </p:nvSpPr>
          <p:spPr>
            <a:xfrm>
              <a:off x="503049" y="1336695"/>
              <a:ext cx="582488" cy="255715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BIT2</a:t>
              </a:r>
              <a:endParaRPr lang="ko-KR" altLang="en-US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id="{C675E679-2299-4B23-8751-FAABCB6D5A6F}"/>
              </a:ext>
            </a:extLst>
          </p:cNvPr>
          <p:cNvSpPr txBox="1"/>
          <p:nvPr/>
        </p:nvSpPr>
        <p:spPr>
          <a:xfrm>
            <a:off x="6506892" y="2078599"/>
            <a:ext cx="2505388" cy="31727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2060"/>
            </a:solidFill>
          </a:ln>
        </p:spPr>
        <p:txBody>
          <a:bodyPr wrap="square" tIns="108000" bIns="108000" rtlCol="0">
            <a:spAutoFit/>
          </a:bodyPr>
          <a:lstStyle/>
          <a:p>
            <a:r>
              <a:rPr lang="ko-KR" altLang="en-US" sz="1200" dirty="0">
                <a:latin typeface="D2Coding" panose="020B0609020101020101" pitchFamily="49" charset="-127"/>
                <a:ea typeface="나눔명조" panose="02020603020101020101" pitchFamily="18" charset="-127"/>
              </a:rPr>
              <a:t>구간 갱신</a:t>
            </a:r>
            <a:r>
              <a:rPr lang="en-US" altLang="ko-KR" sz="1200" dirty="0">
                <a:latin typeface="D2Coding" panose="020B0609020101020101" pitchFamily="49" charset="-127"/>
                <a:ea typeface="나눔명조" panose="02020603020101020101" pitchFamily="18" charset="-127"/>
              </a:rPr>
              <a:t>: update(5, 11, 3)</a:t>
            </a:r>
          </a:p>
          <a:p>
            <a:endParaRPr lang="en-US" altLang="ko-KR" sz="1200" dirty="0">
              <a:latin typeface="D2Coding" panose="020B0609020101020101" pitchFamily="49" charset="-127"/>
              <a:ea typeface="나눔명조" panose="02020603020101020101" pitchFamily="18" charset="-127"/>
            </a:endParaRPr>
          </a:p>
          <a:p>
            <a:r>
              <a:rPr lang="en-US" altLang="ko-KR" sz="1200" dirty="0">
                <a:latin typeface="D2Coding" panose="020B0609020101020101" pitchFamily="49" charset="-127"/>
                <a:ea typeface="나눔명조" panose="02020603020101020101" pitchFamily="18" charset="-127"/>
              </a:rPr>
              <a:t>- update(BIT1, l, +v)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나눔명조" panose="02020603020101020101" pitchFamily="18" charset="-127"/>
              </a:rPr>
              <a:t>- update(BIT1, r + 1, -v)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나눔명조" panose="02020603020101020101" pitchFamily="18" charset="-127"/>
              </a:rPr>
              <a:t>- update(BIT2, l, v*(l – 1) )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나눔명조" panose="02020603020101020101" pitchFamily="18" charset="-127"/>
              </a:rPr>
              <a:t>- update(BIT2, r + 1, -v*r)</a:t>
            </a:r>
          </a:p>
          <a:p>
            <a:endParaRPr lang="en-US" altLang="ko-KR" sz="1200" dirty="0">
              <a:latin typeface="D2Coding" panose="020B0609020101020101" pitchFamily="49" charset="-127"/>
              <a:ea typeface="나눔명조" panose="02020603020101020101" pitchFamily="18" charset="-127"/>
            </a:endParaRPr>
          </a:p>
          <a:p>
            <a:r>
              <a:rPr lang="ko-KR" altLang="en-US" sz="1200">
                <a:latin typeface="D2Coding" panose="020B0609020101020101" pitchFamily="49" charset="-127"/>
                <a:ea typeface="나눔명조" panose="02020603020101020101" pitchFamily="18" charset="-127"/>
              </a:rPr>
              <a:t>구간 질의</a:t>
            </a:r>
            <a:r>
              <a:rPr lang="en-US" altLang="ko-KR" sz="1200">
                <a:latin typeface="D2Coding" panose="020B0609020101020101" pitchFamily="49" charset="-127"/>
                <a:ea typeface="나눔명조" panose="02020603020101020101" pitchFamily="18" charset="-127"/>
              </a:rPr>
              <a:t>: </a:t>
            </a:r>
            <a:r>
              <a:rPr lang="en-US" altLang="ko-KR" sz="1200" dirty="0">
                <a:latin typeface="D2Coding" panose="020B0609020101020101" pitchFamily="49" charset="-127"/>
                <a:ea typeface="나눔명조" panose="02020603020101020101" pitchFamily="18" charset="-127"/>
              </a:rPr>
              <a:t>query(l, r)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나눔명조" panose="02020603020101020101" pitchFamily="18" charset="-127"/>
              </a:rPr>
              <a:t> 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atin typeface="D2Coding" panose="020B0609020101020101" pitchFamily="49" charset="-127"/>
                <a:ea typeface="나눔명조" panose="02020603020101020101" pitchFamily="18" charset="-127"/>
              </a:rPr>
              <a:t>query(BIT1, BIT2, k) =   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나눔명조" panose="02020603020101020101" pitchFamily="18" charset="-127"/>
              </a:rPr>
              <a:t>       query(BIT1, k) * k   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나눔명조" panose="02020603020101020101" pitchFamily="18" charset="-127"/>
              </a:rPr>
              <a:t>     - query(BIT2, k)   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atin typeface="D2Coding" panose="020B0609020101020101" pitchFamily="49" charset="-127"/>
                <a:ea typeface="나눔명조" panose="02020603020101020101" pitchFamily="18" charset="-127"/>
              </a:rPr>
              <a:t>query(BIT1, BIT2, l, r) =   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나눔명조" panose="02020603020101020101" pitchFamily="18" charset="-127"/>
              </a:rPr>
              <a:t>       query(BIT1, BIT2, r) 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나눔명조" panose="02020603020101020101" pitchFamily="18" charset="-127"/>
              </a:rPr>
              <a:t>     - query(BIT1, BIT2, l - 1)</a:t>
            </a:r>
          </a:p>
          <a:p>
            <a:endParaRPr lang="en-US" altLang="ko-KR" sz="1200" dirty="0"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22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411" y="633956"/>
            <a:ext cx="6045641" cy="132610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2060"/>
            </a:solidFill>
          </a:ln>
        </p:spPr>
        <p:txBody>
          <a:bodyPr wrap="square" tIns="108000" bIns="108000" rtlCol="0">
            <a:spAutoFit/>
          </a:bodyPr>
          <a:lstStyle>
            <a:defPPr>
              <a:defRPr lang="ko-KR"/>
            </a:defPPr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nn-NO" altLang="ko-KR" dirty="0"/>
              <a:t>void scale(int c){</a:t>
            </a:r>
          </a:p>
          <a:p>
            <a:r>
              <a:rPr lang="nn-NO" altLang="ko-KR" dirty="0"/>
              <a:t>    for (int i = 1 ; i &lt;= MaxVal ; i++)</a:t>
            </a:r>
          </a:p>
          <a:p>
            <a:r>
              <a:rPr lang="nn-NO" altLang="ko-KR" dirty="0"/>
              <a:t>        update(-(c - 1) * readSingle(i) / c , i);</a:t>
            </a:r>
          </a:p>
          <a:p>
            <a:r>
              <a:rPr lang="nn-NO" altLang="ko-KR" dirty="0"/>
              <a:t>}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451411" y="2509278"/>
            <a:ext cx="6045641" cy="132610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2060"/>
            </a:solidFill>
          </a:ln>
        </p:spPr>
        <p:txBody>
          <a:bodyPr wrap="square" tIns="108000" bIns="108000" rtlCol="0">
            <a:spAutoFit/>
          </a:bodyPr>
          <a:lstStyle>
            <a:defPPr>
              <a:defRPr lang="ko-KR"/>
            </a:defPPr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nn-NO" altLang="ko-KR" dirty="0"/>
              <a:t>void scale(int c){</a:t>
            </a:r>
          </a:p>
          <a:p>
            <a:r>
              <a:rPr lang="nn-NO" altLang="ko-KR" dirty="0"/>
              <a:t>    for (int i = 1 ; i &lt;= MaxVal ; i++)</a:t>
            </a:r>
          </a:p>
          <a:p>
            <a:r>
              <a:rPr lang="nn-NO" altLang="ko-KR" dirty="0"/>
              <a:t>        tree[i] = tree[i] / c;</a:t>
            </a:r>
          </a:p>
          <a:p>
            <a:r>
              <a:rPr lang="nn-NO" altLang="ko-KR" dirty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4861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CEC72F-114A-41C8-BBDC-B3C73414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18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67DC90B-8189-48D4-AD19-799675C05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037721"/>
              </p:ext>
            </p:extLst>
          </p:nvPr>
        </p:nvGraphicFramePr>
        <p:xfrm>
          <a:off x="1030059" y="992606"/>
          <a:ext cx="5601440" cy="54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0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00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00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00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00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00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00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00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00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009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009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009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1956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Consolas" panose="020B0609020204030204" pitchFamily="49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Consolas" panose="020B0609020204030204" pitchFamily="49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Consolas" panose="020B0609020204030204" pitchFamily="49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Consolas" panose="020B0609020204030204" pitchFamily="49" charset="0"/>
                        </a:rPr>
                        <a:t>a-1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Consolas" panose="020B0609020204030204" pitchFamily="49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Consolas" panose="020B0609020204030204" pitchFamily="49" charset="0"/>
                        </a:rPr>
                        <a:t>a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Consolas" panose="020B0609020204030204" pitchFamily="49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Consolas" panose="020B0609020204030204" pitchFamily="49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Consolas" panose="020B0609020204030204" pitchFamily="49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Consolas" panose="020B0609020204030204" pitchFamily="49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Consolas" panose="020B0609020204030204" pitchFamily="49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Consolas" panose="020B0609020204030204" pitchFamily="49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Consolas" panose="020B0609020204030204" pitchFamily="49" charset="0"/>
                        </a:rPr>
                        <a:t>b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Consolas" panose="020B0609020204030204" pitchFamily="49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Consolas" panose="020B0609020204030204" pitchFamily="49" charset="0"/>
                        </a:rPr>
                        <a:t>b+1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Consolas" panose="020B0609020204030204" pitchFamily="49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Consolas" panose="020B0609020204030204" pitchFamily="49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Consolas" panose="020B0609020204030204" pitchFamily="49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Consolas" panose="020B0609020204030204" pitchFamily="49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Consolas" panose="020B0609020204030204" pitchFamily="49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988352"/>
                  </a:ext>
                </a:extLst>
              </a:tr>
              <a:tr h="16093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Times New Roman" panose="02020603050405020304" pitchFamily="18" charset="0"/>
                        </a:rPr>
                        <a:t>v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Times New Roman" panose="02020603050405020304" pitchFamily="18" charset="0"/>
                        </a:rPr>
                        <a:t>-v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모서리가 둥근 직사각형 92">
            <a:extLst>
              <a:ext uri="{FF2B5EF4-FFF2-40B4-BE49-F238E27FC236}">
                <a16:creationId xmlns:a16="http://schemas.microsoft.com/office/drawing/2014/main" id="{DBC28700-94AC-4CAD-85B0-D331F2DD7403}"/>
              </a:ext>
            </a:extLst>
          </p:cNvPr>
          <p:cNvSpPr/>
          <p:nvPr/>
        </p:nvSpPr>
        <p:spPr>
          <a:xfrm>
            <a:off x="944162" y="1919957"/>
            <a:ext cx="2311994" cy="16038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[a, b] 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구간 갱신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(+v)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update(a, v)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update(b+1, -v)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 </a:t>
            </a:r>
          </a:p>
        </p:txBody>
      </p:sp>
      <p:sp>
        <p:nvSpPr>
          <p:cNvPr id="5" name="모서리가 둥근 직사각형 92">
            <a:extLst>
              <a:ext uri="{FF2B5EF4-FFF2-40B4-BE49-F238E27FC236}">
                <a16:creationId xmlns:a16="http://schemas.microsoft.com/office/drawing/2014/main" id="{6D146D29-635D-47AA-A84F-B5698CE24E53}"/>
              </a:ext>
            </a:extLst>
          </p:cNvPr>
          <p:cNvSpPr/>
          <p:nvPr/>
        </p:nvSpPr>
        <p:spPr>
          <a:xfrm>
            <a:off x="5397203" y="1919957"/>
            <a:ext cx="2564768" cy="16038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[a, b] 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구간 질의</a:t>
            </a:r>
            <a:endParaRPr lang="en-US" altLang="ko-KR" sz="1400" dirty="0">
              <a:solidFill>
                <a:schemeClr val="tx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query(b)-query(a–1) </a:t>
            </a:r>
          </a:p>
        </p:txBody>
      </p:sp>
    </p:spTree>
    <p:extLst>
      <p:ext uri="{BB962C8B-B14F-4D97-AF65-F5344CB8AC3E}">
        <p14:creationId xmlns:p14="http://schemas.microsoft.com/office/powerpoint/2010/main" val="4089413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A55C96E-9088-4D77-8E24-6073A817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19</a:t>
            </a:fld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BF7EBFA-8E89-4709-8550-13C33C4C7603}"/>
              </a:ext>
            </a:extLst>
          </p:cNvPr>
          <p:cNvCxnSpPr>
            <a:cxnSpLocks/>
          </p:cNvCxnSpPr>
          <p:nvPr/>
        </p:nvCxnSpPr>
        <p:spPr>
          <a:xfrm flipV="1">
            <a:off x="2445265" y="1352705"/>
            <a:ext cx="9629" cy="912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9499F2-B388-4FF8-894B-CEA46D055F22}"/>
              </a:ext>
            </a:extLst>
          </p:cNvPr>
          <p:cNvCxnSpPr>
            <a:cxnSpLocks/>
          </p:cNvCxnSpPr>
          <p:nvPr/>
        </p:nvCxnSpPr>
        <p:spPr>
          <a:xfrm flipH="1" flipV="1">
            <a:off x="6226794" y="1371755"/>
            <a:ext cx="2118" cy="8689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91E0A6C-7458-4EB3-999E-7AD7EC46304F}"/>
              </a:ext>
            </a:extLst>
          </p:cNvPr>
          <p:cNvCxnSpPr/>
          <p:nvPr/>
        </p:nvCxnSpPr>
        <p:spPr>
          <a:xfrm flipV="1">
            <a:off x="1509037" y="1644498"/>
            <a:ext cx="47" cy="614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6AF8940-A467-4A0C-AF14-D8180FBCC922}"/>
              </a:ext>
            </a:extLst>
          </p:cNvPr>
          <p:cNvCxnSpPr/>
          <p:nvPr/>
        </p:nvCxnSpPr>
        <p:spPr>
          <a:xfrm flipV="1">
            <a:off x="3424404" y="1651351"/>
            <a:ext cx="47" cy="614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2EF21AA-AA43-452B-809F-13F6279F87FA}"/>
              </a:ext>
            </a:extLst>
          </p:cNvPr>
          <p:cNvCxnSpPr/>
          <p:nvPr/>
        </p:nvCxnSpPr>
        <p:spPr>
          <a:xfrm flipV="1">
            <a:off x="5307182" y="1635007"/>
            <a:ext cx="47" cy="614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A71DA2E-3119-494C-A188-9DF37E22C64B}"/>
              </a:ext>
            </a:extLst>
          </p:cNvPr>
          <p:cNvCxnSpPr/>
          <p:nvPr/>
        </p:nvCxnSpPr>
        <p:spPr>
          <a:xfrm flipV="1">
            <a:off x="7233123" y="1627662"/>
            <a:ext cx="47" cy="614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BCDCB04-3EB3-471C-A433-77B58FEB7174}"/>
              </a:ext>
            </a:extLst>
          </p:cNvPr>
          <p:cNvCxnSpPr>
            <a:cxnSpLocks/>
          </p:cNvCxnSpPr>
          <p:nvPr/>
        </p:nvCxnSpPr>
        <p:spPr>
          <a:xfrm flipH="1" flipV="1">
            <a:off x="8157814" y="648320"/>
            <a:ext cx="3035" cy="15857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7DE3F9A-80B8-489F-A9FA-CCB7023B7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153376"/>
              </p:ext>
            </p:extLst>
          </p:nvPr>
        </p:nvGraphicFramePr>
        <p:xfrm>
          <a:off x="345254" y="2234662"/>
          <a:ext cx="8062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4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4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4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A80E4B-7DFE-4F25-8027-57163D4AE24F}"/>
              </a:ext>
            </a:extLst>
          </p:cNvPr>
          <p:cNvSpPr/>
          <p:nvPr/>
        </p:nvSpPr>
        <p:spPr>
          <a:xfrm>
            <a:off x="1314204" y="1552076"/>
            <a:ext cx="308009" cy="17875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4A6D53-3B1B-4102-8C94-52B6CAF1EF8B}"/>
              </a:ext>
            </a:extLst>
          </p:cNvPr>
          <p:cNvSpPr/>
          <p:nvPr/>
        </p:nvSpPr>
        <p:spPr>
          <a:xfrm>
            <a:off x="885019" y="1552075"/>
            <a:ext cx="429186" cy="178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BDE254-842B-4D5A-8CAD-7152898771C0}"/>
              </a:ext>
            </a:extLst>
          </p:cNvPr>
          <p:cNvSpPr/>
          <p:nvPr/>
        </p:nvSpPr>
        <p:spPr>
          <a:xfrm>
            <a:off x="885019" y="1899936"/>
            <a:ext cx="308009" cy="17875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C6A0A5-287D-4EE6-9D20-659747CB021A}"/>
              </a:ext>
            </a:extLst>
          </p:cNvPr>
          <p:cNvSpPr/>
          <p:nvPr/>
        </p:nvSpPr>
        <p:spPr>
          <a:xfrm>
            <a:off x="1845941" y="1891453"/>
            <a:ext cx="308009" cy="17875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939E26-C49F-46AA-9AED-8581D3163C33}"/>
              </a:ext>
            </a:extLst>
          </p:cNvPr>
          <p:cNvSpPr/>
          <p:nvPr/>
        </p:nvSpPr>
        <p:spPr>
          <a:xfrm>
            <a:off x="2794401" y="1903972"/>
            <a:ext cx="308009" cy="17875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26AEBE-A59C-48E5-860B-C52E7855BCBA}"/>
              </a:ext>
            </a:extLst>
          </p:cNvPr>
          <p:cNvSpPr/>
          <p:nvPr/>
        </p:nvSpPr>
        <p:spPr>
          <a:xfrm>
            <a:off x="3711149" y="1899936"/>
            <a:ext cx="308009" cy="17875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8F0ACE-0985-40D9-8850-587533CB0D6E}"/>
              </a:ext>
            </a:extLst>
          </p:cNvPr>
          <p:cNvSpPr/>
          <p:nvPr/>
        </p:nvSpPr>
        <p:spPr>
          <a:xfrm>
            <a:off x="4659609" y="1908420"/>
            <a:ext cx="308009" cy="17875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A472EE-E4B3-49B0-8355-373A94DBBDBE}"/>
              </a:ext>
            </a:extLst>
          </p:cNvPr>
          <p:cNvSpPr/>
          <p:nvPr/>
        </p:nvSpPr>
        <p:spPr>
          <a:xfrm>
            <a:off x="5620531" y="1899936"/>
            <a:ext cx="308009" cy="17875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454C6F-B105-4C2A-AF2A-1C3274F1E16A}"/>
              </a:ext>
            </a:extLst>
          </p:cNvPr>
          <p:cNvSpPr/>
          <p:nvPr/>
        </p:nvSpPr>
        <p:spPr>
          <a:xfrm>
            <a:off x="6568991" y="1912455"/>
            <a:ext cx="308009" cy="17875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BF5BA43-533D-4378-AB66-93BB05B8E00B}"/>
              </a:ext>
            </a:extLst>
          </p:cNvPr>
          <p:cNvSpPr/>
          <p:nvPr/>
        </p:nvSpPr>
        <p:spPr>
          <a:xfrm>
            <a:off x="7485739" y="1908420"/>
            <a:ext cx="308009" cy="17875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1017D6B-EA93-41AA-9AA5-A5C46321498B}"/>
              </a:ext>
            </a:extLst>
          </p:cNvPr>
          <p:cNvSpPr/>
          <p:nvPr/>
        </p:nvSpPr>
        <p:spPr>
          <a:xfrm>
            <a:off x="3223586" y="1562426"/>
            <a:ext cx="308009" cy="17875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ED250C-0F1D-4967-AD9E-E5DDC2032B17}"/>
              </a:ext>
            </a:extLst>
          </p:cNvPr>
          <p:cNvSpPr/>
          <p:nvPr/>
        </p:nvSpPr>
        <p:spPr>
          <a:xfrm>
            <a:off x="2794401" y="1562425"/>
            <a:ext cx="429186" cy="178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A45C346-DDF1-47C7-B5B1-7AD1F0A22A76}"/>
              </a:ext>
            </a:extLst>
          </p:cNvPr>
          <p:cNvSpPr/>
          <p:nvPr/>
        </p:nvSpPr>
        <p:spPr>
          <a:xfrm>
            <a:off x="5086328" y="1545457"/>
            <a:ext cx="308009" cy="17875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67F5D03-CDD3-440A-9374-53F744237C4D}"/>
              </a:ext>
            </a:extLst>
          </p:cNvPr>
          <p:cNvSpPr/>
          <p:nvPr/>
        </p:nvSpPr>
        <p:spPr>
          <a:xfrm>
            <a:off x="4657143" y="1545456"/>
            <a:ext cx="429186" cy="178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1A2AE8-5748-4E71-A29E-E47034C63976}"/>
              </a:ext>
            </a:extLst>
          </p:cNvPr>
          <p:cNvSpPr/>
          <p:nvPr/>
        </p:nvSpPr>
        <p:spPr>
          <a:xfrm>
            <a:off x="6995710" y="1545457"/>
            <a:ext cx="308009" cy="17875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0097F4-19B1-4051-9D38-497ED4D2FA68}"/>
              </a:ext>
            </a:extLst>
          </p:cNvPr>
          <p:cNvSpPr/>
          <p:nvPr/>
        </p:nvSpPr>
        <p:spPr>
          <a:xfrm>
            <a:off x="6566525" y="1545456"/>
            <a:ext cx="429186" cy="178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AEE6BD8-57BB-4394-8598-03908FDE3083}"/>
              </a:ext>
            </a:extLst>
          </p:cNvPr>
          <p:cNvSpPr/>
          <p:nvPr/>
        </p:nvSpPr>
        <p:spPr>
          <a:xfrm>
            <a:off x="2247853" y="1180786"/>
            <a:ext cx="308009" cy="17875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161B242-3928-4A99-8DDF-C927B5461381}"/>
              </a:ext>
            </a:extLst>
          </p:cNvPr>
          <p:cNvSpPr/>
          <p:nvPr/>
        </p:nvSpPr>
        <p:spPr>
          <a:xfrm>
            <a:off x="885017" y="1180785"/>
            <a:ext cx="1362835" cy="178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BDA8723-CCB9-4D8F-AE52-C164F5D19130}"/>
              </a:ext>
            </a:extLst>
          </p:cNvPr>
          <p:cNvSpPr/>
          <p:nvPr/>
        </p:nvSpPr>
        <p:spPr>
          <a:xfrm>
            <a:off x="4116756" y="784071"/>
            <a:ext cx="308009" cy="17875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048531-14EF-4E4A-8192-3418E9F36D1B}"/>
              </a:ext>
            </a:extLst>
          </p:cNvPr>
          <p:cNvSpPr/>
          <p:nvPr/>
        </p:nvSpPr>
        <p:spPr>
          <a:xfrm>
            <a:off x="885017" y="784071"/>
            <a:ext cx="3231739" cy="178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FAB738E-407E-4C09-97F1-4F88E57D0EA2}"/>
              </a:ext>
            </a:extLst>
          </p:cNvPr>
          <p:cNvSpPr/>
          <p:nvPr/>
        </p:nvSpPr>
        <p:spPr>
          <a:xfrm>
            <a:off x="6019979" y="1180786"/>
            <a:ext cx="308009" cy="17875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1880375-6ECF-41B8-971F-4C7F78D7F3D4}"/>
              </a:ext>
            </a:extLst>
          </p:cNvPr>
          <p:cNvSpPr/>
          <p:nvPr/>
        </p:nvSpPr>
        <p:spPr>
          <a:xfrm>
            <a:off x="4657143" y="1180785"/>
            <a:ext cx="1362835" cy="178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CD302B-EBF2-4675-B462-60C52042B244}"/>
              </a:ext>
            </a:extLst>
          </p:cNvPr>
          <p:cNvSpPr/>
          <p:nvPr/>
        </p:nvSpPr>
        <p:spPr>
          <a:xfrm>
            <a:off x="7921947" y="443519"/>
            <a:ext cx="308009" cy="17875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DDB05D2-30F9-4AB6-A4A6-64E3E066F1FE}"/>
              </a:ext>
            </a:extLst>
          </p:cNvPr>
          <p:cNvSpPr/>
          <p:nvPr/>
        </p:nvSpPr>
        <p:spPr>
          <a:xfrm>
            <a:off x="885017" y="432038"/>
            <a:ext cx="7036930" cy="178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BDA9841-A55F-4A51-BB00-9F2680D0274A}"/>
              </a:ext>
            </a:extLst>
          </p:cNvPr>
          <p:cNvCxnSpPr/>
          <p:nvPr/>
        </p:nvCxnSpPr>
        <p:spPr>
          <a:xfrm flipH="1" flipV="1">
            <a:off x="1058251" y="2083247"/>
            <a:ext cx="22" cy="1872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7A5CF50-F61A-41CA-8F8B-E39643E7BDB3}"/>
              </a:ext>
            </a:extLst>
          </p:cNvPr>
          <p:cNvCxnSpPr/>
          <p:nvPr/>
        </p:nvCxnSpPr>
        <p:spPr>
          <a:xfrm flipH="1" flipV="1">
            <a:off x="2010095" y="2072282"/>
            <a:ext cx="22" cy="1872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8F6355C-0969-4923-96EB-ACCEBFFD4253}"/>
              </a:ext>
            </a:extLst>
          </p:cNvPr>
          <p:cNvCxnSpPr/>
          <p:nvPr/>
        </p:nvCxnSpPr>
        <p:spPr>
          <a:xfrm flipH="1" flipV="1">
            <a:off x="2967655" y="2083247"/>
            <a:ext cx="22" cy="1872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C05DF3B-AFF8-49D5-B0DA-53C656FF5BA6}"/>
              </a:ext>
            </a:extLst>
          </p:cNvPr>
          <p:cNvCxnSpPr/>
          <p:nvPr/>
        </p:nvCxnSpPr>
        <p:spPr>
          <a:xfrm flipH="1" flipV="1">
            <a:off x="3903063" y="2087178"/>
            <a:ext cx="22" cy="1872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9F0FDE3-B7F8-4971-8041-7F0802700E8D}"/>
              </a:ext>
            </a:extLst>
          </p:cNvPr>
          <p:cNvCxnSpPr/>
          <p:nvPr/>
        </p:nvCxnSpPr>
        <p:spPr>
          <a:xfrm flipH="1" flipV="1">
            <a:off x="4871736" y="2083247"/>
            <a:ext cx="22" cy="1872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192D865-E300-4EDA-ADFF-DBC864ABE397}"/>
              </a:ext>
            </a:extLst>
          </p:cNvPr>
          <p:cNvCxnSpPr/>
          <p:nvPr/>
        </p:nvCxnSpPr>
        <p:spPr>
          <a:xfrm flipH="1" flipV="1">
            <a:off x="5804505" y="2074354"/>
            <a:ext cx="22" cy="1872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2C7179F-6B69-426E-99A5-E98D37527578}"/>
              </a:ext>
            </a:extLst>
          </p:cNvPr>
          <p:cNvCxnSpPr/>
          <p:nvPr/>
        </p:nvCxnSpPr>
        <p:spPr>
          <a:xfrm flipH="1" flipV="1">
            <a:off x="6769378" y="2087178"/>
            <a:ext cx="22" cy="1872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1A1C2CB-1D96-4E02-8247-090743C47E37}"/>
              </a:ext>
            </a:extLst>
          </p:cNvPr>
          <p:cNvCxnSpPr/>
          <p:nvPr/>
        </p:nvCxnSpPr>
        <p:spPr>
          <a:xfrm flipH="1" flipV="1">
            <a:off x="7715943" y="2087178"/>
            <a:ext cx="22" cy="1872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74311E9-4255-431A-978B-0E9B4BB7C992}"/>
              </a:ext>
            </a:extLst>
          </p:cNvPr>
          <p:cNvCxnSpPr>
            <a:cxnSpLocks/>
          </p:cNvCxnSpPr>
          <p:nvPr/>
        </p:nvCxnSpPr>
        <p:spPr>
          <a:xfrm flipH="1" flipV="1">
            <a:off x="4364657" y="952655"/>
            <a:ext cx="2060" cy="1313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4750E97-8404-4335-AAB0-56426B321E83}"/>
              </a:ext>
            </a:extLst>
          </p:cNvPr>
          <p:cNvCxnSpPr>
            <a:cxnSpLocks/>
          </p:cNvCxnSpPr>
          <p:nvPr/>
        </p:nvCxnSpPr>
        <p:spPr>
          <a:xfrm flipV="1">
            <a:off x="2433288" y="4263886"/>
            <a:ext cx="9629" cy="912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3B23898-92B3-42E4-8DFD-58B7963EE2B2}"/>
              </a:ext>
            </a:extLst>
          </p:cNvPr>
          <p:cNvCxnSpPr>
            <a:cxnSpLocks/>
          </p:cNvCxnSpPr>
          <p:nvPr/>
        </p:nvCxnSpPr>
        <p:spPr>
          <a:xfrm flipH="1" flipV="1">
            <a:off x="6214817" y="4282936"/>
            <a:ext cx="2118" cy="8689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0626FFA7-7A6B-42B1-9F89-DF7724A990BB}"/>
              </a:ext>
            </a:extLst>
          </p:cNvPr>
          <p:cNvCxnSpPr/>
          <p:nvPr/>
        </p:nvCxnSpPr>
        <p:spPr>
          <a:xfrm flipV="1">
            <a:off x="1497060" y="4555679"/>
            <a:ext cx="47" cy="614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CD2F6157-029D-4826-B635-48938A24DB1A}"/>
              </a:ext>
            </a:extLst>
          </p:cNvPr>
          <p:cNvCxnSpPr/>
          <p:nvPr/>
        </p:nvCxnSpPr>
        <p:spPr>
          <a:xfrm flipV="1">
            <a:off x="3412427" y="4562532"/>
            <a:ext cx="47" cy="614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E0DC2806-1DEF-4843-85C8-5E365ECAF84A}"/>
              </a:ext>
            </a:extLst>
          </p:cNvPr>
          <p:cNvCxnSpPr/>
          <p:nvPr/>
        </p:nvCxnSpPr>
        <p:spPr>
          <a:xfrm flipV="1">
            <a:off x="5295205" y="4546188"/>
            <a:ext cx="47" cy="614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D231859-BE73-472B-A3F1-DA7D0F6E3FBA}"/>
              </a:ext>
            </a:extLst>
          </p:cNvPr>
          <p:cNvCxnSpPr/>
          <p:nvPr/>
        </p:nvCxnSpPr>
        <p:spPr>
          <a:xfrm flipV="1">
            <a:off x="7221146" y="4538843"/>
            <a:ext cx="47" cy="614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2A24A2C-C835-4E6F-8305-F218CF07EB97}"/>
              </a:ext>
            </a:extLst>
          </p:cNvPr>
          <p:cNvCxnSpPr>
            <a:cxnSpLocks/>
          </p:cNvCxnSpPr>
          <p:nvPr/>
        </p:nvCxnSpPr>
        <p:spPr>
          <a:xfrm flipH="1" flipV="1">
            <a:off x="8145837" y="3559501"/>
            <a:ext cx="3035" cy="15857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3EFE3C77-3D76-44E7-A987-AF006F6C9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933554"/>
              </p:ext>
            </p:extLst>
          </p:nvPr>
        </p:nvGraphicFramePr>
        <p:xfrm>
          <a:off x="333277" y="5145843"/>
          <a:ext cx="8062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4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4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4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직사각형 92">
            <a:extLst>
              <a:ext uri="{FF2B5EF4-FFF2-40B4-BE49-F238E27FC236}">
                <a16:creationId xmlns:a16="http://schemas.microsoft.com/office/drawing/2014/main" id="{5BF442EC-9FE5-4E27-B33E-A0A9A506951B}"/>
              </a:ext>
            </a:extLst>
          </p:cNvPr>
          <p:cNvSpPr/>
          <p:nvPr/>
        </p:nvSpPr>
        <p:spPr>
          <a:xfrm>
            <a:off x="1302227" y="4463257"/>
            <a:ext cx="308009" cy="17875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48116D1-9E9B-4483-B890-A1040ABEE755}"/>
              </a:ext>
            </a:extLst>
          </p:cNvPr>
          <p:cNvSpPr/>
          <p:nvPr/>
        </p:nvSpPr>
        <p:spPr>
          <a:xfrm>
            <a:off x="873042" y="4463256"/>
            <a:ext cx="429186" cy="178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0C6C2B2-D471-4881-B320-40AFCECEB445}"/>
              </a:ext>
            </a:extLst>
          </p:cNvPr>
          <p:cNvSpPr/>
          <p:nvPr/>
        </p:nvSpPr>
        <p:spPr>
          <a:xfrm>
            <a:off x="873042" y="4811117"/>
            <a:ext cx="308009" cy="17875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3B653EB-15D6-4FDE-A5CF-A86563AACC81}"/>
              </a:ext>
            </a:extLst>
          </p:cNvPr>
          <p:cNvSpPr/>
          <p:nvPr/>
        </p:nvSpPr>
        <p:spPr>
          <a:xfrm>
            <a:off x="1833964" y="4802634"/>
            <a:ext cx="308009" cy="17875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C7C9957-06EC-4BEF-A0D5-365F26433131}"/>
              </a:ext>
            </a:extLst>
          </p:cNvPr>
          <p:cNvSpPr/>
          <p:nvPr/>
        </p:nvSpPr>
        <p:spPr>
          <a:xfrm>
            <a:off x="2782424" y="4815153"/>
            <a:ext cx="308009" cy="17875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EE67DE4-B82B-4082-A03B-E5015B2B4F55}"/>
              </a:ext>
            </a:extLst>
          </p:cNvPr>
          <p:cNvSpPr/>
          <p:nvPr/>
        </p:nvSpPr>
        <p:spPr>
          <a:xfrm>
            <a:off x="3699172" y="4811117"/>
            <a:ext cx="308009" cy="17875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5614B6F-E4B3-4FD6-9334-3FB59B09A900}"/>
              </a:ext>
            </a:extLst>
          </p:cNvPr>
          <p:cNvSpPr/>
          <p:nvPr/>
        </p:nvSpPr>
        <p:spPr>
          <a:xfrm>
            <a:off x="4647632" y="4819601"/>
            <a:ext cx="308009" cy="17875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F0AE5C7-D43D-4B2B-9A8F-C5ACBCBA522E}"/>
              </a:ext>
            </a:extLst>
          </p:cNvPr>
          <p:cNvSpPr/>
          <p:nvPr/>
        </p:nvSpPr>
        <p:spPr>
          <a:xfrm>
            <a:off x="5608554" y="4811117"/>
            <a:ext cx="308009" cy="17875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DB43CEF-B3AA-44AE-ADC8-A5A77B6EF61C}"/>
              </a:ext>
            </a:extLst>
          </p:cNvPr>
          <p:cNvSpPr/>
          <p:nvPr/>
        </p:nvSpPr>
        <p:spPr>
          <a:xfrm>
            <a:off x="6557014" y="4823636"/>
            <a:ext cx="308009" cy="17875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FCA8B8C-90B2-4450-851B-C885B244983B}"/>
              </a:ext>
            </a:extLst>
          </p:cNvPr>
          <p:cNvSpPr/>
          <p:nvPr/>
        </p:nvSpPr>
        <p:spPr>
          <a:xfrm>
            <a:off x="7473762" y="4819601"/>
            <a:ext cx="308009" cy="17875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581B187-41C2-4695-9198-BBE3D53C8A82}"/>
              </a:ext>
            </a:extLst>
          </p:cNvPr>
          <p:cNvSpPr/>
          <p:nvPr/>
        </p:nvSpPr>
        <p:spPr>
          <a:xfrm>
            <a:off x="3211609" y="4473607"/>
            <a:ext cx="308009" cy="17875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C2CD2F1-EE1D-4A05-93B7-00A3E133D4DB}"/>
              </a:ext>
            </a:extLst>
          </p:cNvPr>
          <p:cNvSpPr/>
          <p:nvPr/>
        </p:nvSpPr>
        <p:spPr>
          <a:xfrm>
            <a:off x="2782424" y="4473606"/>
            <a:ext cx="429186" cy="178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63AE1CF-82ED-4519-9D23-B715F8CAA140}"/>
              </a:ext>
            </a:extLst>
          </p:cNvPr>
          <p:cNvSpPr/>
          <p:nvPr/>
        </p:nvSpPr>
        <p:spPr>
          <a:xfrm>
            <a:off x="5074351" y="4456638"/>
            <a:ext cx="308009" cy="17875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EE01987-DF7A-42AF-B0B1-F44E8F11BE3B}"/>
              </a:ext>
            </a:extLst>
          </p:cNvPr>
          <p:cNvSpPr/>
          <p:nvPr/>
        </p:nvSpPr>
        <p:spPr>
          <a:xfrm>
            <a:off x="4645166" y="4456637"/>
            <a:ext cx="429186" cy="178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569D04F-584C-42AE-B877-3DE6C4BAB50D}"/>
              </a:ext>
            </a:extLst>
          </p:cNvPr>
          <p:cNvSpPr/>
          <p:nvPr/>
        </p:nvSpPr>
        <p:spPr>
          <a:xfrm>
            <a:off x="6983733" y="4456638"/>
            <a:ext cx="308009" cy="17875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A020351-8108-4DD7-95F7-C0474179C789}"/>
              </a:ext>
            </a:extLst>
          </p:cNvPr>
          <p:cNvSpPr/>
          <p:nvPr/>
        </p:nvSpPr>
        <p:spPr>
          <a:xfrm>
            <a:off x="6554548" y="4456637"/>
            <a:ext cx="429186" cy="178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1362575-FF1A-48C4-AB24-D50B0F36A6D5}"/>
              </a:ext>
            </a:extLst>
          </p:cNvPr>
          <p:cNvSpPr/>
          <p:nvPr/>
        </p:nvSpPr>
        <p:spPr>
          <a:xfrm>
            <a:off x="2235876" y="4091967"/>
            <a:ext cx="308009" cy="17875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11A985D-08BA-41F7-A5CB-2D7192909C05}"/>
              </a:ext>
            </a:extLst>
          </p:cNvPr>
          <p:cNvSpPr/>
          <p:nvPr/>
        </p:nvSpPr>
        <p:spPr>
          <a:xfrm>
            <a:off x="873040" y="4091966"/>
            <a:ext cx="1362835" cy="178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818A6EFB-5FB1-4364-AAD4-F44622A8B469}"/>
              </a:ext>
            </a:extLst>
          </p:cNvPr>
          <p:cNvSpPr/>
          <p:nvPr/>
        </p:nvSpPr>
        <p:spPr>
          <a:xfrm>
            <a:off x="4104779" y="3695252"/>
            <a:ext cx="308009" cy="17875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5E26265-3930-430A-AF20-A598044C8C7B}"/>
              </a:ext>
            </a:extLst>
          </p:cNvPr>
          <p:cNvSpPr/>
          <p:nvPr/>
        </p:nvSpPr>
        <p:spPr>
          <a:xfrm>
            <a:off x="873040" y="3695252"/>
            <a:ext cx="3231739" cy="178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58342B0-F9C5-4DA3-B858-39E780B80022}"/>
              </a:ext>
            </a:extLst>
          </p:cNvPr>
          <p:cNvSpPr/>
          <p:nvPr/>
        </p:nvSpPr>
        <p:spPr>
          <a:xfrm>
            <a:off x="6008002" y="4091967"/>
            <a:ext cx="308009" cy="17875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FF1587B-580D-4FEB-99D1-EDFE428D2136}"/>
              </a:ext>
            </a:extLst>
          </p:cNvPr>
          <p:cNvSpPr/>
          <p:nvPr/>
        </p:nvSpPr>
        <p:spPr>
          <a:xfrm>
            <a:off x="4645166" y="4091966"/>
            <a:ext cx="1362835" cy="178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9755FF4-9475-417F-B1B2-55B42A81482C}"/>
              </a:ext>
            </a:extLst>
          </p:cNvPr>
          <p:cNvSpPr/>
          <p:nvPr/>
        </p:nvSpPr>
        <p:spPr>
          <a:xfrm>
            <a:off x="7909970" y="3354700"/>
            <a:ext cx="308009" cy="17875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F35A937-EF9D-47AC-88A1-28642124060E}"/>
              </a:ext>
            </a:extLst>
          </p:cNvPr>
          <p:cNvSpPr/>
          <p:nvPr/>
        </p:nvSpPr>
        <p:spPr>
          <a:xfrm>
            <a:off x="873040" y="3343219"/>
            <a:ext cx="7036930" cy="178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770692E1-7E38-497E-9AB0-97E2294F04C0}"/>
              </a:ext>
            </a:extLst>
          </p:cNvPr>
          <p:cNvCxnSpPr/>
          <p:nvPr/>
        </p:nvCxnSpPr>
        <p:spPr>
          <a:xfrm flipH="1" flipV="1">
            <a:off x="1046274" y="4994428"/>
            <a:ext cx="22" cy="1872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9EEACD87-96B7-4B1B-B557-A46741AD15F9}"/>
              </a:ext>
            </a:extLst>
          </p:cNvPr>
          <p:cNvCxnSpPr/>
          <p:nvPr/>
        </p:nvCxnSpPr>
        <p:spPr>
          <a:xfrm flipH="1" flipV="1">
            <a:off x="1998118" y="4983463"/>
            <a:ext cx="22" cy="1872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E1D8986-C8EE-42FE-A26C-C79ED60F9572}"/>
              </a:ext>
            </a:extLst>
          </p:cNvPr>
          <p:cNvCxnSpPr/>
          <p:nvPr/>
        </p:nvCxnSpPr>
        <p:spPr>
          <a:xfrm flipH="1" flipV="1">
            <a:off x="2955678" y="4994428"/>
            <a:ext cx="22" cy="1872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5262EC5F-F43C-4C95-BBF5-456CCF415631}"/>
              </a:ext>
            </a:extLst>
          </p:cNvPr>
          <p:cNvCxnSpPr/>
          <p:nvPr/>
        </p:nvCxnSpPr>
        <p:spPr>
          <a:xfrm flipH="1" flipV="1">
            <a:off x="3891086" y="4998359"/>
            <a:ext cx="22" cy="1872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665C24A7-7367-4C95-91D7-F6C554EA0699}"/>
              </a:ext>
            </a:extLst>
          </p:cNvPr>
          <p:cNvCxnSpPr/>
          <p:nvPr/>
        </p:nvCxnSpPr>
        <p:spPr>
          <a:xfrm flipH="1" flipV="1">
            <a:off x="4859759" y="4994428"/>
            <a:ext cx="22" cy="1872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E0B1DE10-A213-4A3A-A552-5490B59472CF}"/>
              </a:ext>
            </a:extLst>
          </p:cNvPr>
          <p:cNvCxnSpPr/>
          <p:nvPr/>
        </p:nvCxnSpPr>
        <p:spPr>
          <a:xfrm flipH="1" flipV="1">
            <a:off x="5792528" y="4985535"/>
            <a:ext cx="22" cy="1872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6AC721C2-998B-4AD8-A391-7BE0DAF289C1}"/>
              </a:ext>
            </a:extLst>
          </p:cNvPr>
          <p:cNvCxnSpPr/>
          <p:nvPr/>
        </p:nvCxnSpPr>
        <p:spPr>
          <a:xfrm flipH="1" flipV="1">
            <a:off x="6757401" y="4998359"/>
            <a:ext cx="22" cy="1872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0F32268E-4399-49EF-8458-34AD59738D19}"/>
              </a:ext>
            </a:extLst>
          </p:cNvPr>
          <p:cNvCxnSpPr/>
          <p:nvPr/>
        </p:nvCxnSpPr>
        <p:spPr>
          <a:xfrm flipH="1" flipV="1">
            <a:off x="7703966" y="4998359"/>
            <a:ext cx="22" cy="1872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DA9328C8-BC28-4D4F-AD2F-CC3740B7415F}"/>
              </a:ext>
            </a:extLst>
          </p:cNvPr>
          <p:cNvCxnSpPr>
            <a:cxnSpLocks/>
          </p:cNvCxnSpPr>
          <p:nvPr/>
        </p:nvCxnSpPr>
        <p:spPr>
          <a:xfrm flipH="1" flipV="1">
            <a:off x="4352680" y="3863836"/>
            <a:ext cx="2060" cy="1313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86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Bit</a:t>
            </a:r>
            <a:r>
              <a:rPr lang="ko-KR" altLang="en-US" dirty="0"/>
              <a:t>연산을 이용한 구간 트리 순회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627067B-C1F4-487D-87D4-1153B94E7B61}"/>
              </a:ext>
            </a:extLst>
          </p:cNvPr>
          <p:cNvGrpSpPr/>
          <p:nvPr/>
        </p:nvGrpSpPr>
        <p:grpSpPr>
          <a:xfrm>
            <a:off x="457200" y="1795320"/>
            <a:ext cx="6966155" cy="1714871"/>
            <a:chOff x="457200" y="1795320"/>
            <a:chExt cx="6966155" cy="1714871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457200" y="1795320"/>
              <a:ext cx="6966155" cy="30847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1, 16</a:t>
              </a:r>
              <a:endParaRPr lang="ko-KR" altLang="en-US" sz="12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457200" y="2485982"/>
              <a:ext cx="1738577" cy="30847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1, 4</a:t>
              </a:r>
              <a:endParaRPr lang="ko-KR" altLang="en-US" sz="12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457200" y="2853128"/>
              <a:ext cx="839241" cy="30847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1,2</a:t>
              </a:r>
              <a:endParaRPr lang="ko-KR" altLang="en-US" sz="12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457200" y="3201719"/>
              <a:ext cx="435975" cy="30847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1,1</a:t>
              </a:r>
              <a:endParaRPr lang="ko-KR" altLang="en-US" sz="12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1326987" y="3201719"/>
              <a:ext cx="435975" cy="30847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3,3</a:t>
              </a:r>
              <a:endParaRPr lang="ko-KR" altLang="en-US" sz="12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3066561" y="3201719"/>
              <a:ext cx="435975" cy="30847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7,7</a:t>
              </a:r>
              <a:endParaRPr lang="ko-KR" altLang="en-US" sz="12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2196774" y="3201719"/>
              <a:ext cx="435975" cy="30847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5,5</a:t>
              </a:r>
              <a:endParaRPr lang="ko-KR" altLang="en-US" sz="12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3936349" y="3201719"/>
              <a:ext cx="435975" cy="30847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9,9</a:t>
              </a:r>
              <a:endParaRPr lang="ko-KR" altLang="en-US" sz="12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4806136" y="3201719"/>
              <a:ext cx="435975" cy="30847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11,11</a:t>
              </a:r>
              <a:endParaRPr lang="ko-KR" altLang="en-US" sz="12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6545710" y="3201719"/>
              <a:ext cx="435975" cy="30847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15,15</a:t>
              </a:r>
              <a:endParaRPr lang="ko-KR" altLang="en-US" sz="12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5675923" y="3201719"/>
              <a:ext cx="435975" cy="30847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13,13</a:t>
              </a:r>
              <a:endParaRPr lang="ko-KR" altLang="en-US" sz="12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1327708" y="2853128"/>
              <a:ext cx="839241" cy="30847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3, 4</a:t>
              </a:r>
              <a:endParaRPr lang="ko-KR" altLang="en-US" sz="12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2208525" y="2853128"/>
              <a:ext cx="839241" cy="30847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5, 6</a:t>
              </a:r>
              <a:endParaRPr lang="ko-KR" altLang="en-US" sz="12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3089341" y="2853128"/>
              <a:ext cx="839241" cy="30847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7, 8</a:t>
              </a:r>
              <a:endParaRPr lang="ko-KR" altLang="en-US" sz="12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3960549" y="2853128"/>
              <a:ext cx="839241" cy="30847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9, 10</a:t>
              </a:r>
              <a:endParaRPr lang="ko-KR" altLang="en-US" sz="12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4831757" y="2853128"/>
              <a:ext cx="839241" cy="30847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11, 12</a:t>
              </a:r>
              <a:endParaRPr lang="ko-KR" altLang="en-US" sz="12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5693356" y="2853128"/>
              <a:ext cx="839241" cy="30847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13, 14</a:t>
              </a:r>
              <a:endParaRPr lang="ko-KR" altLang="en-US" sz="12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6570589" y="2853128"/>
              <a:ext cx="839241" cy="30847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15, 16</a:t>
              </a:r>
              <a:endParaRPr lang="ko-KR" altLang="en-US" sz="12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457200" y="2143411"/>
              <a:ext cx="3465689" cy="30847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1, 8</a:t>
              </a:r>
              <a:endParaRPr lang="ko-KR" altLang="en-US" sz="12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2198878" y="2485982"/>
              <a:ext cx="1738577" cy="30847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5, 8</a:t>
              </a:r>
              <a:endParaRPr lang="ko-KR" altLang="en-US" sz="12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3939550" y="2485982"/>
              <a:ext cx="1738577" cy="30847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9, 12</a:t>
              </a:r>
              <a:endParaRPr lang="ko-KR" altLang="en-US" sz="12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5680221" y="2492871"/>
              <a:ext cx="1738577" cy="30847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13, 16</a:t>
              </a:r>
              <a:endParaRPr lang="ko-KR" altLang="en-US" sz="12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3954892" y="2143411"/>
              <a:ext cx="3465689" cy="30847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9, 16</a:t>
              </a:r>
              <a:endParaRPr lang="ko-KR" altLang="en-US" sz="12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892094" y="3201719"/>
              <a:ext cx="435975" cy="30847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2,2</a:t>
              </a:r>
              <a:endParaRPr lang="ko-KR" altLang="en-US" sz="12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1761881" y="3201719"/>
              <a:ext cx="435975" cy="30847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4,4</a:t>
              </a:r>
              <a:endParaRPr lang="ko-KR" altLang="en-US" sz="12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3501455" y="3201719"/>
              <a:ext cx="435975" cy="30847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8,8</a:t>
              </a:r>
              <a:endParaRPr lang="ko-KR" altLang="en-US" sz="12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2631668" y="3201719"/>
              <a:ext cx="435975" cy="30847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6,6</a:t>
              </a:r>
              <a:endParaRPr lang="ko-KR" altLang="en-US" sz="12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4371242" y="3201719"/>
              <a:ext cx="435975" cy="30847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10,10</a:t>
              </a:r>
              <a:endParaRPr lang="ko-KR" altLang="en-US" sz="12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5241029" y="3201719"/>
              <a:ext cx="435975" cy="30847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12,12</a:t>
              </a:r>
              <a:endParaRPr lang="ko-KR" altLang="en-US" sz="12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6980601" y="3201719"/>
              <a:ext cx="435975" cy="30847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16,16</a:t>
              </a:r>
              <a:endParaRPr lang="ko-KR" altLang="en-US" sz="12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6110817" y="3201719"/>
              <a:ext cx="435975" cy="30847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14,14</a:t>
              </a:r>
              <a:endParaRPr lang="ko-KR" altLang="en-US" sz="12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1604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RMQ  </a:t>
            </a:r>
            <a:r>
              <a:rPr lang="en-US" altLang="ko-KR" sz="2000" i="1" dirty="0"/>
              <a:t>range minimum query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934802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P. M. Fenwick, “A New Data Structure for Cumulative Frequency Tables,” </a:t>
            </a:r>
            <a:r>
              <a:rPr lang="en-US" altLang="ko-KR" sz="2000" i="1" dirty="0"/>
              <a:t>Software: Practice and Experience</a:t>
            </a:r>
            <a:r>
              <a:rPr lang="en-US" altLang="ko-KR" sz="2000" dirty="0"/>
              <a:t>, vol. 24, pp. 327–336, 1994.</a:t>
            </a:r>
          </a:p>
          <a:p>
            <a:r>
              <a:rPr lang="en-US" altLang="ko-KR" sz="2000" dirty="0" err="1"/>
              <a:t>Topcoder</a:t>
            </a:r>
            <a:r>
              <a:rPr lang="en-US" altLang="ko-KR" sz="2000" dirty="0"/>
              <a:t> tutorial&gt; Binary </a:t>
            </a:r>
            <a:r>
              <a:rPr lang="en-US" altLang="ko-KR" dirty="0"/>
              <a:t>Indexed Tree, </a:t>
            </a:r>
            <a:r>
              <a:rPr lang="en-US" altLang="ko-KR" sz="1600" dirty="0"/>
              <a:t>(</a:t>
            </a:r>
            <a:r>
              <a:rPr lang="en-US" altLang="ko-KR" sz="1600" dirty="0">
                <a:hlinkClick r:id="rId2"/>
              </a:rPr>
              <a:t>https://www.topcoder.com/community/data-science/data-science-tutorials/binary-indexed-trees/</a:t>
            </a:r>
            <a:r>
              <a:rPr lang="en-US" altLang="ko-KR" sz="1600" dirty="0"/>
              <a:t>)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T. H. </a:t>
            </a:r>
            <a:r>
              <a:rPr lang="en-US" altLang="ko-KR" sz="2000" dirty="0" err="1"/>
              <a:t>Cormen</a:t>
            </a:r>
            <a:r>
              <a:rPr lang="en-US" altLang="ko-KR" sz="2000" dirty="0"/>
              <a:t>, </a:t>
            </a:r>
            <a:r>
              <a:rPr lang="en-US" altLang="ko-KR" sz="2000" i="1" dirty="0"/>
              <a:t>Introduction to algorithms</a:t>
            </a:r>
            <a:r>
              <a:rPr lang="en-US" altLang="ko-KR" sz="2000" dirty="0"/>
              <a:t>. Cambridge, </a:t>
            </a:r>
            <a:r>
              <a:rPr lang="en-US" altLang="ko-KR" sz="2000" dirty="0" err="1"/>
              <a:t>Masachusetts</a:t>
            </a:r>
            <a:r>
              <a:rPr lang="en-US" altLang="ko-KR" sz="2000" dirty="0"/>
              <a:t>; London: The MIT Press, 2009.</a:t>
            </a:r>
          </a:p>
          <a:p>
            <a:pPr marL="857250" lvl="1" indent="-457200">
              <a:buFont typeface="+mj-lt"/>
              <a:buAutoNum type="arabicPeriod"/>
            </a:pPr>
            <a:r>
              <a:rPr lang="ko-KR" altLang="en-US" sz="1800" dirty="0"/>
              <a:t>번역본</a:t>
            </a:r>
            <a:r>
              <a:rPr lang="en-US" altLang="ko-KR" sz="1800" dirty="0"/>
              <a:t>: </a:t>
            </a:r>
            <a:r>
              <a:rPr lang="ko-KR" altLang="en-US" sz="1800" dirty="0"/>
              <a:t>문병로</a:t>
            </a:r>
            <a:r>
              <a:rPr lang="en-US" altLang="ko-KR" sz="1800" dirty="0"/>
              <a:t> </a:t>
            </a:r>
            <a:r>
              <a:rPr lang="ko-KR" altLang="en-US" sz="1800" dirty="0"/>
              <a:t>외 </a:t>
            </a:r>
            <a:r>
              <a:rPr lang="en-US" altLang="ko-KR" sz="1800" dirty="0"/>
              <a:t>2</a:t>
            </a:r>
            <a:r>
              <a:rPr lang="ko-KR" altLang="en-US" sz="1800" dirty="0"/>
              <a:t>인</a:t>
            </a:r>
            <a:r>
              <a:rPr lang="en-US" altLang="ko-KR" sz="1800" dirty="0"/>
              <a:t>, </a:t>
            </a:r>
            <a:r>
              <a:rPr lang="en-US" altLang="ko-KR" sz="1800" i="1" dirty="0"/>
              <a:t>Introduction to algorithms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한빛</a:t>
            </a:r>
            <a:r>
              <a:rPr lang="ko-KR" altLang="en-US" sz="1800" dirty="0"/>
              <a:t> 미디어</a:t>
            </a:r>
            <a:r>
              <a:rPr lang="en-US" altLang="ko-KR" sz="1800" dirty="0"/>
              <a:t>, 2005.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참고문헌</a:t>
            </a:r>
          </a:p>
        </p:txBody>
      </p:sp>
    </p:spTree>
    <p:extLst>
      <p:ext uri="{BB962C8B-B14F-4D97-AF65-F5344CB8AC3E}">
        <p14:creationId xmlns:p14="http://schemas.microsoft.com/office/powerpoint/2010/main" val="1626012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Bit</a:t>
            </a:r>
            <a:r>
              <a:rPr lang="ko-KR" altLang="en-US" dirty="0"/>
              <a:t>연산을 이용한 구간 트리 순회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F202DF7-C412-497D-BCDD-84098E41989E}"/>
              </a:ext>
            </a:extLst>
          </p:cNvPr>
          <p:cNvGrpSpPr/>
          <p:nvPr/>
        </p:nvGrpSpPr>
        <p:grpSpPr>
          <a:xfrm>
            <a:off x="947853" y="3076377"/>
            <a:ext cx="6867832" cy="1698814"/>
            <a:chOff x="457200" y="1669973"/>
            <a:chExt cx="6867832" cy="1698814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457200" y="1669973"/>
              <a:ext cx="6867832" cy="30847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1, 16</a:t>
              </a:r>
              <a:endParaRPr lang="ko-KR" altLang="en-US" sz="12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457200" y="2354004"/>
              <a:ext cx="1714038" cy="30847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1, 4</a:t>
              </a:r>
              <a:endParaRPr lang="ko-KR" altLang="en-US" sz="12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457200" y="2702296"/>
              <a:ext cx="827396" cy="30847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1,2</a:t>
              </a:r>
              <a:endParaRPr lang="ko-KR" altLang="en-US" sz="12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457200" y="3060315"/>
              <a:ext cx="429822" cy="30847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1,1</a:t>
              </a:r>
              <a:endParaRPr lang="ko-KR" altLang="en-US" sz="12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1314711" y="3060315"/>
              <a:ext cx="429822" cy="30847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3,3</a:t>
              </a:r>
              <a:endParaRPr lang="ko-KR" altLang="en-US" sz="12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3029732" y="3060315"/>
              <a:ext cx="429822" cy="30847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7,7</a:t>
              </a:r>
              <a:endParaRPr lang="ko-KR" altLang="en-US" sz="12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2172221" y="3060315"/>
              <a:ext cx="429822" cy="30847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5,5</a:t>
              </a:r>
              <a:endParaRPr lang="ko-KR" altLang="en-US" sz="12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3887243" y="3060315"/>
              <a:ext cx="429822" cy="30847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9,9</a:t>
              </a:r>
              <a:endParaRPr lang="ko-KR" altLang="en-US" sz="12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4744753" y="3060315"/>
              <a:ext cx="429822" cy="30847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11,11</a:t>
              </a:r>
              <a:endParaRPr lang="ko-KR" altLang="en-US" sz="12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6459775" y="3060315"/>
              <a:ext cx="429822" cy="30847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15,15</a:t>
              </a:r>
              <a:endParaRPr lang="ko-KR" altLang="en-US" sz="12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5602264" y="3060315"/>
              <a:ext cx="429822" cy="30847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13,13</a:t>
              </a:r>
              <a:endParaRPr lang="ko-KR" altLang="en-US" sz="12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1315422" y="2702296"/>
              <a:ext cx="827396" cy="30847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rgbClr val="002060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3, 4</a:t>
              </a:r>
              <a:endParaRPr lang="ko-KR" altLang="en-US" sz="1200" dirty="0">
                <a:solidFill>
                  <a:srgbClr val="002060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2183806" y="2702296"/>
              <a:ext cx="827396" cy="30847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5, 6</a:t>
              </a:r>
              <a:endParaRPr lang="ko-KR" altLang="en-US" sz="12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3052190" y="2702296"/>
              <a:ext cx="827396" cy="30847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rgbClr val="002060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7, 8</a:t>
              </a:r>
              <a:endParaRPr lang="ko-KR" altLang="en-US" sz="1200" dirty="0">
                <a:solidFill>
                  <a:srgbClr val="002060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3901628" y="2702296"/>
              <a:ext cx="836869" cy="30847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9, 10</a:t>
              </a:r>
              <a:endParaRPr lang="ko-KR" altLang="en-US" sz="12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4770013" y="2702296"/>
              <a:ext cx="827396" cy="30847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rgbClr val="002060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11, 12</a:t>
              </a:r>
              <a:endParaRPr lang="ko-KR" altLang="en-US" sz="1200" dirty="0">
                <a:solidFill>
                  <a:srgbClr val="002060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5619451" y="2702296"/>
              <a:ext cx="827396" cy="30847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13, 14</a:t>
              </a:r>
              <a:endParaRPr lang="ko-KR" altLang="en-US" sz="12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6484302" y="2702296"/>
              <a:ext cx="827396" cy="30847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rgbClr val="002060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15, 16</a:t>
              </a:r>
              <a:endParaRPr lang="ko-KR" altLang="en-US" sz="1200" dirty="0">
                <a:solidFill>
                  <a:srgbClr val="002060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457200" y="2019177"/>
              <a:ext cx="3416773" cy="30847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1, 8</a:t>
              </a:r>
              <a:endParaRPr lang="ko-KR" altLang="en-US" sz="12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2174295" y="2354004"/>
              <a:ext cx="1714038" cy="30847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rgbClr val="002060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5, 8</a:t>
              </a:r>
              <a:endParaRPr lang="ko-KR" altLang="en-US" sz="1200" dirty="0">
                <a:solidFill>
                  <a:srgbClr val="002060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3890398" y="2354004"/>
              <a:ext cx="1714038" cy="30847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9, 12</a:t>
              </a:r>
              <a:endParaRPr lang="ko-KR" altLang="en-US" sz="12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5606501" y="2360893"/>
              <a:ext cx="1714038" cy="30847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rgbClr val="002060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13, 16</a:t>
              </a:r>
              <a:endParaRPr lang="ko-KR" altLang="en-US" sz="1200" dirty="0">
                <a:solidFill>
                  <a:srgbClr val="002060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3905524" y="2019177"/>
              <a:ext cx="3416773" cy="30847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rgbClr val="002060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9, 16</a:t>
              </a:r>
              <a:endParaRPr lang="ko-KR" altLang="en-US" sz="1200" dirty="0">
                <a:solidFill>
                  <a:srgbClr val="002060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885955" y="3060315"/>
              <a:ext cx="429822" cy="30847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rgbClr val="002060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2,2</a:t>
              </a:r>
              <a:endParaRPr lang="ko-KR" altLang="en-US" sz="1200" dirty="0">
                <a:solidFill>
                  <a:srgbClr val="002060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1743466" y="3060315"/>
              <a:ext cx="429822" cy="30847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rgbClr val="002060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4,4</a:t>
              </a:r>
              <a:endParaRPr lang="ko-KR" altLang="en-US" sz="1200" dirty="0">
                <a:solidFill>
                  <a:srgbClr val="002060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3458487" y="3060315"/>
              <a:ext cx="429822" cy="30847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rgbClr val="002060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8,8</a:t>
              </a:r>
              <a:endParaRPr lang="ko-KR" altLang="en-US" sz="1200" dirty="0">
                <a:solidFill>
                  <a:srgbClr val="002060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2600977" y="3060315"/>
              <a:ext cx="429822" cy="30847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rgbClr val="002060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6,6</a:t>
              </a:r>
              <a:endParaRPr lang="ko-KR" altLang="en-US" sz="1200" dirty="0">
                <a:solidFill>
                  <a:srgbClr val="002060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4315998" y="3060315"/>
              <a:ext cx="429822" cy="30847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rgbClr val="002060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10,10</a:t>
              </a:r>
              <a:endParaRPr lang="ko-KR" altLang="en-US" sz="1200" dirty="0">
                <a:solidFill>
                  <a:srgbClr val="002060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5173509" y="3060315"/>
              <a:ext cx="429822" cy="30847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rgbClr val="002060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12,12</a:t>
              </a:r>
              <a:endParaRPr lang="ko-KR" altLang="en-US" sz="1200" dirty="0">
                <a:solidFill>
                  <a:srgbClr val="002060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6888527" y="3060315"/>
              <a:ext cx="429822" cy="30847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rgbClr val="002060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16,16</a:t>
              </a:r>
              <a:endParaRPr lang="ko-KR" altLang="en-US" sz="1200" dirty="0">
                <a:solidFill>
                  <a:srgbClr val="002060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6031019" y="3060315"/>
              <a:ext cx="429822" cy="308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dirty="0">
                  <a:solidFill>
                    <a:srgbClr val="002060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14,14</a:t>
              </a:r>
              <a:endParaRPr lang="ko-KR" altLang="en-US" sz="1200" dirty="0">
                <a:solidFill>
                  <a:srgbClr val="002060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97170" y="5193137"/>
            <a:ext cx="1531188" cy="33855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ko-KR" sz="1600" dirty="0"/>
              <a:t>fenwick1.png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93679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Bit</a:t>
            </a:r>
            <a:r>
              <a:rPr lang="ko-KR" altLang="en-US" dirty="0"/>
              <a:t>연산을 이용한 구간 트리 순회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184653" y="1565611"/>
            <a:ext cx="6535270" cy="308472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1, 16</a:t>
            </a:r>
            <a:endParaRPr lang="ko-KR" altLang="en-US" sz="900" dirty="0">
              <a:solidFill>
                <a:schemeClr val="bg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84653" y="2306204"/>
            <a:ext cx="1631039" cy="308472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1, 4</a:t>
            </a:r>
            <a:endParaRPr lang="ko-KR" altLang="en-US" sz="900" dirty="0">
              <a:solidFill>
                <a:schemeClr val="bg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184653" y="2672433"/>
            <a:ext cx="787331" cy="308472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1,2</a:t>
            </a:r>
            <a:endParaRPr lang="ko-KR" altLang="en-US" sz="900" dirty="0">
              <a:solidFill>
                <a:schemeClr val="bg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184653" y="3050919"/>
            <a:ext cx="409008" cy="308472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1,1</a:t>
            </a:r>
            <a:endParaRPr lang="ko-KR" altLang="en-US" sz="900" dirty="0">
              <a:solidFill>
                <a:schemeClr val="bg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000640" y="3050919"/>
            <a:ext cx="409008" cy="30847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3,3</a:t>
            </a:r>
            <a:endParaRPr lang="ko-KR" altLang="en-US" sz="900" dirty="0">
              <a:solidFill>
                <a:schemeClr val="bg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632615" y="3050919"/>
            <a:ext cx="409008" cy="30847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7,7</a:t>
            </a:r>
            <a:endParaRPr lang="ko-KR" altLang="en-US" sz="900" dirty="0">
              <a:solidFill>
                <a:schemeClr val="bg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816628" y="3050919"/>
            <a:ext cx="409008" cy="30847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5,5</a:t>
            </a:r>
            <a:endParaRPr lang="ko-KR" altLang="en-US" sz="900" dirty="0">
              <a:solidFill>
                <a:schemeClr val="bg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4448602" y="3050919"/>
            <a:ext cx="409008" cy="30847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9,9</a:t>
            </a:r>
            <a:endParaRPr lang="ko-KR" altLang="en-US" sz="900" dirty="0">
              <a:solidFill>
                <a:schemeClr val="bg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264589" y="3050919"/>
            <a:ext cx="409008" cy="30847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11,11</a:t>
            </a:r>
            <a:endParaRPr lang="ko-KR" altLang="en-US" sz="900" dirty="0">
              <a:solidFill>
                <a:schemeClr val="bg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896564" y="3050919"/>
            <a:ext cx="409008" cy="30847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15,15</a:t>
            </a:r>
            <a:endParaRPr lang="ko-KR" altLang="en-US" sz="900" dirty="0">
              <a:solidFill>
                <a:schemeClr val="bg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080577" y="3050919"/>
            <a:ext cx="409008" cy="30847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13,13</a:t>
            </a:r>
            <a:endParaRPr lang="ko-KR" altLang="en-US" sz="900" dirty="0">
              <a:solidFill>
                <a:schemeClr val="bg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471306" y="2672433"/>
            <a:ext cx="787331" cy="30847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9, 10</a:t>
            </a:r>
            <a:endParaRPr lang="ko-KR" altLang="en-US" sz="900" dirty="0">
              <a:solidFill>
                <a:schemeClr val="bg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184653" y="1933669"/>
            <a:ext cx="3251322" cy="308472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1, 8</a:t>
            </a:r>
            <a:endParaRPr lang="ko-KR" altLang="en-US" sz="900" dirty="0">
              <a:solidFill>
                <a:schemeClr val="bg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4451605" y="2306204"/>
            <a:ext cx="1631039" cy="30847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9, 12</a:t>
            </a:r>
            <a:endParaRPr lang="ko-KR" altLang="en-US" sz="900" dirty="0">
              <a:solidFill>
                <a:schemeClr val="bg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7625203" y="1563689"/>
            <a:ext cx="8195" cy="2339306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4248083" y="1996750"/>
            <a:ext cx="2799" cy="1891553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cxnSpLocks/>
          </p:cNvCxnSpPr>
          <p:nvPr/>
        </p:nvCxnSpPr>
        <p:spPr>
          <a:xfrm>
            <a:off x="5138440" y="2980905"/>
            <a:ext cx="0" cy="90739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1815911" y="2869395"/>
            <a:ext cx="2994" cy="101890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2611765" y="2392823"/>
            <a:ext cx="9016" cy="152032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</p:cNvCxnSpPr>
          <p:nvPr/>
        </p:nvCxnSpPr>
        <p:spPr>
          <a:xfrm>
            <a:off x="5892149" y="2614676"/>
            <a:ext cx="0" cy="1281362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2820319" y="2690363"/>
            <a:ext cx="787331" cy="30847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5, 6</a:t>
            </a:r>
            <a:endParaRPr lang="ko-KR" altLang="en-US" sz="900" dirty="0">
              <a:solidFill>
                <a:schemeClr val="bg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089599" y="2690363"/>
            <a:ext cx="787331" cy="30847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13, 14</a:t>
            </a:r>
            <a:endParaRPr lang="ko-KR" altLang="en-US" sz="900" dirty="0">
              <a:solidFill>
                <a:schemeClr val="bg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cxnSp>
        <p:nvCxnSpPr>
          <p:cNvPr id="56" name="직선 화살표 연결선 55"/>
          <p:cNvCxnSpPr>
            <a:cxnSpLocks/>
          </p:cNvCxnSpPr>
          <p:nvPr/>
        </p:nvCxnSpPr>
        <p:spPr>
          <a:xfrm>
            <a:off x="6749548" y="2980905"/>
            <a:ext cx="0" cy="924511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cxnSpLocks/>
          </p:cNvCxnSpPr>
          <p:nvPr/>
        </p:nvCxnSpPr>
        <p:spPr>
          <a:xfrm>
            <a:off x="3427019" y="2980905"/>
            <a:ext cx="0" cy="924511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1382710" y="3359391"/>
            <a:ext cx="999" cy="528912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2211796" y="3359391"/>
            <a:ext cx="999" cy="528912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3026785" y="3359391"/>
            <a:ext cx="999" cy="528912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>
            <a:off x="3855871" y="3359391"/>
            <a:ext cx="999" cy="528912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4676133" y="3359391"/>
            <a:ext cx="999" cy="528912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H="1">
            <a:off x="5505219" y="3359391"/>
            <a:ext cx="999" cy="528912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>
            <a:off x="6298847" y="3359391"/>
            <a:ext cx="999" cy="528912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flipH="1">
            <a:off x="7127933" y="3359391"/>
            <a:ext cx="999" cy="528912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72157"/>
              </p:ext>
            </p:extLst>
          </p:nvPr>
        </p:nvGraphicFramePr>
        <p:xfrm>
          <a:off x="1185402" y="3467285"/>
          <a:ext cx="6571808" cy="47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07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0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07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07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07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07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07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07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07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07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07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19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0001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0010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440087"/>
                  </a:ext>
                </a:extLst>
              </a:tr>
              <a:tr h="219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모서리가 둥근 직사각형 92">
            <a:extLst>
              <a:ext uri="{FF2B5EF4-FFF2-40B4-BE49-F238E27FC236}">
                <a16:creationId xmlns:a16="http://schemas.microsoft.com/office/drawing/2014/main" id="{72219F1F-EF54-4EB8-AB8B-28F6FBF3BA25}"/>
              </a:ext>
            </a:extLst>
          </p:cNvPr>
          <p:cNvSpPr/>
          <p:nvPr/>
        </p:nvSpPr>
        <p:spPr>
          <a:xfrm>
            <a:off x="1186957" y="4212000"/>
            <a:ext cx="4611677" cy="9120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[1,10] 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구간</a:t>
            </a:r>
            <a:endParaRPr lang="en-US" altLang="ko-KR" sz="1400" dirty="0">
              <a:solidFill>
                <a:schemeClr val="tx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10 = 8 + 2 = 1000 + 0010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	-&gt; 1000, 1010</a:t>
            </a:r>
          </a:p>
        </p:txBody>
      </p:sp>
      <p:sp>
        <p:nvSpPr>
          <p:cNvPr id="44" name="모서리가 둥근 직사각형 92">
            <a:extLst>
              <a:ext uri="{FF2B5EF4-FFF2-40B4-BE49-F238E27FC236}">
                <a16:creationId xmlns:a16="http://schemas.microsoft.com/office/drawing/2014/main" id="{CB05333F-3061-42F5-AA0F-8D5C17B1998E}"/>
              </a:ext>
            </a:extLst>
          </p:cNvPr>
          <p:cNvSpPr/>
          <p:nvPr/>
        </p:nvSpPr>
        <p:spPr>
          <a:xfrm>
            <a:off x="1186957" y="5171708"/>
            <a:ext cx="4611677" cy="13183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[5,13] 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구간 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=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[1,13]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구간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 [1,4] 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구간</a:t>
            </a:r>
            <a:endParaRPr lang="en-US" altLang="ko-KR" sz="1400" dirty="0">
              <a:solidFill>
                <a:schemeClr val="tx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[1,13] 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구간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: 13 = 8 + 4 + 1 = 1000 + 0100 + 0001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	-&gt; 1000, 1100, 1101</a:t>
            </a:r>
          </a:p>
          <a:p>
            <a:endParaRPr lang="en-US" altLang="ko-KR" sz="1400" dirty="0">
              <a:solidFill>
                <a:schemeClr val="tx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[1, 4] 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구간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: 0100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057B65-2FFD-45E8-BE58-E09080CAD339}"/>
              </a:ext>
            </a:extLst>
          </p:cNvPr>
          <p:cNvSpPr txBox="1"/>
          <p:nvPr/>
        </p:nvSpPr>
        <p:spPr>
          <a:xfrm>
            <a:off x="6859609" y="4322136"/>
            <a:ext cx="1531188" cy="33855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ko-KR" sz="1600" dirty="0"/>
              <a:t>fenwick2.png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3536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Bit</a:t>
            </a:r>
            <a:r>
              <a:rPr lang="ko-KR" altLang="en-US" dirty="0"/>
              <a:t>연산을 이용한 구간 트리 순회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1928920" y="4566305"/>
          <a:ext cx="560144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0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00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00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00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00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00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00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00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00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009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009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009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19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모서리가 둥근 직사각형 49"/>
          <p:cNvSpPr/>
          <p:nvPr/>
        </p:nvSpPr>
        <p:spPr>
          <a:xfrm>
            <a:off x="1896632" y="1854183"/>
            <a:ext cx="5619498" cy="308472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1, 16</a:t>
            </a:r>
            <a:endParaRPr lang="ko-KR" altLang="en-US" sz="1000" dirty="0">
              <a:solidFill>
                <a:schemeClr val="bg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896632" y="2726754"/>
            <a:ext cx="1403329" cy="308472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1, 4</a:t>
            </a:r>
            <a:endParaRPr lang="ko-KR" altLang="en-US" sz="1000" dirty="0">
              <a:solidFill>
                <a:schemeClr val="bg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896632" y="3159889"/>
            <a:ext cx="707692" cy="308472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1,2</a:t>
            </a:r>
            <a:endParaRPr lang="ko-KR" altLang="en-US" sz="1000" dirty="0">
              <a:solidFill>
                <a:schemeClr val="bg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896632" y="3649885"/>
            <a:ext cx="409008" cy="308472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1,1</a:t>
            </a:r>
            <a:endParaRPr lang="ko-KR" altLang="en-US" sz="1000" dirty="0">
              <a:solidFill>
                <a:schemeClr val="bg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574969" y="3649885"/>
            <a:ext cx="409008" cy="308472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3,3</a:t>
            </a:r>
            <a:endParaRPr lang="ko-KR" altLang="en-US" sz="1000" dirty="0">
              <a:solidFill>
                <a:schemeClr val="bg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990636" y="3649885"/>
            <a:ext cx="409008" cy="308472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7,7</a:t>
            </a:r>
            <a:endParaRPr lang="ko-KR" altLang="en-US" sz="1000" dirty="0">
              <a:solidFill>
                <a:schemeClr val="bg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302467" y="3649885"/>
            <a:ext cx="409008" cy="308472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5,5</a:t>
            </a:r>
            <a:endParaRPr lang="ko-KR" altLang="en-US" sz="1000" dirty="0">
              <a:solidFill>
                <a:schemeClr val="bg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4678804" y="3649885"/>
            <a:ext cx="409008" cy="308472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9,9</a:t>
            </a:r>
            <a:endParaRPr lang="ko-KR" altLang="en-US" sz="1000" dirty="0">
              <a:solidFill>
                <a:schemeClr val="bg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357138" y="3649885"/>
            <a:ext cx="409008" cy="308472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11,11</a:t>
            </a:r>
            <a:endParaRPr lang="ko-KR" altLang="en-US" sz="1000" dirty="0">
              <a:solidFill>
                <a:schemeClr val="bg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782635" y="3649885"/>
            <a:ext cx="409008" cy="308472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15,15</a:t>
            </a:r>
            <a:endParaRPr lang="ko-KR" altLang="en-US" sz="1000" dirty="0">
              <a:solidFill>
                <a:schemeClr val="bg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114130" y="3649885"/>
            <a:ext cx="409008" cy="308472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13,13</a:t>
            </a:r>
            <a:endParaRPr lang="ko-KR" altLang="en-US" sz="1000" dirty="0">
              <a:solidFill>
                <a:schemeClr val="bg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701503" y="3159889"/>
            <a:ext cx="734505" cy="308472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9, 10</a:t>
            </a:r>
            <a:endParaRPr lang="ko-KR" altLang="en-US" sz="1000" dirty="0">
              <a:solidFill>
                <a:schemeClr val="bg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896632" y="2297657"/>
            <a:ext cx="2782173" cy="308472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1, 8</a:t>
            </a:r>
            <a:endParaRPr lang="ko-KR" altLang="en-US" sz="1000" dirty="0">
              <a:solidFill>
                <a:schemeClr val="bg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4678805" y="2726754"/>
            <a:ext cx="1445512" cy="308472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9, 12</a:t>
            </a:r>
            <a:endParaRPr lang="ko-KR" altLang="en-US" sz="1000" dirty="0">
              <a:solidFill>
                <a:schemeClr val="bg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7360322" y="2162402"/>
            <a:ext cx="8195" cy="2339306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4556659" y="2587556"/>
            <a:ext cx="2799" cy="1891553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5240819" y="3468361"/>
            <a:ext cx="2994" cy="101890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2449234" y="3468361"/>
            <a:ext cx="2994" cy="101890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3166428" y="2991789"/>
            <a:ext cx="9016" cy="152032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5936348" y="2974676"/>
            <a:ext cx="9016" cy="152032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3335656" y="3177819"/>
            <a:ext cx="719137" cy="308472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5, 6</a:t>
            </a:r>
            <a:endParaRPr lang="ko-KR" altLang="en-US" sz="1000" dirty="0">
              <a:solidFill>
                <a:schemeClr val="bg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113322" y="3177819"/>
            <a:ext cx="750127" cy="308472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13, 14</a:t>
            </a:r>
            <a:endParaRPr lang="ko-KR" altLang="en-US" sz="1000" dirty="0">
              <a:solidFill>
                <a:schemeClr val="bg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6635621" y="3485474"/>
            <a:ext cx="2994" cy="101890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3853866" y="3485474"/>
            <a:ext cx="2994" cy="101890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2094689" y="3958357"/>
            <a:ext cx="999" cy="528912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2786125" y="3958357"/>
            <a:ext cx="999" cy="528912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3512624" y="3958357"/>
            <a:ext cx="999" cy="528912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>
            <a:off x="4213892" y="3958357"/>
            <a:ext cx="999" cy="528912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4906335" y="3958357"/>
            <a:ext cx="999" cy="528912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H="1">
            <a:off x="5597768" y="3958357"/>
            <a:ext cx="999" cy="528912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>
            <a:off x="6302903" y="3958357"/>
            <a:ext cx="999" cy="528912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flipH="1">
            <a:off x="7014004" y="3958357"/>
            <a:ext cx="999" cy="528912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92"/>
          <p:cNvSpPr/>
          <p:nvPr/>
        </p:nvSpPr>
        <p:spPr>
          <a:xfrm>
            <a:off x="1970074" y="4919635"/>
            <a:ext cx="2418381" cy="10536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bit[ 3] = [0011, 0011]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bit[ 6] = [0101, 0110]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bit[12] = [1001, 1100] 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713473" y="1864920"/>
          <a:ext cx="1093185" cy="4092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6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6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5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5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7198461" y="950878"/>
            <a:ext cx="1531188" cy="33855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ko-KR" sz="1600" dirty="0"/>
              <a:t>fenwick3.png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8593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Bit</a:t>
            </a:r>
            <a:r>
              <a:rPr lang="ko-KR" altLang="en-US" dirty="0"/>
              <a:t>연산을 이용한 구간 트리 순회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489371"/>
              </p:ext>
            </p:extLst>
          </p:nvPr>
        </p:nvGraphicFramePr>
        <p:xfrm>
          <a:off x="1844098" y="3847318"/>
          <a:ext cx="560144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0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00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00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00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00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00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00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00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00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009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009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009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19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모서리가 둥근 직사각형 49"/>
          <p:cNvSpPr/>
          <p:nvPr/>
        </p:nvSpPr>
        <p:spPr>
          <a:xfrm>
            <a:off x="1811810" y="1135196"/>
            <a:ext cx="5619498" cy="30847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1, 16</a:t>
            </a:r>
            <a:endParaRPr lang="ko-KR" altLang="en-US" sz="1000" dirty="0">
              <a:solidFill>
                <a:schemeClr val="bg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811810" y="2007767"/>
            <a:ext cx="1403329" cy="30847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1, 4</a:t>
            </a:r>
            <a:endParaRPr lang="ko-KR" altLang="en-US" sz="1000" dirty="0">
              <a:solidFill>
                <a:schemeClr val="bg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811810" y="2440902"/>
            <a:ext cx="707692" cy="30847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1,2</a:t>
            </a:r>
            <a:endParaRPr lang="ko-KR" altLang="en-US" sz="1000" dirty="0">
              <a:solidFill>
                <a:schemeClr val="bg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811810" y="2930898"/>
            <a:ext cx="409008" cy="30847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1,1</a:t>
            </a:r>
            <a:endParaRPr lang="ko-KR" altLang="en-US" sz="1000" dirty="0">
              <a:solidFill>
                <a:schemeClr val="bg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490147" y="2930898"/>
            <a:ext cx="409008" cy="308472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3,3</a:t>
            </a:r>
            <a:endParaRPr lang="ko-KR" altLang="en-US" sz="1000" dirty="0">
              <a:solidFill>
                <a:schemeClr val="bg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905814" y="2930898"/>
            <a:ext cx="409008" cy="308472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7,7</a:t>
            </a:r>
            <a:endParaRPr lang="ko-KR" altLang="en-US" sz="1000" dirty="0">
              <a:solidFill>
                <a:schemeClr val="bg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217645" y="2930898"/>
            <a:ext cx="409008" cy="308472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5,5</a:t>
            </a:r>
            <a:endParaRPr lang="ko-KR" altLang="en-US" sz="1000" dirty="0">
              <a:solidFill>
                <a:schemeClr val="bg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4593982" y="2930898"/>
            <a:ext cx="409008" cy="308472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9,9</a:t>
            </a:r>
            <a:endParaRPr lang="ko-KR" altLang="en-US" sz="1000" dirty="0">
              <a:solidFill>
                <a:schemeClr val="bg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272316" y="2930898"/>
            <a:ext cx="409008" cy="308472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11,11</a:t>
            </a:r>
            <a:endParaRPr lang="ko-KR" altLang="en-US" sz="1000" dirty="0">
              <a:solidFill>
                <a:schemeClr val="bg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697813" y="2930898"/>
            <a:ext cx="409008" cy="308472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15,15</a:t>
            </a:r>
            <a:endParaRPr lang="ko-KR" altLang="en-US" sz="1000" dirty="0">
              <a:solidFill>
                <a:schemeClr val="bg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029308" y="2930898"/>
            <a:ext cx="409008" cy="308472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13,13</a:t>
            </a:r>
            <a:endParaRPr lang="ko-KR" altLang="en-US" sz="1000" dirty="0">
              <a:solidFill>
                <a:schemeClr val="bg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616681" y="2440902"/>
            <a:ext cx="734505" cy="308472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9, 10</a:t>
            </a:r>
            <a:endParaRPr lang="ko-KR" altLang="en-US" sz="1000" dirty="0">
              <a:solidFill>
                <a:schemeClr val="bg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811810" y="1578670"/>
            <a:ext cx="2782173" cy="30847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1, 8</a:t>
            </a:r>
            <a:endParaRPr lang="ko-KR" altLang="en-US" sz="1000" dirty="0">
              <a:solidFill>
                <a:schemeClr val="bg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4593983" y="2007767"/>
            <a:ext cx="1445512" cy="308472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9, 12</a:t>
            </a:r>
            <a:endParaRPr lang="ko-KR" altLang="en-US" sz="1000" dirty="0">
              <a:solidFill>
                <a:schemeClr val="bg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7275500" y="1443415"/>
            <a:ext cx="8195" cy="2339306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4471837" y="1868569"/>
            <a:ext cx="2799" cy="1891553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5155997" y="2749374"/>
            <a:ext cx="2994" cy="101890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2364412" y="2749374"/>
            <a:ext cx="2994" cy="101890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3081606" y="2272802"/>
            <a:ext cx="9016" cy="152032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5851526" y="2255689"/>
            <a:ext cx="9016" cy="152032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3250834" y="2458832"/>
            <a:ext cx="719137" cy="308472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5, 6</a:t>
            </a:r>
            <a:endParaRPr lang="ko-KR" altLang="en-US" sz="1000" dirty="0">
              <a:solidFill>
                <a:schemeClr val="bg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028500" y="2458832"/>
            <a:ext cx="750127" cy="308472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13, 14</a:t>
            </a:r>
            <a:endParaRPr lang="ko-KR" altLang="en-US" sz="1000" dirty="0">
              <a:solidFill>
                <a:schemeClr val="bg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6550799" y="2766487"/>
            <a:ext cx="2994" cy="101890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3769044" y="2766487"/>
            <a:ext cx="2994" cy="101890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2009867" y="3239370"/>
            <a:ext cx="999" cy="528912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2701303" y="3239370"/>
            <a:ext cx="999" cy="528912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3427802" y="3239370"/>
            <a:ext cx="999" cy="528912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>
            <a:off x="4129070" y="3239370"/>
            <a:ext cx="999" cy="528912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4821513" y="3239370"/>
            <a:ext cx="999" cy="528912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H="1">
            <a:off x="5512946" y="3239370"/>
            <a:ext cx="999" cy="528912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>
            <a:off x="6218081" y="3239370"/>
            <a:ext cx="999" cy="528912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flipH="1">
            <a:off x="6929182" y="3239370"/>
            <a:ext cx="999" cy="528912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139866"/>
              </p:ext>
            </p:extLst>
          </p:nvPr>
        </p:nvGraphicFramePr>
        <p:xfrm>
          <a:off x="628651" y="1145933"/>
          <a:ext cx="1093185" cy="4092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6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6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5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5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7198461" y="950878"/>
            <a:ext cx="1531188" cy="33855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ko-KR" sz="1600" dirty="0"/>
              <a:t>fenwick3.png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F0A635-1337-4D95-A801-D21B2D9B2620}"/>
              </a:ext>
            </a:extLst>
          </p:cNvPr>
          <p:cNvSpPr txBox="1"/>
          <p:nvPr/>
        </p:nvSpPr>
        <p:spPr>
          <a:xfrm>
            <a:off x="2355287" y="4483586"/>
            <a:ext cx="1962717" cy="137473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[1, 13]</a:t>
            </a:r>
            <a:r>
              <a:rPr lang="ko-KR" altLang="en-US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 구간 합</a:t>
            </a:r>
            <a:endParaRPr lang="en-US" altLang="ko-KR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= [13] + [12] + [8]</a:t>
            </a:r>
          </a:p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= [1 1 0 1] </a:t>
            </a:r>
          </a:p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 +[1 1 0 0]</a:t>
            </a:r>
          </a:p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 +[1 0 0 0]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16DA4E-0EBE-4E34-8020-0B4C909D61C7}"/>
              </a:ext>
            </a:extLst>
          </p:cNvPr>
          <p:cNvSpPr txBox="1"/>
          <p:nvPr/>
        </p:nvSpPr>
        <p:spPr>
          <a:xfrm>
            <a:off x="4577888" y="4524780"/>
            <a:ext cx="3370153" cy="5745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7</a:t>
            </a:r>
            <a:r>
              <a:rPr lang="ko-KR" altLang="en-US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부터 </a:t>
            </a: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10 </a:t>
            </a:r>
            <a:r>
              <a:rPr lang="ko-KR" altLang="en-US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까지의 구간 합</a:t>
            </a:r>
            <a:endParaRPr lang="en-US" altLang="ko-KR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= [1, 10] </a:t>
            </a:r>
            <a:r>
              <a:rPr lang="ko-KR" altLang="en-US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구간 합 </a:t>
            </a: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– [1, 6] </a:t>
            </a:r>
            <a:r>
              <a:rPr lang="ko-KR" altLang="en-US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구간 합</a:t>
            </a:r>
          </a:p>
        </p:txBody>
      </p:sp>
    </p:spTree>
    <p:extLst>
      <p:ext uri="{BB962C8B-B14F-4D97-AF65-F5344CB8AC3E}">
        <p14:creationId xmlns:p14="http://schemas.microsoft.com/office/powerpoint/2010/main" val="45790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BIT</a:t>
            </a:r>
          </a:p>
          <a:p>
            <a:pPr lvl="1"/>
            <a:r>
              <a:rPr lang="en-US" altLang="ko-KR" dirty="0"/>
              <a:t> Binary Indexed Tree</a:t>
            </a:r>
          </a:p>
          <a:p>
            <a:r>
              <a:rPr lang="en-US" altLang="ko-KR" dirty="0" err="1"/>
              <a:t>MaxVal</a:t>
            </a:r>
            <a:endParaRPr lang="en-US" altLang="ko-KR" dirty="0"/>
          </a:p>
          <a:p>
            <a:pPr lvl="1"/>
            <a:r>
              <a:rPr lang="ko-KR" altLang="en-US" dirty="0"/>
              <a:t>빈도수가 </a:t>
            </a:r>
            <a:r>
              <a:rPr lang="en-US" altLang="ko-KR" dirty="0"/>
              <a:t>0</a:t>
            </a:r>
            <a:r>
              <a:rPr lang="ko-KR" altLang="en-US" dirty="0"/>
              <a:t>이 아닌 최대 값</a:t>
            </a:r>
            <a:endParaRPr lang="en-US" altLang="ko-KR" dirty="0"/>
          </a:p>
          <a:p>
            <a:r>
              <a:rPr lang="en-US" altLang="ko-KR" i="1" dirty="0"/>
              <a:t>f 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</a:p>
          <a:p>
            <a:pPr lvl="1"/>
            <a:r>
              <a:rPr lang="ko-KR" altLang="en-US" dirty="0"/>
              <a:t>인덱스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에 해당하는 값의 빈도수</a:t>
            </a:r>
            <a:r>
              <a:rPr lang="en-US" altLang="ko-KR" dirty="0"/>
              <a:t>, ( </a:t>
            </a:r>
            <a:r>
              <a:rPr lang="en-US" altLang="ko-KR" dirty="0" err="1"/>
              <a:t>i</a:t>
            </a:r>
            <a:r>
              <a:rPr lang="en-US" altLang="ko-KR" dirty="0"/>
              <a:t> = 1. . . </a:t>
            </a:r>
            <a:r>
              <a:rPr lang="en-US" altLang="ko-KR" dirty="0" err="1"/>
              <a:t>MaxVal</a:t>
            </a:r>
            <a:r>
              <a:rPr lang="en-US" altLang="ko-KR" dirty="0"/>
              <a:t>)</a:t>
            </a:r>
          </a:p>
          <a:p>
            <a:r>
              <a:rPr lang="en-US" altLang="ko-KR" i="1" dirty="0"/>
              <a:t>c 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</a:p>
          <a:p>
            <a:pPr lvl="1"/>
            <a:r>
              <a:rPr lang="ko-KR" altLang="en-US" dirty="0"/>
              <a:t>인덱스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에 대한 누적 빈도수</a:t>
            </a:r>
            <a:r>
              <a:rPr lang="en-US" altLang="ko-KR" dirty="0"/>
              <a:t>, (</a:t>
            </a:r>
            <a:r>
              <a:rPr lang="en-US" altLang="ko-KR" i="1" dirty="0"/>
              <a:t>f </a:t>
            </a:r>
            <a:r>
              <a:rPr lang="en-US" altLang="ko-KR" dirty="0"/>
              <a:t>[1] + </a:t>
            </a:r>
            <a:r>
              <a:rPr lang="en-US" altLang="ko-KR" i="1" dirty="0"/>
              <a:t>f </a:t>
            </a:r>
            <a:r>
              <a:rPr lang="en-US" altLang="ko-KR" dirty="0"/>
              <a:t>[2] + . . . + </a:t>
            </a:r>
            <a:r>
              <a:rPr lang="en-US" altLang="ko-KR" i="1" dirty="0"/>
              <a:t>f 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</a:t>
            </a:r>
          </a:p>
          <a:p>
            <a:r>
              <a:rPr lang="en-US" altLang="ko-KR" i="1" dirty="0"/>
              <a:t>tree 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/>
              <a:t>BIT</a:t>
            </a:r>
            <a:r>
              <a:rPr lang="ko-KR" altLang="en-US" dirty="0"/>
              <a:t>에서 인덱스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저장된 빈도수들의 합</a:t>
            </a:r>
            <a:endParaRPr lang="en-US" altLang="ko-KR" dirty="0"/>
          </a:p>
          <a:p>
            <a:r>
              <a:rPr lang="en-US" altLang="ko-KR" dirty="0" err="1"/>
              <a:t>num</a:t>
            </a:r>
            <a:r>
              <a:rPr lang="en-US" altLang="ko-KR" dirty="0"/>
              <a:t>-</a:t>
            </a:r>
          </a:p>
          <a:p>
            <a:pPr lvl="1"/>
            <a:r>
              <a:rPr lang="ko-KR" altLang="en-US" dirty="0"/>
              <a:t>정수 </a:t>
            </a:r>
            <a:r>
              <a:rPr lang="en-US" altLang="ko-KR" dirty="0" err="1"/>
              <a:t>num</a:t>
            </a:r>
            <a:r>
              <a:rPr lang="ko-KR" altLang="en-US" dirty="0"/>
              <a:t>의 </a:t>
            </a:r>
            <a:r>
              <a:rPr lang="en-US" altLang="ko-KR" dirty="0"/>
              <a:t>1</a:t>
            </a:r>
            <a:r>
              <a:rPr lang="ko-KR" altLang="en-US" dirty="0"/>
              <a:t>의 보수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사용 용어</a:t>
            </a:r>
          </a:p>
        </p:txBody>
      </p:sp>
    </p:spTree>
    <p:extLst>
      <p:ext uri="{BB962C8B-B14F-4D97-AF65-F5344CB8AC3E}">
        <p14:creationId xmlns:p14="http://schemas.microsoft.com/office/powerpoint/2010/main" val="117442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057163"/>
              </p:ext>
            </p:extLst>
          </p:nvPr>
        </p:nvGraphicFramePr>
        <p:xfrm>
          <a:off x="612884" y="3606261"/>
          <a:ext cx="77478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7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7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7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57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57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57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57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575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575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575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575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575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575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3" name="직선 연결선 72"/>
          <p:cNvCxnSpPr>
            <a:cxnSpLocks/>
          </p:cNvCxnSpPr>
          <p:nvPr/>
        </p:nvCxnSpPr>
        <p:spPr>
          <a:xfrm flipV="1">
            <a:off x="2615460" y="2724304"/>
            <a:ext cx="1573" cy="910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cxnSpLocks/>
          </p:cNvCxnSpPr>
          <p:nvPr/>
        </p:nvCxnSpPr>
        <p:spPr>
          <a:xfrm flipH="1" flipV="1">
            <a:off x="6263947" y="2743354"/>
            <a:ext cx="2048" cy="8689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V="1">
            <a:off x="1756426" y="3016097"/>
            <a:ext cx="45" cy="614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V="1">
            <a:off x="3554418" y="3022950"/>
            <a:ext cx="45" cy="614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V="1">
            <a:off x="5363657" y="3006606"/>
            <a:ext cx="45" cy="614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V="1">
            <a:off x="7214628" y="2999261"/>
            <a:ext cx="45" cy="614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cxnSpLocks/>
          </p:cNvCxnSpPr>
          <p:nvPr/>
        </p:nvCxnSpPr>
        <p:spPr>
          <a:xfrm flipH="1" flipV="1">
            <a:off x="8086377" y="2019919"/>
            <a:ext cx="2934" cy="15857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568049" y="2923675"/>
            <a:ext cx="297803" cy="17875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53086" y="2923674"/>
            <a:ext cx="414964" cy="178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53086" y="3271535"/>
            <a:ext cx="297803" cy="17875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028259" y="3263052"/>
            <a:ext cx="297803" cy="17875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45290" y="3275571"/>
            <a:ext cx="297803" cy="17875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31661" y="3271535"/>
            <a:ext cx="297803" cy="17875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0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748693" y="3280019"/>
            <a:ext cx="297803" cy="17875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77773" y="3271535"/>
            <a:ext cx="297803" cy="17875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94805" y="3284054"/>
            <a:ext cx="297803" cy="17875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481175" y="3280019"/>
            <a:ext cx="297803" cy="17875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0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60254" y="2934025"/>
            <a:ext cx="297803" cy="17875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4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945290" y="2934024"/>
            <a:ext cx="414964" cy="178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161272" y="2917056"/>
            <a:ext cx="297803" cy="17875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7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746308" y="2917055"/>
            <a:ext cx="414964" cy="178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007384" y="2917056"/>
            <a:ext cx="297803" cy="17875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4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592421" y="2917055"/>
            <a:ext cx="414964" cy="178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470760" y="2552385"/>
            <a:ext cx="297803" cy="17875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4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53084" y="2552384"/>
            <a:ext cx="1317676" cy="178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277735" y="2155670"/>
            <a:ext cx="297803" cy="17875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12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153084" y="2155670"/>
            <a:ext cx="3124652" cy="178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063985" y="2552385"/>
            <a:ext cx="297803" cy="17875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11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746308" y="2552384"/>
            <a:ext cx="1317676" cy="178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902929" y="1803967"/>
            <a:ext cx="297803" cy="17875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29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153084" y="1803637"/>
            <a:ext cx="6749845" cy="1960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 flipV="1">
            <a:off x="840424" y="1365899"/>
            <a:ext cx="0" cy="2234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H="1" flipV="1">
            <a:off x="1320577" y="3454846"/>
            <a:ext cx="21" cy="1872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H="1" flipV="1">
            <a:off x="2186973" y="3443881"/>
            <a:ext cx="21" cy="1872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 flipV="1">
            <a:off x="3112803" y="3454846"/>
            <a:ext cx="21" cy="1872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H="1" flipV="1">
            <a:off x="4017216" y="3458777"/>
            <a:ext cx="21" cy="1872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H="1" flipV="1">
            <a:off x="4953791" y="3454846"/>
            <a:ext cx="21" cy="1872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 flipV="1">
            <a:off x="5855651" y="3445953"/>
            <a:ext cx="21" cy="1872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H="1" flipV="1">
            <a:off x="6766250" y="3458777"/>
            <a:ext cx="21" cy="1872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 flipV="1">
            <a:off x="7670298" y="3458777"/>
            <a:ext cx="21" cy="1872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cxnSpLocks/>
          </p:cNvCxnSpPr>
          <p:nvPr/>
        </p:nvCxnSpPr>
        <p:spPr>
          <a:xfrm flipH="1" flipV="1">
            <a:off x="4463514" y="2324254"/>
            <a:ext cx="1992" cy="1313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68612" y="4827260"/>
            <a:ext cx="6425157" cy="104910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2060"/>
            </a:solidFill>
          </a:ln>
        </p:spPr>
        <p:txBody>
          <a:bodyPr wrap="none" tIns="108000" bIns="10800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</a:rPr>
              <a:t>// </a:t>
            </a:r>
            <a:r>
              <a:rPr lang="en-US" altLang="ko-KR" dirty="0" err="1">
                <a:latin typeface="Times New Roman" panose="02020603050405020304" pitchFamily="18" charset="0"/>
                <a:ea typeface="나눔명조" panose="02020603020101020101" pitchFamily="18" charset="-127"/>
              </a:rPr>
              <a:t>idx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</a:rPr>
              <a:t> – BIT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</a:rPr>
              <a:t> 의 인덱스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</a:rPr>
              <a:t>, r 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</a:rPr>
              <a:t>은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ea typeface="나눔명조" panose="02020603020101020101" pitchFamily="18" charset="-127"/>
              </a:rPr>
              <a:t>idx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나눔명조" panose="02020603020101020101" pitchFamily="18" charset="-127"/>
              </a:rPr>
              <a:t>에서 맨 앞의 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</a:rPr>
              <a:t>1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</a:rPr>
              <a:t>인 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</a:rPr>
              <a:t>bit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</a:rPr>
              <a:t>의 위치</a:t>
            </a:r>
            <a:endParaRPr lang="en-US" altLang="ko-KR" dirty="0">
              <a:latin typeface="Times New Roman" panose="02020603050405020304" pitchFamily="18" charset="0"/>
              <a:ea typeface="나눔명조" panose="02020603020101020101" pitchFamily="18" charset="-127"/>
            </a:endParaRPr>
          </a:p>
          <a:p>
            <a:endParaRPr lang="en-US" altLang="ko-KR" dirty="0">
              <a:latin typeface="Times New Roman" panose="02020603050405020304" pitchFamily="18" charset="0"/>
              <a:ea typeface="나눔명조" panose="02020603020101020101" pitchFamily="18" charset="-127"/>
            </a:endParaRPr>
          </a:p>
          <a:p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</a:rPr>
              <a:t>tree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</a:rPr>
              <a:t>[</a:t>
            </a:r>
            <a:r>
              <a:rPr lang="en-US" altLang="ko-KR" dirty="0" err="1">
                <a:latin typeface="Times New Roman" panose="02020603050405020304" pitchFamily="18" charset="0"/>
                <a:ea typeface="나눔명조" panose="02020603020101020101" pitchFamily="18" charset="-127"/>
              </a:rPr>
              <a:t>idx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</a:rPr>
              <a:t>] = 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</a:rPr>
              <a:t>인덱스 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</a:rPr>
              <a:t>(</a:t>
            </a:r>
            <a:r>
              <a:rPr lang="en-US" altLang="ko-KR" dirty="0" err="1">
                <a:latin typeface="Times New Roman" panose="02020603050405020304" pitchFamily="18" charset="0"/>
                <a:ea typeface="나눔명조" panose="02020603020101020101" pitchFamily="18" charset="-127"/>
              </a:rPr>
              <a:t>idx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</a:rPr>
              <a:t> – 2</a:t>
            </a:r>
            <a:r>
              <a:rPr lang="en-US" altLang="ko-KR" baseline="30000" dirty="0">
                <a:latin typeface="Times New Roman" panose="02020603050405020304" pitchFamily="18" charset="0"/>
                <a:ea typeface="나눔명조" panose="02020603020101020101" pitchFamily="18" charset="-127"/>
              </a:rPr>
              <a:t>r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</a:rPr>
              <a:t> + 1)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</a:rPr>
              <a:t>에서 </a:t>
            </a:r>
            <a:r>
              <a:rPr lang="en-US" altLang="ko-KR" dirty="0" err="1">
                <a:latin typeface="Times New Roman" panose="02020603050405020304" pitchFamily="18" charset="0"/>
                <a:ea typeface="나눔명조" panose="02020603020101020101" pitchFamily="18" charset="-127"/>
              </a:rPr>
              <a:t>idx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</a:rPr>
              <a:t>까지의 빈도수의 합이다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</a:rPr>
              <a:t>. </a:t>
            </a:r>
            <a:endParaRPr lang="ko-KR" altLang="en-US" dirty="0"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840557"/>
              </p:ext>
            </p:extLst>
          </p:nvPr>
        </p:nvGraphicFramePr>
        <p:xfrm>
          <a:off x="624035" y="487199"/>
          <a:ext cx="7576699" cy="124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3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3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3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3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93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93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93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93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93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93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936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936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3936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11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idx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ko-KR" altLang="en-US" sz="1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ko-KR" altLang="en-US" sz="1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</a:t>
                      </a:r>
                      <a:endParaRPr lang="ko-KR" altLang="en-US" sz="1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6977549" y="4532655"/>
            <a:ext cx="1531188" cy="33855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ko-KR" sz="1600" dirty="0"/>
              <a:t>fenwick3.png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94340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/>
          <p:nvPr/>
        </p:nvCxnSpPr>
        <p:spPr>
          <a:xfrm flipV="1">
            <a:off x="1422342" y="2410026"/>
            <a:ext cx="44" cy="793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3202067" y="2418882"/>
            <a:ext cx="44" cy="793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4899704" y="2397761"/>
            <a:ext cx="44" cy="793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6662703" y="2388270"/>
            <a:ext cx="44" cy="793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cxnSpLocks/>
          </p:cNvCxnSpPr>
          <p:nvPr/>
        </p:nvCxnSpPr>
        <p:spPr>
          <a:xfrm flipH="1" flipV="1">
            <a:off x="2286000" y="2185639"/>
            <a:ext cx="6269" cy="1027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cxnSpLocks/>
          </p:cNvCxnSpPr>
          <p:nvPr/>
        </p:nvCxnSpPr>
        <p:spPr>
          <a:xfrm flipH="1" flipV="1">
            <a:off x="5751179" y="2209800"/>
            <a:ext cx="4980" cy="956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cxnSpLocks/>
          </p:cNvCxnSpPr>
          <p:nvPr/>
        </p:nvCxnSpPr>
        <p:spPr>
          <a:xfrm flipH="1" flipV="1">
            <a:off x="7484286" y="1339850"/>
            <a:ext cx="9359" cy="1832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241307" y="2353109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42516" y="2353108"/>
            <a:ext cx="398792" cy="231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42516" y="2740125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35388" y="2729162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16680" y="2745340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68505" y="2740125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97991" y="2751088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90862" y="2740125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30709" y="2756303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23980" y="2751088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15471" y="2366484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16680" y="2366483"/>
            <a:ext cx="398792" cy="231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94491" y="2344555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95700" y="2344554"/>
            <a:ext cx="398792" cy="231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468654" y="2344555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069863" y="2344554"/>
            <a:ext cx="398792" cy="231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08837" y="1957139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42514" y="1957138"/>
            <a:ext cx="1266322" cy="231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45388" y="1525471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42514" y="1525471"/>
            <a:ext cx="3002874" cy="231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62022" y="1957139"/>
            <a:ext cx="286196" cy="2310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295700" y="1957138"/>
            <a:ext cx="1266322" cy="231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42514" y="1100822"/>
            <a:ext cx="6538589" cy="231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직선 연결선 30"/>
          <p:cNvCxnSpPr>
            <a:cxnSpLocks/>
          </p:cNvCxnSpPr>
          <p:nvPr/>
        </p:nvCxnSpPr>
        <p:spPr>
          <a:xfrm flipV="1">
            <a:off x="542040" y="1092820"/>
            <a:ext cx="4061" cy="2130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 flipV="1">
            <a:off x="1003480" y="2977014"/>
            <a:ext cx="20" cy="241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 flipV="1">
            <a:off x="1887917" y="2962844"/>
            <a:ext cx="20" cy="241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 flipV="1">
            <a:off x="2777664" y="2977014"/>
            <a:ext cx="20" cy="241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 flipV="1">
            <a:off x="3646828" y="2982094"/>
            <a:ext cx="20" cy="241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 flipV="1">
            <a:off x="4495096" y="2977014"/>
            <a:ext cx="20" cy="241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 flipV="1">
            <a:off x="5361808" y="2965522"/>
            <a:ext cx="20" cy="241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 flipV="1">
            <a:off x="6216905" y="2982094"/>
            <a:ext cx="20" cy="241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 flipV="1">
            <a:off x="7067078" y="2982094"/>
            <a:ext cx="20" cy="241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cxnSpLocks/>
          </p:cNvCxnSpPr>
          <p:nvPr/>
        </p:nvCxnSpPr>
        <p:spPr>
          <a:xfrm flipH="1" flipV="1">
            <a:off x="4026993" y="1771650"/>
            <a:ext cx="1978" cy="14411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632263"/>
              </p:ext>
            </p:extLst>
          </p:nvPr>
        </p:nvGraphicFramePr>
        <p:xfrm>
          <a:off x="336803" y="3177673"/>
          <a:ext cx="73927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573928" y="4314305"/>
            <a:ext cx="7662470" cy="104910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2060"/>
            </a:solidFill>
          </a:ln>
        </p:spPr>
        <p:txBody>
          <a:bodyPr wrap="square" tIns="108000" bIns="108000" rtlCol="0">
            <a:spAutoFit/>
          </a:bodyPr>
          <a:lstStyle/>
          <a:p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</a:rPr>
              <a:t>인덱스 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</a:rPr>
              <a:t>13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</a:rPr>
              <a:t>까지 누적 빈도수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</a:rPr>
              <a:t>:</a:t>
            </a:r>
          </a:p>
          <a:p>
            <a:endParaRPr lang="en-US" altLang="ko-KR" dirty="0">
              <a:latin typeface="Times New Roman" panose="02020603050405020304" pitchFamily="18" charset="0"/>
              <a:ea typeface="나눔명조" panose="02020603020101020101" pitchFamily="18" charset="-127"/>
            </a:endParaRPr>
          </a:p>
          <a:p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</a:rPr>
              <a:t>C[1101</a:t>
            </a:r>
            <a:r>
              <a:rPr lang="en-US" altLang="ko-KR" baseline="-25000" dirty="0">
                <a:latin typeface="Times New Roman" panose="02020603050405020304" pitchFamily="18" charset="0"/>
                <a:ea typeface="나눔명조" panose="02020603020101020101" pitchFamily="18" charset="-127"/>
              </a:rPr>
              <a:t>2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</a:rPr>
              <a:t>] = tree[1101</a:t>
            </a:r>
            <a:r>
              <a:rPr lang="en-US" altLang="ko-KR" baseline="-25000" dirty="0">
                <a:latin typeface="Times New Roman" panose="02020603050405020304" pitchFamily="18" charset="0"/>
                <a:ea typeface="나눔명조" panose="02020603020101020101" pitchFamily="18" charset="-127"/>
              </a:rPr>
              <a:t>2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</a:rPr>
              <a:t>] + tree[1100</a:t>
            </a:r>
            <a:r>
              <a:rPr lang="en-US" altLang="ko-KR" baseline="-25000" dirty="0">
                <a:latin typeface="Times New Roman" panose="02020603050405020304" pitchFamily="18" charset="0"/>
                <a:ea typeface="나눔명조" panose="02020603020101020101" pitchFamily="18" charset="-127"/>
              </a:rPr>
              <a:t>2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</a:rPr>
              <a:t>] + tree[1000</a:t>
            </a:r>
            <a:r>
              <a:rPr lang="en-US" altLang="ko-KR" baseline="-25000" dirty="0">
                <a:latin typeface="Times New Roman" panose="02020603050405020304" pitchFamily="18" charset="0"/>
                <a:ea typeface="나눔명조" panose="02020603020101020101" pitchFamily="18" charset="-127"/>
              </a:rPr>
              <a:t>2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</a:rPr>
              <a:t>]</a:t>
            </a:r>
            <a:endParaRPr lang="ko-KR" altLang="en-US" dirty="0"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3928" y="5709248"/>
            <a:ext cx="2830874" cy="495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txBody>
          <a:bodyPr wrap="square" tIns="108000" bIns="108000" rtlCol="0">
            <a:spAutoFit/>
          </a:bodyPr>
          <a:lstStyle/>
          <a:p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</a:rPr>
              <a:t>마지막 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</a:rPr>
              <a:t>1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</a:rPr>
              <a:t>인 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</a:rPr>
              <a:t>bit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</a:rPr>
              <a:t>를 제거하기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57398" y="3840349"/>
            <a:ext cx="1531188" cy="33855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ko-KR" sz="1600" dirty="0"/>
              <a:t>fenwick5.png</a:t>
            </a:r>
            <a:endParaRPr lang="ko-KR" altLang="en-US" sz="1600" dirty="0"/>
          </a:p>
        </p:txBody>
      </p:sp>
      <p:sp>
        <p:nvSpPr>
          <p:cNvPr id="29" name="직사각형 28"/>
          <p:cNvSpPr/>
          <p:nvPr/>
        </p:nvSpPr>
        <p:spPr>
          <a:xfrm>
            <a:off x="7318936" y="1101908"/>
            <a:ext cx="286196" cy="22508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060311"/>
      </p:ext>
    </p:extLst>
  </p:cSld>
  <p:clrMapOvr>
    <a:masterClrMapping/>
  </p:clrMapOvr>
</p:sld>
</file>

<file path=ppt/theme/theme1.xml><?xml version="1.0" encoding="utf-8"?>
<a:theme xmlns:a="http://schemas.openxmlformats.org/drawingml/2006/main" name="1_강의용_마스터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bg1">
            <a:lumMod val="95000"/>
          </a:schemeClr>
        </a:solidFill>
        <a:ln w="19050">
          <a:solidFill>
            <a:srgbClr val="002060"/>
          </a:solidFill>
        </a:ln>
      </a:spPr>
      <a:bodyPr wrap="none" rtlCol="0">
        <a:spAutoFit/>
      </a:bodyPr>
      <a:lstStyle>
        <a:defPPr marL="72000">
          <a:spcBef>
            <a:spcPts val="200"/>
          </a:spcBef>
          <a:spcAft>
            <a:spcPts val="200"/>
          </a:spcAft>
          <a:defRPr sz="1400" dirty="0" smtClean="0">
            <a:latin typeface="D2Coding" panose="020B0609020101020101" pitchFamily="49" charset="-127"/>
            <a:ea typeface="함초롬바탕" panose="0203050400010101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5248</TotalTime>
  <Words>2220</Words>
  <Application>Microsoft Office PowerPoint</Application>
  <PresentationFormat>화면 슬라이드 쇼(4:3)</PresentationFormat>
  <Paragraphs>987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3" baseType="lpstr">
      <vt:lpstr>함초롬바탕</vt:lpstr>
      <vt:lpstr>Arial</vt:lpstr>
      <vt:lpstr>나눔명조</vt:lpstr>
      <vt:lpstr>나눔바른고딕</vt:lpstr>
      <vt:lpstr>맑은 고딕</vt:lpstr>
      <vt:lpstr>Trebuchet MS</vt:lpstr>
      <vt:lpstr>Consolas</vt:lpstr>
      <vt:lpstr>D2Coding</vt:lpstr>
      <vt:lpstr>Cambria Math</vt:lpstr>
      <vt:lpstr>Times New Roman</vt:lpstr>
      <vt:lpstr>나눔고딕</vt:lpstr>
      <vt:lpstr>1_강의용_마스터</vt:lpstr>
      <vt:lpstr>이진 인덱스 트리</vt:lpstr>
      <vt:lpstr>Bit연산을 이용한 구간 트리 순회</vt:lpstr>
      <vt:lpstr>Bit연산을 이용한 구간 트리 순회</vt:lpstr>
      <vt:lpstr>Bit연산을 이용한 구간 트리 순회</vt:lpstr>
      <vt:lpstr>Bit연산을 이용한 구간 트리 순회</vt:lpstr>
      <vt:lpstr>Bit연산을 이용한 구간 트리 순회</vt:lpstr>
      <vt:lpstr>사용 용어</vt:lpstr>
      <vt:lpstr>PowerPoint 프레젠테이션</vt:lpstr>
      <vt:lpstr>PowerPoint 프레젠테이션</vt:lpstr>
      <vt:lpstr>마지막 bit 1 제거하기</vt:lpstr>
      <vt:lpstr>마지막 1 비트 제거</vt:lpstr>
      <vt:lpstr>구간 질의</vt:lpstr>
      <vt:lpstr>구간 질의</vt:lpstr>
      <vt:lpstr>단일 값 질의</vt:lpstr>
      <vt:lpstr>구간 갱신과 단일 값 질의</vt:lpstr>
      <vt:lpstr>구간 갱신과 구간 질의</vt:lpstr>
      <vt:lpstr>PowerPoint 프레젠테이션</vt:lpstr>
      <vt:lpstr>PowerPoint 프레젠테이션</vt:lpstr>
      <vt:lpstr>PowerPoint 프레젠테이션</vt:lpstr>
      <vt:lpstr>RMQ  range minimum query</vt:lpstr>
      <vt:lpstr>참고문헌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JongYun</cp:lastModifiedBy>
  <cp:revision>298</cp:revision>
  <cp:lastPrinted>2017-06-06T18:13:39Z</cp:lastPrinted>
  <dcterms:created xsi:type="dcterms:W3CDTF">2011-08-24T01:05:33Z</dcterms:created>
  <dcterms:modified xsi:type="dcterms:W3CDTF">2017-06-07T15:26:26Z</dcterms:modified>
</cp:coreProperties>
</file>