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59" r:id="rId8"/>
    <p:sldId id="267" r:id="rId9"/>
    <p:sldId id="268" r:id="rId10"/>
    <p:sldId id="269" r:id="rId11"/>
    <p:sldId id="270" r:id="rId12"/>
    <p:sldId id="260" r:id="rId13"/>
    <p:sldId id="271" r:id="rId14"/>
    <p:sldId id="272" r:id="rId15"/>
    <p:sldId id="273" r:id="rId16"/>
    <p:sldId id="261" r:id="rId17"/>
    <p:sldId id="274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5BD4FF"/>
    <a:srgbClr val="3366FF"/>
    <a:srgbClr val="CB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52" d="100"/>
          <a:sy n="52" d="100"/>
        </p:scale>
        <p:origin x="114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2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7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1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55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7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0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266CCC-D1C9-44C4-97D6-E2A932A2A88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12D432-7AA4-4E65-B627-FE12FF0B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B031F7-EA2B-4B6D-B37E-3CB3D5E8F792}"/>
              </a:ext>
            </a:extLst>
          </p:cNvPr>
          <p:cNvSpPr/>
          <p:nvPr/>
        </p:nvSpPr>
        <p:spPr>
          <a:xfrm>
            <a:off x="0" y="-28575"/>
            <a:ext cx="6096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94AE3C-4394-496F-8DD7-FC3647267F98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AB8FD0-1713-4A6F-944B-D48104D58536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BB36E3-9228-495C-A550-552CF9B89B01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134C00-2BF2-4057-8F83-E9C27B803D96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E5E7C1-FC81-4512-86DF-0F92E239AEAB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59F51F-656C-443B-B6E0-3C880652433E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D837E8-7830-4FCB-9A14-E1112C25C1C7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52D7AA-6BE8-4225-B41B-4FC626AD84DB}"/>
              </a:ext>
            </a:extLst>
          </p:cNvPr>
          <p:cNvSpPr/>
          <p:nvPr/>
        </p:nvSpPr>
        <p:spPr>
          <a:xfrm>
            <a:off x="5639990" y="5505449"/>
            <a:ext cx="912019" cy="904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rgbClr val="CB6D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4CFA5-62E6-4012-B834-2A892F0011B3}"/>
              </a:ext>
            </a:extLst>
          </p:cNvPr>
          <p:cNvCxnSpPr/>
          <p:nvPr/>
        </p:nvCxnSpPr>
        <p:spPr>
          <a:xfrm>
            <a:off x="0" y="6410324"/>
            <a:ext cx="12192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5883E1-88BE-4703-B076-630BE544262D}"/>
              </a:ext>
            </a:extLst>
          </p:cNvPr>
          <p:cNvSpPr txBox="1"/>
          <p:nvPr/>
        </p:nvSpPr>
        <p:spPr>
          <a:xfrm>
            <a:off x="1959077" y="1730122"/>
            <a:ext cx="8509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68300" dist="63500" dir="5400000" algn="tl">
                    <a:srgbClr val="5BD4FF">
                      <a:alpha val="42745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</a:t>
            </a:r>
          </a:p>
          <a:p>
            <a:pPr algn="ctr"/>
            <a:r>
              <a:rPr lang="en-US" sz="4800" dirty="0">
                <a:effectLst>
                  <a:outerShdw blurRad="368300" dist="63500" dir="5400000" algn="tl">
                    <a:srgbClr val="5BD4FF">
                      <a:alpha val="42745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 </a:t>
            </a:r>
          </a:p>
          <a:p>
            <a:pPr algn="ctr"/>
            <a:r>
              <a:rPr lang="en-US" sz="4800" dirty="0">
                <a:effectLst>
                  <a:outerShdw blurRad="368300" dist="63500" dir="5400000" algn="tl">
                    <a:srgbClr val="5BD4FF">
                      <a:alpha val="42745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FINANCIAL BANKING</a:t>
            </a:r>
          </a:p>
        </p:txBody>
      </p:sp>
    </p:spTree>
    <p:extLst>
      <p:ext uri="{BB962C8B-B14F-4D97-AF65-F5344CB8AC3E}">
        <p14:creationId xmlns:p14="http://schemas.microsoft.com/office/powerpoint/2010/main" val="2810403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-1245534" y="-3952568"/>
            <a:ext cx="14683068" cy="14190340"/>
          </a:xfrm>
          <a:prstGeom prst="ellipse">
            <a:avLst/>
          </a:prstGeom>
          <a:solidFill>
            <a:schemeClr val="bg2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91382" y="728083"/>
            <a:ext cx="10220631" cy="532635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8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en-US" sz="2400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Model Complexity and Interpretability:</a:t>
            </a:r>
            <a:endParaRPr lang="en-US" sz="24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Issue: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Complex models may lack interpretability, making it challenging to explain decisions.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Neural networks, while powerful, are often considered "black box" models, making it difficult to understand their decision-making process.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4. </a:t>
            </a:r>
            <a:r>
              <a:rPr lang="en-US" sz="2400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Bias and Fairness:</a:t>
            </a:r>
            <a:endParaRPr lang="en-US" sz="24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Issue: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Biases in historical data can lead to unfair or discriminatory outcomes.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 credit scoring model trained on biased historical data may perpetuate existing inequalities.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hlinkClick r:id="rId2" action="ppaction://hlinksldjump" tooltip="Slide One"/>
            <a:extLst>
              <a:ext uri="{FF2B5EF4-FFF2-40B4-BE49-F238E27FC236}">
                <a16:creationId xmlns:a16="http://schemas.microsoft.com/office/drawing/2014/main" id="{97D26AC6-B66F-4903-AE82-A8670A156B9B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2F9C-C0ED-4B01-877C-E024B398DEFE}"/>
              </a:ext>
            </a:extLst>
          </p:cNvPr>
          <p:cNvSpPr txBox="1"/>
          <p:nvPr/>
        </p:nvSpPr>
        <p:spPr>
          <a:xfrm>
            <a:off x="1515385" y="143308"/>
            <a:ext cx="746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272575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903553" y="1076740"/>
            <a:ext cx="10384893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r>
              <a:rPr lang="en-US" sz="320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Introduction.</a:t>
            </a:r>
          </a:p>
          <a:p>
            <a:pPr marL="971550" lvl="1" indent="-514350" algn="just">
              <a:buAutoNum type="arabicPeriod"/>
            </a:pPr>
            <a:r>
              <a:rPr lang="en-US" sz="320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Applications &amp; Challenges.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Real world example through CRISP-DM Framework.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Outcomes &amp; Impact od DM in Financial Banking.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Lesson learned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Future of DM in Financial Banking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3E2D8-661A-48D5-8DAD-E7A3E734CA90}"/>
              </a:ext>
            </a:extLst>
          </p:cNvPr>
          <p:cNvSpPr txBox="1"/>
          <p:nvPr/>
        </p:nvSpPr>
        <p:spPr>
          <a:xfrm>
            <a:off x="1356852" y="198011"/>
            <a:ext cx="887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effectLst>
                  <a:glow rad="101600">
                    <a:schemeClr val="accent4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AGENDA :</a:t>
            </a:r>
          </a:p>
        </p:txBody>
      </p:sp>
    </p:spTree>
    <p:extLst>
      <p:ext uri="{BB962C8B-B14F-4D97-AF65-F5344CB8AC3E}">
        <p14:creationId xmlns:p14="http://schemas.microsoft.com/office/powerpoint/2010/main" val="3406874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-1816442" y="-4336026"/>
            <a:ext cx="15824884" cy="14271023"/>
          </a:xfrm>
          <a:prstGeom prst="ellipse">
            <a:avLst/>
          </a:prstGeom>
          <a:solidFill>
            <a:schemeClr val="bg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02891" y="798367"/>
            <a:ext cx="10250128" cy="5017947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Classification:</a:t>
            </a:r>
            <a:endParaRPr lang="en-US" sz="2400" b="0" i="0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Categorizing data into predefined classes or groups.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in Banking: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Used for credit scoring to assess the creditworthiness of individuals or businesses.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 Algorithm: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Decision Trees, Support Vector Machines (SVM).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Clustering:</a:t>
            </a:r>
            <a:endParaRPr lang="en-US" sz="2400" b="0" i="0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Grouping similar data points together based on certain criteria.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in Banking: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Customer segmentation to identify groups with similar spending patterns.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 Algorithm: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K-means clustering.</a:t>
            </a:r>
          </a:p>
          <a:p>
            <a:pPr algn="ct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976CE4FA-B320-4F10-99AF-DA4022F9F5AB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DEAA0941-7EFA-426D-B62B-7E0F65B731B9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1E195-0CD6-483D-9D73-1EF207AA88F7}"/>
              </a:ext>
            </a:extLst>
          </p:cNvPr>
          <p:cNvSpPr txBox="1"/>
          <p:nvPr/>
        </p:nvSpPr>
        <p:spPr>
          <a:xfrm>
            <a:off x="1002891" y="235974"/>
            <a:ext cx="940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815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-1816442" y="-4336026"/>
            <a:ext cx="15824884" cy="14271023"/>
          </a:xfrm>
          <a:prstGeom prst="ellipse">
            <a:avLst/>
          </a:prstGeom>
          <a:solidFill>
            <a:schemeClr val="bg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02891" y="798367"/>
            <a:ext cx="10250128" cy="5017947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Regression Analysis</a:t>
            </a: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US" sz="24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Predicting a continuous variable based on other independent variables.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in Banking: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Forecasting market trends, predicting loan default rates.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 Algorithm: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Linear Regression, Polynomial Regression.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Anomaly Detection:</a:t>
            </a:r>
            <a:endParaRPr lang="en-US" sz="2400" b="0" i="0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Identifying unusual patterns or outliers in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in Banking: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Fraud detection by detecting abnormal transactions or activities.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 Algorithm: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Isolation Forest, One-Class SVM.</a:t>
            </a:r>
          </a:p>
          <a:p>
            <a:pPr algn="ct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976CE4FA-B320-4F10-99AF-DA4022F9F5AB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DEAA0941-7EFA-426D-B62B-7E0F65B731B9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1E195-0CD6-483D-9D73-1EF207AA88F7}"/>
              </a:ext>
            </a:extLst>
          </p:cNvPr>
          <p:cNvSpPr txBox="1"/>
          <p:nvPr/>
        </p:nvSpPr>
        <p:spPr>
          <a:xfrm>
            <a:off x="1002891" y="235974"/>
            <a:ext cx="940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7611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-1816442" y="-4336026"/>
            <a:ext cx="15824884" cy="14271023"/>
          </a:xfrm>
          <a:prstGeom prst="ellipse">
            <a:avLst/>
          </a:prstGeom>
          <a:solidFill>
            <a:schemeClr val="bg2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737420" y="798367"/>
            <a:ext cx="10736825" cy="5017947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Time Series Analysis:</a:t>
            </a:r>
            <a:endParaRPr lang="en-US" sz="2400" b="0" i="0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Analyzing data collected over time to identify patterns and trends.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in Banking: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Forecasting market trends, predicting stock prices.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 Algorithm: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ARIMA (Auto Regressive Integrated Moving Average).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24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C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Neural Networks:</a:t>
            </a:r>
            <a:endParaRPr lang="en-US" sz="2400" b="0" i="0" dirty="0">
              <a:solidFill>
                <a:srgbClr val="FFC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Mimicking the structure and functionality of the human brain for complex pattern recognition.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Application in Banking: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Credit scoring, fraud detection, and algorithmic trading.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 Algorithm: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Multi-layer Perceptron (MLP), Long Short-Term Memory (LSTM).</a:t>
            </a:r>
          </a:p>
          <a:p>
            <a:pPr algn="ct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976CE4FA-B320-4F10-99AF-DA4022F9F5AB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DEAA0941-7EFA-426D-B62B-7E0F65B731B9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1E195-0CD6-483D-9D73-1EF207AA88F7}"/>
              </a:ext>
            </a:extLst>
          </p:cNvPr>
          <p:cNvSpPr txBox="1"/>
          <p:nvPr/>
        </p:nvSpPr>
        <p:spPr>
          <a:xfrm>
            <a:off x="1002891" y="235974"/>
            <a:ext cx="9409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89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903553" y="1076740"/>
            <a:ext cx="10384893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r>
              <a:rPr lang="en-US" sz="320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Introduction.</a:t>
            </a:r>
          </a:p>
          <a:p>
            <a:pPr marL="971550" lvl="1" indent="-514350" algn="just">
              <a:buAutoNum type="arabicPeriod"/>
            </a:pPr>
            <a:r>
              <a:rPr lang="en-US" sz="320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Applications &amp; Challenges.</a:t>
            </a:r>
          </a:p>
          <a:p>
            <a:pPr marL="971550" lvl="1" indent="-514350" algn="just">
              <a:buAutoNum type="arabicPeriod"/>
            </a:pPr>
            <a:r>
              <a:rPr lang="en-US" sz="320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Real world example through CRISP-DM Framework.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Outcomes &amp; Impact od DM in Financial Banking.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Lesson learned.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Future of DM in Financial Banking.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Conclusion.</a:t>
            </a: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3E2D8-661A-48D5-8DAD-E7A3E734CA90}"/>
              </a:ext>
            </a:extLst>
          </p:cNvPr>
          <p:cNvSpPr txBox="1"/>
          <p:nvPr/>
        </p:nvSpPr>
        <p:spPr>
          <a:xfrm>
            <a:off x="1356852" y="198011"/>
            <a:ext cx="887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effectLst>
                  <a:glow rad="101600">
                    <a:schemeClr val="accent4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AGENDA :</a:t>
            </a:r>
          </a:p>
        </p:txBody>
      </p:sp>
    </p:spTree>
    <p:extLst>
      <p:ext uri="{BB962C8B-B14F-4D97-AF65-F5344CB8AC3E}">
        <p14:creationId xmlns:p14="http://schemas.microsoft.com/office/powerpoint/2010/main" val="335690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-1644085" y="-3692975"/>
            <a:ext cx="15480170" cy="14243949"/>
          </a:xfrm>
          <a:prstGeom prst="ellipse">
            <a:avLst/>
          </a:prstGeom>
          <a:solidFill>
            <a:schemeClr val="bg2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77191" y="845099"/>
            <a:ext cx="10037618" cy="5130483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Let's explore an example of credit scoring using the CRISP-DM framework, a widely adopted methodology for data mining projects. In this scenario, a bank aims to enhance its credit scoring system to assess the creditworthiness of loan applicants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A582F9BD-9A40-4BFF-83E1-C86A912C1523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0CD5D71C-775C-43B1-AE23-C0AA9E4D067A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A3692-D912-407F-8E15-D5DF4286B502}"/>
              </a:ext>
            </a:extLst>
          </p:cNvPr>
          <p:cNvSpPr txBox="1"/>
          <p:nvPr/>
        </p:nvSpPr>
        <p:spPr>
          <a:xfrm>
            <a:off x="1495587" y="327320"/>
            <a:ext cx="935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EXAMPLE: CREDIT SCORING ANALYSIS IN BANKS</a:t>
            </a:r>
          </a:p>
        </p:txBody>
      </p:sp>
    </p:spTree>
    <p:extLst>
      <p:ext uri="{BB962C8B-B14F-4D97-AF65-F5344CB8AC3E}">
        <p14:creationId xmlns:p14="http://schemas.microsoft.com/office/powerpoint/2010/main" val="387607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-1644085" y="-3692975"/>
            <a:ext cx="15480170" cy="14243949"/>
          </a:xfrm>
          <a:prstGeom prst="ellipse">
            <a:avLst/>
          </a:prstGeom>
          <a:solidFill>
            <a:schemeClr val="bg2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77191" y="845099"/>
            <a:ext cx="10037618" cy="5130483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Business understanding</a:t>
            </a:r>
          </a:p>
          <a:p>
            <a:pPr marL="514350" indent="-514350">
              <a:buAutoNum type="arabicPeriod"/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A582F9BD-9A40-4BFF-83E1-C86A912C1523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0CD5D71C-775C-43B1-AE23-C0AA9E4D067A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4A3692-D912-407F-8E15-D5DF4286B502}"/>
              </a:ext>
            </a:extLst>
          </p:cNvPr>
          <p:cNvSpPr txBox="1"/>
          <p:nvPr/>
        </p:nvSpPr>
        <p:spPr>
          <a:xfrm>
            <a:off x="1153932" y="309579"/>
            <a:ext cx="935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EXAMPLE: CREDIT SCORING ANALYSIS IN BANKS</a:t>
            </a:r>
          </a:p>
        </p:txBody>
      </p:sp>
    </p:spTree>
    <p:extLst>
      <p:ext uri="{BB962C8B-B14F-4D97-AF65-F5344CB8AC3E}">
        <p14:creationId xmlns:p14="http://schemas.microsoft.com/office/powerpoint/2010/main" val="3492260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273319" y="821097"/>
            <a:ext cx="9645361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066416" y="5558811"/>
            <a:ext cx="1261139" cy="1280786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455F989D-C5E1-4431-81EC-FD88ED8625BD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D96F94DC-197E-409A-934E-A98FE41F007F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32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306657" y="798368"/>
            <a:ext cx="9645361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2F66F-D461-4E64-B659-DBF7BF40A213}"/>
              </a:ext>
            </a:extLst>
          </p:cNvPr>
          <p:cNvSpPr txBox="1"/>
          <p:nvPr/>
        </p:nvSpPr>
        <p:spPr>
          <a:xfrm>
            <a:off x="-197848" y="-19981879"/>
            <a:ext cx="4504377" cy="94311584"/>
          </a:xfrm>
          <a:prstGeom prst="rect">
            <a:avLst/>
          </a:prstGeom>
          <a:noFill/>
        </p:spPr>
        <p:txBody>
          <a:bodyPr wrap="square" tIns="792000" bIns="756000" rtlCol="0">
            <a:spAutoFit/>
          </a:bodyPr>
          <a:lstStyle/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2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3</a:t>
            </a:r>
          </a:p>
          <a:p>
            <a:r>
              <a:rPr lang="en-US" sz="28700" dirty="0">
                <a:solidFill>
                  <a:srgbClr val="FF0000">
                    <a:alpha val="0"/>
                  </a:srgbClr>
                </a:solidFill>
              </a:rPr>
              <a:t>4</a:t>
            </a:r>
          </a:p>
          <a:p>
            <a:r>
              <a:rPr lang="en-US" sz="28700" dirty="0">
                <a:solidFill>
                  <a:srgbClr val="FF0000">
                    <a:alpha val="0"/>
                  </a:srgbClr>
                </a:solidFill>
              </a:rPr>
              <a:t>5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6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7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8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9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10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11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12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13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14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15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16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17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18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19</a:t>
            </a:r>
          </a:p>
          <a:p>
            <a:r>
              <a:rPr lang="en-US" sz="28700" dirty="0">
                <a:solidFill>
                  <a:srgbClr val="FF0000">
                    <a:alpha val="27000"/>
                  </a:srgbClr>
                </a:solidFill>
              </a:rPr>
              <a:t>20</a:t>
            </a:r>
          </a:p>
          <a:p>
            <a:endParaRPr lang="en-US" sz="28700" dirty="0">
              <a:solidFill>
                <a:srgbClr val="FF0000">
                  <a:alpha val="27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423344" y="5560141"/>
            <a:ext cx="1268094" cy="125361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544070" y="6091084"/>
            <a:ext cx="484586" cy="4749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455F989D-C5E1-4431-81EC-FD88ED8625BD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D96F94DC-197E-409A-934E-A98FE41F007F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2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903553" y="1076740"/>
            <a:ext cx="10384893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Introduction.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Applications &amp; Challenges.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Real world example through CRISP-DM Framework.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Outcomes &amp; Impact od DM in Financial Banking.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Lesson learned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Future of DM in Financial Banking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3E2D8-661A-48D5-8DAD-E7A3E734CA90}"/>
              </a:ext>
            </a:extLst>
          </p:cNvPr>
          <p:cNvSpPr txBox="1"/>
          <p:nvPr/>
        </p:nvSpPr>
        <p:spPr>
          <a:xfrm>
            <a:off x="1356852" y="198011"/>
            <a:ext cx="887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effectLst>
                  <a:glow rad="101600">
                    <a:schemeClr val="accent4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AGENDA :</a:t>
            </a:r>
          </a:p>
        </p:txBody>
      </p:sp>
    </p:spTree>
    <p:extLst>
      <p:ext uri="{BB962C8B-B14F-4D97-AF65-F5344CB8AC3E}">
        <p14:creationId xmlns:p14="http://schemas.microsoft.com/office/powerpoint/2010/main" val="35123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-1681316" y="-3613354"/>
            <a:ext cx="15721781" cy="13435779"/>
          </a:xfrm>
          <a:prstGeom prst="ellipse">
            <a:avLst/>
          </a:prstGeom>
          <a:solidFill>
            <a:schemeClr val="bg2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306657" y="798368"/>
            <a:ext cx="9645361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2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	In the ever-evolving landscape of financial banking, the effective use of data has become a cornerstone for success. Data mining, the process of uncovering patterns and insights from vast datasets, plays a pivotal role in helping financial institutions make informed decisions, manage risks, and enhance customer experiences.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sz="3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495144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9237844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985901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74229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494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4246744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92A5DA11-D3FB-4DEE-AC15-AE32BD16DA83}"/>
              </a:ext>
            </a:extLst>
          </p:cNvPr>
          <p:cNvSpPr/>
          <p:nvPr/>
        </p:nvSpPr>
        <p:spPr>
          <a:xfrm>
            <a:off x="3071591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0FEA6-1162-4447-B6A7-7699BDCFD895}"/>
              </a:ext>
            </a:extLst>
          </p:cNvPr>
          <p:cNvSpPr txBox="1"/>
          <p:nvPr/>
        </p:nvSpPr>
        <p:spPr>
          <a:xfrm>
            <a:off x="1696065" y="156085"/>
            <a:ext cx="804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 of Data Mining in Financial Banking</a:t>
            </a:r>
          </a:p>
        </p:txBody>
      </p:sp>
    </p:spTree>
    <p:extLst>
      <p:ext uri="{BB962C8B-B14F-4D97-AF65-F5344CB8AC3E}">
        <p14:creationId xmlns:p14="http://schemas.microsoft.com/office/powerpoint/2010/main" val="51502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-1681316" y="-3613354"/>
            <a:ext cx="15721781" cy="13435779"/>
          </a:xfrm>
          <a:prstGeom prst="ellipse">
            <a:avLst/>
          </a:prstGeom>
          <a:solidFill>
            <a:schemeClr val="bg2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899652" y="798367"/>
            <a:ext cx="10589342" cy="5256061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4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1. Early Development (1960s-1980s)</a:t>
            </a:r>
          </a:p>
          <a:p>
            <a:pPr lvl="1" algn="just"/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Pioneering efforts in statistical methods for basic data analysis. Limitations in handling large and complex financial datasets.</a:t>
            </a:r>
          </a:p>
          <a:p>
            <a:pPr lvl="1" algn="just"/>
            <a:endParaRPr lang="en-US" sz="2400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r>
              <a:rPr lang="en-US" sz="24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2. Emergence of Data Mining Techniques (1990s)</a:t>
            </a:r>
          </a:p>
          <a:p>
            <a:pPr lvl="1" algn="just"/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Adoption of advanced data mining techniques due to increased computing power. Introduction of neural networks for credit scoring,  fraud detection, and risk management.</a:t>
            </a:r>
          </a:p>
          <a:p>
            <a:pPr lvl="1" algn="just"/>
            <a:endParaRPr lang="en-US" sz="2400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r>
              <a:rPr lang="en-US" sz="24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3. CRISP-DM and Increased Data Availability </a:t>
            </a:r>
            <a:r>
              <a:rPr lang="en-US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(Late 1990s-Early 2000s)Widespread use of the CRISP-DM framework for standardized data mining methodologies. Surge in data availability from electronic transactions, online banking, and credit card usage.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495144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9237844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985901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74229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494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4246744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92A5DA11-D3FB-4DEE-AC15-AE32BD16DA83}"/>
              </a:ext>
            </a:extLst>
          </p:cNvPr>
          <p:cNvSpPr/>
          <p:nvPr/>
        </p:nvSpPr>
        <p:spPr>
          <a:xfrm>
            <a:off x="3071591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0FEA6-1162-4447-B6A7-7699BDCFD895}"/>
              </a:ext>
            </a:extLst>
          </p:cNvPr>
          <p:cNvSpPr txBox="1"/>
          <p:nvPr/>
        </p:nvSpPr>
        <p:spPr>
          <a:xfrm>
            <a:off x="1696065" y="156085"/>
            <a:ext cx="804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Introduction: History</a:t>
            </a:r>
          </a:p>
        </p:txBody>
      </p:sp>
    </p:spTree>
    <p:extLst>
      <p:ext uri="{BB962C8B-B14F-4D97-AF65-F5344CB8AC3E}">
        <p14:creationId xmlns:p14="http://schemas.microsoft.com/office/powerpoint/2010/main" val="313805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-1681316" y="-3613354"/>
            <a:ext cx="15721781" cy="13435779"/>
          </a:xfrm>
          <a:prstGeom prst="ellipse">
            <a:avLst/>
          </a:prstGeom>
          <a:solidFill>
            <a:schemeClr val="bg2">
              <a:lumMod val="20000"/>
              <a:lumOff val="8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994149" y="798373"/>
            <a:ext cx="10332612" cy="5256061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n-US" sz="22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4. Focus on Risk Management and Compliance (Mid-2000s)</a:t>
            </a:r>
          </a:p>
          <a:p>
            <a:pPr lvl="1" algn="just"/>
            <a:r>
              <a:rPr lang="en-US" sz="22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Heightened focus on risk management and compliance post the 2008 financial crisis. Integration of predictive analytics for stress testing, credit risk assessment, and regulatory compliance.</a:t>
            </a:r>
          </a:p>
          <a:p>
            <a:pPr lvl="1" algn="just"/>
            <a:endParaRPr lang="en-US" sz="2200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r>
              <a:rPr lang="en-US" sz="22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5. Big Data and Advanced Analytics (2010s-Present)</a:t>
            </a:r>
          </a:p>
          <a:p>
            <a:pPr lvl="1" algn="just"/>
            <a:r>
              <a:rPr lang="en-US" sz="22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Entry into the Big Data era with technologies like Hadoop and Spark.</a:t>
            </a:r>
          </a:p>
          <a:p>
            <a:pPr lvl="1" algn="just"/>
            <a:r>
              <a:rPr lang="en-US" sz="22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Dominance of machine learning algorithms for fraud detection, credit scoring, and customer segmentation. Increased emphasis on </a:t>
            </a:r>
            <a:r>
              <a:rPr lang="en-US" sz="22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explainability</a:t>
            </a:r>
            <a:r>
              <a:rPr lang="en-US" sz="22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and interpretability of models.</a:t>
            </a:r>
          </a:p>
          <a:p>
            <a:pPr lvl="1" algn="just"/>
            <a:endParaRPr lang="en-US" sz="2200" b="0" i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/>
            <a:r>
              <a:rPr lang="en-US" sz="22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6. Future Trends (Present and Beyond)</a:t>
            </a:r>
          </a:p>
          <a:p>
            <a:pPr lvl="1" algn="just"/>
            <a:r>
              <a:rPr lang="en-US" sz="22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Anticipation of blockchain and AI integration for enhanced security and sophisticated insights. Continued emphasis on ethical AI, responsible data use, and addressing algorithmic biases.</a:t>
            </a:r>
            <a:endParaRPr lang="en-US" sz="2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495144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9237844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985901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74229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494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4246744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92A5DA11-D3FB-4DEE-AC15-AE32BD16DA83}"/>
              </a:ext>
            </a:extLst>
          </p:cNvPr>
          <p:cNvSpPr/>
          <p:nvPr/>
        </p:nvSpPr>
        <p:spPr>
          <a:xfrm>
            <a:off x="3071591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0FEA6-1162-4447-B6A7-7699BDCFD895}"/>
              </a:ext>
            </a:extLst>
          </p:cNvPr>
          <p:cNvSpPr txBox="1"/>
          <p:nvPr/>
        </p:nvSpPr>
        <p:spPr>
          <a:xfrm>
            <a:off x="1696065" y="156085"/>
            <a:ext cx="804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Introduction: History</a:t>
            </a:r>
          </a:p>
        </p:txBody>
      </p:sp>
    </p:spTree>
    <p:extLst>
      <p:ext uri="{BB962C8B-B14F-4D97-AF65-F5344CB8AC3E}">
        <p14:creationId xmlns:p14="http://schemas.microsoft.com/office/powerpoint/2010/main" val="1266678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903553" y="1076740"/>
            <a:ext cx="10384893" cy="468630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71550" lvl="1" indent="-514350" algn="just">
              <a:buAutoNum type="arabicPeriod"/>
            </a:pPr>
            <a:r>
              <a:rPr lang="en-US" sz="3200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Introduction.</a:t>
            </a:r>
          </a:p>
          <a:p>
            <a:pPr marL="971550" lvl="1" indent="-514350" algn="just">
              <a:buAutoNum type="arabicPeriod"/>
            </a:pPr>
            <a:r>
              <a:rPr lang="en-US" sz="3600" dirty="0">
                <a:solidFill>
                  <a:srgbClr val="00B050"/>
                </a:solidFill>
                <a:effectLst>
                  <a:glow rad="38100">
                    <a:srgbClr val="99FF99">
                      <a:alpha val="60000"/>
                    </a:srgbClr>
                  </a:glow>
                  <a:outerShdw blurRad="38100" dist="5334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Applications &amp; Challenges.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mining techniques employed.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Real world example through CRISP-DM Framework.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Outcomes &amp; Impact od DM in Financial Banking.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Lesson learned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The Future of DM in Financial Banking</a:t>
            </a:r>
          </a:p>
          <a:p>
            <a:pPr marL="971550" lvl="1" indent="-514350" algn="just">
              <a:buAutoNum type="arabicPeriod"/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</a:p>
          <a:p>
            <a:pPr marL="971550" lvl="1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hlinkClick r:id="rId2" action="ppaction://hlinksldjump" tooltip="Slide Two"/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2739194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hlinkClick r:id="rId3" action="ppaction://hlinksldjump" tooltip="Slide One"/>
            <a:extLst>
              <a:ext uri="{FF2B5EF4-FFF2-40B4-BE49-F238E27FC236}">
                <a16:creationId xmlns:a16="http://schemas.microsoft.com/office/drawing/2014/main" id="{36926E7B-9C50-42B7-9C9C-B2F751A7524D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3E2D8-661A-48D5-8DAD-E7A3E734CA90}"/>
              </a:ext>
            </a:extLst>
          </p:cNvPr>
          <p:cNvSpPr txBox="1"/>
          <p:nvPr/>
        </p:nvSpPr>
        <p:spPr>
          <a:xfrm>
            <a:off x="1356852" y="198011"/>
            <a:ext cx="887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effectLst>
                  <a:glow rad="101600">
                    <a:schemeClr val="accent4">
                      <a:lumMod val="5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AGENDA :</a:t>
            </a:r>
          </a:p>
        </p:txBody>
      </p:sp>
    </p:spTree>
    <p:extLst>
      <p:ext uri="{BB962C8B-B14F-4D97-AF65-F5344CB8AC3E}">
        <p14:creationId xmlns:p14="http://schemas.microsoft.com/office/powerpoint/2010/main" val="1682481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-1245534" y="-3952568"/>
            <a:ext cx="14683068" cy="14190340"/>
          </a:xfrm>
          <a:prstGeom prst="ellipse">
            <a:avLst/>
          </a:prstGeom>
          <a:solidFill>
            <a:schemeClr val="bg2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943897" y="728083"/>
            <a:ext cx="10205884" cy="5088230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2400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Credit Scoring:</a:t>
            </a:r>
            <a:endParaRPr lang="en-US" sz="24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Assessing creditworthiness of individuals or businesses.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FICO score employs data mining to analyze payment history, amounts owed, and other factors for accurate risk assessment.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2400" b="1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Fraud Detection:</a:t>
            </a:r>
            <a:endParaRPr lang="en-US" sz="2400" b="0" i="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Identifying and preventing fraudulent activities in financial transactions.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Anomaly detection algorithms analyze transaction patterns, leveraging tools like Isolation Forest and Neural Networks for detecting unusual behavior.</a:t>
            </a:r>
          </a:p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hlinkClick r:id="rId2" action="ppaction://hlinksldjump" tooltip="Slide One"/>
            <a:extLst>
              <a:ext uri="{FF2B5EF4-FFF2-40B4-BE49-F238E27FC236}">
                <a16:creationId xmlns:a16="http://schemas.microsoft.com/office/drawing/2014/main" id="{97D26AC6-B66F-4903-AE82-A8670A156B9B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2F9C-C0ED-4B01-877C-E024B398DEFE}"/>
              </a:ext>
            </a:extLst>
          </p:cNvPr>
          <p:cNvSpPr txBox="1"/>
          <p:nvPr/>
        </p:nvSpPr>
        <p:spPr>
          <a:xfrm>
            <a:off x="1042219" y="143308"/>
            <a:ext cx="793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Applications:</a:t>
            </a:r>
          </a:p>
        </p:txBody>
      </p:sp>
    </p:spTree>
    <p:extLst>
      <p:ext uri="{BB962C8B-B14F-4D97-AF65-F5344CB8AC3E}">
        <p14:creationId xmlns:p14="http://schemas.microsoft.com/office/powerpoint/2010/main" val="1942837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-1245534" y="-3952568"/>
            <a:ext cx="14683068" cy="14190340"/>
          </a:xfrm>
          <a:prstGeom prst="ellipse">
            <a:avLst/>
          </a:prstGeom>
          <a:solidFill>
            <a:schemeClr val="bg2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91382" y="728083"/>
            <a:ext cx="10279624" cy="5200769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Customer Segmentation:</a:t>
            </a:r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Grouping customers based on shared characteristics for targeted marketing.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K-means clustering helps banks identify customer segments with similar spending patterns, allowing for personalized marketing strategies.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Predictive Analytics for Investments:</a:t>
            </a:r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Purpose: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Predicting market trends and optimizing investment portfolios.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ARIMA time series forecasting models analyze historical market data, enabling financial institutions to make informed investment decisions.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hlinkClick r:id="rId2" action="ppaction://hlinksldjump" tooltip="Slide One"/>
            <a:extLst>
              <a:ext uri="{FF2B5EF4-FFF2-40B4-BE49-F238E27FC236}">
                <a16:creationId xmlns:a16="http://schemas.microsoft.com/office/drawing/2014/main" id="{97D26AC6-B66F-4903-AE82-A8670A156B9B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2F9C-C0ED-4B01-877C-E024B398DEFE}"/>
              </a:ext>
            </a:extLst>
          </p:cNvPr>
          <p:cNvSpPr txBox="1"/>
          <p:nvPr/>
        </p:nvSpPr>
        <p:spPr>
          <a:xfrm>
            <a:off x="1515385" y="143308"/>
            <a:ext cx="746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Applications:</a:t>
            </a:r>
          </a:p>
        </p:txBody>
      </p:sp>
    </p:spTree>
    <p:extLst>
      <p:ext uri="{BB962C8B-B14F-4D97-AF65-F5344CB8AC3E}">
        <p14:creationId xmlns:p14="http://schemas.microsoft.com/office/powerpoint/2010/main" val="71948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64E180C-2D5D-4720-AEC5-974AB63837E1}"/>
              </a:ext>
            </a:extLst>
          </p:cNvPr>
          <p:cNvSpPr/>
          <p:nvPr/>
        </p:nvSpPr>
        <p:spPr>
          <a:xfrm>
            <a:off x="-1245534" y="-3952568"/>
            <a:ext cx="14683068" cy="14190340"/>
          </a:xfrm>
          <a:prstGeom prst="ellipse">
            <a:avLst/>
          </a:prstGeom>
          <a:solidFill>
            <a:schemeClr val="bg2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DB1E7-83A0-44C9-AD01-FE5CC9989D70}"/>
              </a:ext>
            </a:extLst>
          </p:cNvPr>
          <p:cNvSpPr/>
          <p:nvPr/>
        </p:nvSpPr>
        <p:spPr>
          <a:xfrm>
            <a:off x="1091382" y="728083"/>
            <a:ext cx="10279624" cy="5230265"/>
          </a:xfrm>
          <a:prstGeom prst="roundRect">
            <a:avLst>
              <a:gd name="adj" fmla="val 528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Data Quality and Integration:</a:t>
            </a:r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Issue: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Incomplete or inaccurate data can compromise the effectiveness of data mining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Inconsistent customer data across multiple systems can lead to biased results in credit scoring.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US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Privacy and Regulatory Compliance:</a:t>
            </a:r>
            <a:endParaRPr lang="en-US" sz="24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Issue: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Stringent regulations demand responsible handling of sensitive financial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Example:</a:t>
            </a:r>
            <a:r>
              <a:rPr lang="en-US" sz="2400" b="0" i="0" dirty="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 GDPR, HIPAA, or financial industry-specific regulations require banks to navigate complex compliance landscapes.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08B795-CAEA-41A3-A46B-30F9D9AD7FED}"/>
              </a:ext>
            </a:extLst>
          </p:cNvPr>
          <p:cNvCxnSpPr/>
          <p:nvPr/>
        </p:nvCxnSpPr>
        <p:spPr>
          <a:xfrm>
            <a:off x="0" y="6292560"/>
            <a:ext cx="12192000" cy="0"/>
          </a:xfrm>
          <a:prstGeom prst="line">
            <a:avLst/>
          </a:prstGeom>
          <a:ln>
            <a:solidFill>
              <a:srgbClr val="3366FF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E8E3BEF-D251-4687-826C-88182B775EC3}"/>
              </a:ext>
            </a:extLst>
          </p:cNvPr>
          <p:cNvSpPr/>
          <p:nvPr/>
        </p:nvSpPr>
        <p:spPr>
          <a:xfrm>
            <a:off x="10235369" y="6054434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33597-8AA4-4B7C-B08F-364153DD1F2E}"/>
              </a:ext>
            </a:extLst>
          </p:cNvPr>
          <p:cNvSpPr/>
          <p:nvPr/>
        </p:nvSpPr>
        <p:spPr>
          <a:xfrm>
            <a:off x="8978069" y="6054435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D5DFA-606F-4270-8022-8D713E6183CB}"/>
              </a:ext>
            </a:extLst>
          </p:cNvPr>
          <p:cNvSpPr/>
          <p:nvPr/>
        </p:nvSpPr>
        <p:spPr>
          <a:xfrm>
            <a:off x="7726126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3BE210-E0FD-4E1F-9AA7-9A59F3DFC9D4}"/>
              </a:ext>
            </a:extLst>
          </p:cNvPr>
          <p:cNvSpPr/>
          <p:nvPr/>
        </p:nvSpPr>
        <p:spPr>
          <a:xfrm>
            <a:off x="6482519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B14177-0D99-41D2-87E4-E3E9562B2391}"/>
              </a:ext>
            </a:extLst>
          </p:cNvPr>
          <p:cNvSpPr/>
          <p:nvPr/>
        </p:nvSpPr>
        <p:spPr>
          <a:xfrm>
            <a:off x="5234744" y="6054436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8FEAA-514D-4249-A1A0-EDF1BB66B66D}"/>
              </a:ext>
            </a:extLst>
          </p:cNvPr>
          <p:cNvSpPr/>
          <p:nvPr/>
        </p:nvSpPr>
        <p:spPr>
          <a:xfrm>
            <a:off x="3986969" y="6054437"/>
            <a:ext cx="484585" cy="47624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hlinkClick r:id="rId2" action="ppaction://hlinksldjump" tooltip="Slide One"/>
            <a:extLst>
              <a:ext uri="{FF2B5EF4-FFF2-40B4-BE49-F238E27FC236}">
                <a16:creationId xmlns:a16="http://schemas.microsoft.com/office/drawing/2014/main" id="{97D26AC6-B66F-4903-AE82-A8670A156B9B}"/>
              </a:ext>
            </a:extLst>
          </p:cNvPr>
          <p:cNvSpPr/>
          <p:nvPr/>
        </p:nvSpPr>
        <p:spPr>
          <a:xfrm>
            <a:off x="1495587" y="6054433"/>
            <a:ext cx="484585" cy="47624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CB6D1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32F9C-C0ED-4B01-877C-E024B398DEFE}"/>
              </a:ext>
            </a:extLst>
          </p:cNvPr>
          <p:cNvSpPr txBox="1"/>
          <p:nvPr/>
        </p:nvSpPr>
        <p:spPr>
          <a:xfrm>
            <a:off x="1209368" y="143308"/>
            <a:ext cx="776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1075060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1957</TotalTime>
  <Words>1103</Words>
  <Application>Microsoft Office PowerPoint</Application>
  <PresentationFormat>Widescreen</PresentationFormat>
  <Paragraphs>158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Söhne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Gasper Aloyce</dc:creator>
  <cp:lastModifiedBy>Gasper Aloyce</cp:lastModifiedBy>
  <cp:revision>22</cp:revision>
  <dcterms:created xsi:type="dcterms:W3CDTF">2024-01-02T16:42:57Z</dcterms:created>
  <dcterms:modified xsi:type="dcterms:W3CDTF">2024-01-23T09:06:25Z</dcterms:modified>
</cp:coreProperties>
</file>