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18"/>
  </p:notesMasterIdLst>
  <p:sldIdLst>
    <p:sldId id="256" r:id="rId2"/>
    <p:sldId id="350" r:id="rId3"/>
    <p:sldId id="369" r:id="rId4"/>
    <p:sldId id="413" r:id="rId5"/>
    <p:sldId id="414" r:id="rId6"/>
    <p:sldId id="372" r:id="rId7"/>
    <p:sldId id="415" r:id="rId8"/>
    <p:sldId id="416" r:id="rId9"/>
    <p:sldId id="417" r:id="rId10"/>
    <p:sldId id="418" r:id="rId11"/>
    <p:sldId id="370" r:id="rId12"/>
    <p:sldId id="424" r:id="rId13"/>
    <p:sldId id="419" r:id="rId14"/>
    <p:sldId id="420" r:id="rId15"/>
    <p:sldId id="422" r:id="rId16"/>
    <p:sldId id="42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199" autoAdjust="0"/>
  </p:normalViewPr>
  <p:slideViewPr>
    <p:cSldViewPr snapToGrid="0" snapToObjects="1">
      <p:cViewPr varScale="1">
        <p:scale>
          <a:sx n="91" d="100"/>
          <a:sy n="91" d="100"/>
        </p:scale>
        <p:origin x="-1472"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6185EF-5CC9-0C4D-B380-93E19A610FD3}" type="datetimeFigureOut">
              <a:rPr lang="en-US" smtClean="0"/>
              <a:t>2/22/18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C65811-1030-E745-AB1F-A606DF087654}" type="slidenum">
              <a:rPr lang="en-US" smtClean="0"/>
              <a:t>‹#›</a:t>
            </a:fld>
            <a:endParaRPr lang="en-US"/>
          </a:p>
        </p:txBody>
      </p:sp>
    </p:spTree>
    <p:extLst>
      <p:ext uri="{BB962C8B-B14F-4D97-AF65-F5344CB8AC3E}">
        <p14:creationId xmlns:p14="http://schemas.microsoft.com/office/powerpoint/2010/main" val="30869380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start by thanking the organizers of ICWSM for inviting me here today. I'm trained in theoretical computer science, with a long random walk through my career that has led me to data mining, machine learning and eventually this important issue of fairness in learning. </a:t>
            </a:r>
          </a:p>
          <a:p>
            <a:endParaRPr lang="en-US" dirty="0"/>
          </a:p>
        </p:txBody>
      </p:sp>
      <p:sp>
        <p:nvSpPr>
          <p:cNvPr id="4" name="Slide Number Placeholder 3"/>
          <p:cNvSpPr>
            <a:spLocks noGrp="1"/>
          </p:cNvSpPr>
          <p:nvPr>
            <p:ph type="sldNum" sz="quarter" idx="10"/>
          </p:nvPr>
        </p:nvSpPr>
        <p:spPr/>
        <p:txBody>
          <a:bodyPr/>
          <a:lstStyle/>
          <a:p>
            <a:fld id="{30C65811-1030-E745-AB1F-A606DF087654}" type="slidenum">
              <a:rPr lang="en-US" smtClean="0"/>
              <a:t>1</a:t>
            </a:fld>
            <a:endParaRPr lang="en-US"/>
          </a:p>
        </p:txBody>
      </p:sp>
    </p:spTree>
    <p:extLst>
      <p:ext uri="{BB962C8B-B14F-4D97-AF65-F5344CB8AC3E}">
        <p14:creationId xmlns:p14="http://schemas.microsoft.com/office/powerpoint/2010/main" val="111155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that not only do we not have access to the black box classifier, but we don't have access to what it was trained on. All we have now is a trained model that we can test on our data. </a:t>
            </a:r>
          </a:p>
          <a:p>
            <a:endParaRPr lang="en-US" dirty="0" smtClean="0"/>
          </a:p>
          <a:p>
            <a:r>
              <a:rPr lang="en-US" dirty="0" smtClean="0"/>
              <a:t>If we had access to the training data, we could ensure that the resulting classifier was not biased based on one feature or another. But since we don't, can we at least determine whether the classifier is overly sensitive to any features? </a:t>
            </a:r>
          </a:p>
          <a:p>
            <a:endParaRPr lang="en-US" dirty="0" smtClean="0"/>
          </a:p>
          <a:p>
            <a:r>
              <a:rPr lang="en-US" dirty="0" smtClean="0"/>
              <a:t>This is a classic problem in statistics: how to quantify for example how much a linear model explains the given observations. But the twist here is the non-local influence of any given variable.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0C65811-1030-E745-AB1F-A606DF087654}" type="slidenum">
              <a:rPr lang="en-US" smtClean="0"/>
              <a:t>3</a:t>
            </a:fld>
            <a:endParaRPr lang="en-US"/>
          </a:p>
        </p:txBody>
      </p:sp>
    </p:spTree>
    <p:extLst>
      <p:ext uri="{BB962C8B-B14F-4D97-AF65-F5344CB8AC3E}">
        <p14:creationId xmlns:p14="http://schemas.microsoft.com/office/powerpoint/2010/main" val="1029373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try testing the model with the variable masked out, but that doesn't help for the usual reasons. Suppose that we instead used our repair procedure from earlier to eliminate the influence of a particular variable in the test set. </a:t>
            </a:r>
          </a:p>
          <a:p>
            <a:endParaRPr lang="en-US" dirty="0" smtClean="0"/>
          </a:p>
          <a:p>
            <a:r>
              <a:rPr lang="en-US" dirty="0" smtClean="0"/>
              <a:t>We could then test the classifier's ability to predict the outcome on this modified data set. The errors it makes are then an indicator of how important the variable truly is. Doing this for each feature in the data then gives us a way to rank order features. And because of our abstraction of information flow in terms of computation, we don't have to have an explicit model of the interaction. </a:t>
            </a:r>
          </a:p>
          <a:p>
            <a:endParaRPr lang="en-US" dirty="0" smtClean="0"/>
          </a:p>
          <a:p>
            <a:r>
              <a:rPr lang="en-US" dirty="0" smtClean="0"/>
              <a:t>Note that this is not an issue of fairness per se. But it is an issue of transparency, and understanding what a black box classifier might be doing is the first step towards determining whether it might be biased. </a:t>
            </a:r>
            <a:endParaRPr lang="en-US" dirty="0"/>
          </a:p>
        </p:txBody>
      </p:sp>
      <p:sp>
        <p:nvSpPr>
          <p:cNvPr id="4" name="Slide Number Placeholder 3"/>
          <p:cNvSpPr>
            <a:spLocks noGrp="1"/>
          </p:cNvSpPr>
          <p:nvPr>
            <p:ph type="sldNum" sz="quarter" idx="10"/>
          </p:nvPr>
        </p:nvSpPr>
        <p:spPr/>
        <p:txBody>
          <a:bodyPr/>
          <a:lstStyle/>
          <a:p>
            <a:fld id="{30C65811-1030-E745-AB1F-A606DF087654}" type="slidenum">
              <a:rPr lang="en-US" smtClean="0"/>
              <a:t>11</a:t>
            </a:fld>
            <a:endParaRPr lang="en-US"/>
          </a:p>
        </p:txBody>
      </p:sp>
    </p:spTree>
    <p:extLst>
      <p:ext uri="{BB962C8B-B14F-4D97-AF65-F5344CB8AC3E}">
        <p14:creationId xmlns:p14="http://schemas.microsoft.com/office/powerpoint/2010/main" val="871065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try testing the model with the variable masked out, but that doesn't help for the usual reasons. Suppose that we instead used our repair procedure from earlier to eliminate the influence of a particular variable in the test set. </a:t>
            </a:r>
          </a:p>
          <a:p>
            <a:endParaRPr lang="en-US" dirty="0" smtClean="0"/>
          </a:p>
          <a:p>
            <a:r>
              <a:rPr lang="en-US" dirty="0" smtClean="0"/>
              <a:t>We could then test the classifier's ability to predict the outcome on this modified data set. The errors it makes are then an indicator of how important the variable truly is. Doing this for each feature in the data then gives us a way to rank order features. And because of our abstraction of information flow in terms of computation, we don't have to have an explicit model of the interaction. </a:t>
            </a:r>
          </a:p>
          <a:p>
            <a:endParaRPr lang="en-US" dirty="0" smtClean="0"/>
          </a:p>
          <a:p>
            <a:r>
              <a:rPr lang="en-US" dirty="0" smtClean="0"/>
              <a:t>Note that this is not an issue of fairness per se. But it is an issue of transparency, and understanding what a black box classifier might be doing is the first step towards determining whether it might be biased. </a:t>
            </a:r>
            <a:endParaRPr lang="en-US" dirty="0"/>
          </a:p>
        </p:txBody>
      </p:sp>
      <p:sp>
        <p:nvSpPr>
          <p:cNvPr id="4" name="Slide Number Placeholder 3"/>
          <p:cNvSpPr>
            <a:spLocks noGrp="1"/>
          </p:cNvSpPr>
          <p:nvPr>
            <p:ph type="sldNum" sz="quarter" idx="10"/>
          </p:nvPr>
        </p:nvSpPr>
        <p:spPr/>
        <p:txBody>
          <a:bodyPr/>
          <a:lstStyle/>
          <a:p>
            <a:fld id="{30C65811-1030-E745-AB1F-A606DF087654}" type="slidenum">
              <a:rPr lang="en-US" smtClean="0"/>
              <a:t>12</a:t>
            </a:fld>
            <a:endParaRPr lang="en-US"/>
          </a:p>
        </p:txBody>
      </p:sp>
    </p:spTree>
    <p:extLst>
      <p:ext uri="{BB962C8B-B14F-4D97-AF65-F5344CB8AC3E}">
        <p14:creationId xmlns:p14="http://schemas.microsoft.com/office/powerpoint/2010/main" val="87106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351D58E5-6E9F-FD4F-B80A-7E574200CDD2}"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dirty="0"/>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
        <p:nvSpPr>
          <p:cNvPr id="8" name="Footer Placeholder 4"/>
          <p:cNvSpPr txBox="1">
            <a:spLocks/>
          </p:cNvSpPr>
          <p:nvPr userDrawn="1"/>
        </p:nvSpPr>
        <p:spPr>
          <a:xfrm>
            <a:off x="1710155" y="6356350"/>
            <a:ext cx="5723691" cy="365125"/>
          </a:xfrm>
          <a:prstGeom prst="rect">
            <a:avLst/>
          </a:prstGeom>
        </p:spPr>
        <p:txBody>
          <a:bodyPr vert="horz" lIns="91440" tIns="45720" rIns="91440" bIns="45720" rtlCol="0" anchor="ctr"/>
          <a:lstStyle>
            <a:defPPr>
              <a:defRPr lang="en-US"/>
            </a:defPPr>
            <a:lvl1pPr marL="0" algn="ctr" defTabSz="457200" rtl="0" eaLnBrk="1" latinLnBrk="0" hangingPunct="1">
              <a:defRPr sz="1400" i="1" kern="1200">
                <a:solidFill>
                  <a:schemeClr val="tx1">
                    <a:tint val="75000"/>
                  </a:schemeClr>
                </a:solidFill>
                <a:latin typeface="Optim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2/22/18</a:t>
            </a:fld>
            <a:endParaRPr lang="en-US"/>
          </a:p>
        </p:txBody>
      </p:sp>
      <p:sp>
        <p:nvSpPr>
          <p:cNvPr id="6" name="Footer Placeholder 5"/>
          <p:cNvSpPr>
            <a:spLocks noGrp="1"/>
          </p:cNvSpPr>
          <p:nvPr>
            <p:ph type="ftr" sz="quarter" idx="11"/>
          </p:nvPr>
        </p:nvSpPr>
        <p:spPr/>
        <p:txBody>
          <a:bodyPr/>
          <a:lstStyle/>
          <a:p>
            <a:r>
              <a:rPr lang="en-US" smtClean="0"/>
              <a:t>Auditing Black Box Models</a:t>
            </a:r>
            <a:endParaRPr lang="en-US" dirty="0"/>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BFECD78-3C8E-49F2-8FAB-59489D168ABB}" type="datetimeFigureOut">
              <a:rPr lang="en-US" smtClean="0"/>
              <a:t>2/22/18</a:t>
            </a:fld>
            <a:endParaRPr lang="en-US"/>
          </a:p>
        </p:txBody>
      </p:sp>
      <p:sp>
        <p:nvSpPr>
          <p:cNvPr id="5" name="Footer Placeholder 4"/>
          <p:cNvSpPr>
            <a:spLocks noGrp="1"/>
          </p:cNvSpPr>
          <p:nvPr>
            <p:ph type="ftr" sz="quarter" idx="11"/>
          </p:nvPr>
        </p:nvSpPr>
        <p:spPr/>
        <p:txBody>
          <a:bodyPr/>
          <a:lstStyle/>
          <a:p>
            <a:r>
              <a:rPr lang="en-US" smtClean="0"/>
              <a:t>Auditing Black Box Models</a:t>
            </a:r>
            <a:endParaRPr lang="en-US" dirty="0"/>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BFECD78-3C8E-49F2-8FAB-59489D168ABB}" type="datetimeFigureOut">
              <a:rPr lang="en-US" smtClean="0"/>
              <a:t>2/22/18</a:t>
            </a:fld>
            <a:endParaRPr lang="en-US"/>
          </a:p>
        </p:txBody>
      </p:sp>
      <p:sp>
        <p:nvSpPr>
          <p:cNvPr id="5" name="Footer Placeholder 4"/>
          <p:cNvSpPr>
            <a:spLocks noGrp="1"/>
          </p:cNvSpPr>
          <p:nvPr>
            <p:ph type="ftr" sz="quarter" idx="11"/>
          </p:nvPr>
        </p:nvSpPr>
        <p:spPr/>
        <p:txBody>
          <a:bodyPr/>
          <a:lstStyle/>
          <a:p>
            <a:r>
              <a:rPr lang="en-US" smtClean="0"/>
              <a:t>Auditing Black Box Models</a:t>
            </a:r>
            <a:endParaRPr lang="en-US" dirty="0"/>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1D58E5-6E9F-FD4F-B80A-7E574200CDD2}"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104D3-DD93-F64B-8031-875E08F583BD}"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
        <p:nvSpPr>
          <p:cNvPr id="9" name="Footer Placeholder 4"/>
          <p:cNvSpPr txBox="1">
            <a:spLocks/>
          </p:cNvSpPr>
          <p:nvPr userDrawn="1"/>
        </p:nvSpPr>
        <p:spPr>
          <a:xfrm>
            <a:off x="1713145" y="6359340"/>
            <a:ext cx="5723691" cy="365125"/>
          </a:xfrm>
          <a:prstGeom prst="rect">
            <a:avLst/>
          </a:prstGeom>
        </p:spPr>
        <p:txBody>
          <a:bodyPr vert="horz" lIns="91440" tIns="45720" rIns="91440" bIns="45720" rtlCol="0" anchor="ctr"/>
          <a:lstStyle>
            <a:defPPr>
              <a:defRPr lang="en-US"/>
            </a:defPPr>
            <a:lvl1pPr marL="0" algn="ctr" defTabSz="457200" rtl="0" eaLnBrk="1" latinLnBrk="0" hangingPunct="1">
              <a:defRPr sz="1400" i="1" kern="1200">
                <a:solidFill>
                  <a:schemeClr val="tx1">
                    <a:tint val="75000"/>
                  </a:schemeClr>
                </a:solidFill>
                <a:latin typeface="Optim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Auditing</a:t>
            </a:r>
            <a:r>
              <a:rPr lang="en-US" baseline="0" dirty="0" smtClean="0"/>
              <a:t> Black Box Models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D58E5-6E9F-FD4F-B80A-7E574200CDD2}"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104D3-DD93-F64B-8031-875E08F583BD}" type="slidenum">
              <a:rPr lang="en-US" smtClean="0"/>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
        <p:nvSpPr>
          <p:cNvPr id="8" name="Footer Placeholder 4"/>
          <p:cNvSpPr txBox="1">
            <a:spLocks/>
          </p:cNvSpPr>
          <p:nvPr userDrawn="1"/>
        </p:nvSpPr>
        <p:spPr>
          <a:xfrm>
            <a:off x="1713145" y="6359340"/>
            <a:ext cx="5723691" cy="365125"/>
          </a:xfrm>
          <a:prstGeom prst="rect">
            <a:avLst/>
          </a:prstGeom>
        </p:spPr>
        <p:txBody>
          <a:bodyPr vert="horz" lIns="91440" tIns="45720" rIns="91440" bIns="45720" rtlCol="0" anchor="ctr"/>
          <a:lstStyle>
            <a:defPPr>
              <a:defRPr lang="en-US"/>
            </a:defPPr>
            <a:lvl1pPr marL="0" algn="ctr" defTabSz="457200" rtl="0" eaLnBrk="1" latinLnBrk="0" hangingPunct="1">
              <a:defRPr sz="1400" i="1" kern="1200">
                <a:solidFill>
                  <a:schemeClr val="tx1">
                    <a:tint val="75000"/>
                  </a:schemeClr>
                </a:solidFill>
                <a:latin typeface="Optim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51D58E5-6E9F-FD4F-B80A-7E574200CDD2}"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104D3-DD93-F64B-8031-875E08F583BD}"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
        <p:nvSpPr>
          <p:cNvPr id="10" name="Footer Placeholder 4"/>
          <p:cNvSpPr txBox="1">
            <a:spLocks/>
          </p:cNvSpPr>
          <p:nvPr userDrawn="1"/>
        </p:nvSpPr>
        <p:spPr>
          <a:xfrm>
            <a:off x="1713145" y="6359340"/>
            <a:ext cx="5723691" cy="365125"/>
          </a:xfrm>
          <a:prstGeom prst="rect">
            <a:avLst/>
          </a:prstGeom>
        </p:spPr>
        <p:txBody>
          <a:bodyPr vert="horz" lIns="91440" tIns="45720" rIns="91440" bIns="45720" rtlCol="0" anchor="ctr"/>
          <a:lstStyle>
            <a:defPPr>
              <a:defRPr lang="en-US"/>
            </a:defPPr>
            <a:lvl1pPr marL="0" algn="ctr" defTabSz="457200" rtl="0" eaLnBrk="1" latinLnBrk="0" hangingPunct="1">
              <a:defRPr sz="1400" i="1" kern="1200">
                <a:solidFill>
                  <a:schemeClr val="tx1">
                    <a:tint val="75000"/>
                  </a:schemeClr>
                </a:solidFill>
                <a:latin typeface="Optim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Auditing</a:t>
            </a:r>
            <a:r>
              <a:rPr lang="en-US" baseline="0" dirty="0" smtClean="0"/>
              <a:t> Black Box Models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BFECD78-3C8E-49F2-8FAB-59489D168ABB}" type="datetimeFigureOut">
              <a:rPr lang="en-US" smtClean="0"/>
              <a:t>2/22/18</a:t>
            </a:fld>
            <a:endParaRPr lang="en-US"/>
          </a:p>
        </p:txBody>
      </p:sp>
      <p:sp>
        <p:nvSpPr>
          <p:cNvPr id="8" name="Footer Placeholder 7"/>
          <p:cNvSpPr>
            <a:spLocks noGrp="1"/>
          </p:cNvSpPr>
          <p:nvPr>
            <p:ph type="ftr" sz="quarter" idx="11"/>
          </p:nvPr>
        </p:nvSpPr>
        <p:spPr/>
        <p:txBody>
          <a:bodyPr/>
          <a:lstStyle/>
          <a:p>
            <a:r>
              <a:rPr lang="en-US" smtClean="0"/>
              <a:t>Auditing Black Box Models</a:t>
            </a:r>
            <a:endParaRPr lang="en-US" dirty="0"/>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1D58E5-6E9F-FD4F-B80A-7E574200CDD2}" type="datetimeFigureOut">
              <a:rPr lang="en-US" smtClean="0"/>
              <a:t>2/22/18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4104D3-DD93-F64B-8031-875E08F583BD}"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
        <p:nvSpPr>
          <p:cNvPr id="7" name="Footer Placeholder 4"/>
          <p:cNvSpPr txBox="1">
            <a:spLocks/>
          </p:cNvSpPr>
          <p:nvPr userDrawn="1"/>
        </p:nvSpPr>
        <p:spPr>
          <a:xfrm>
            <a:off x="1713145" y="6359340"/>
            <a:ext cx="5723691" cy="365125"/>
          </a:xfrm>
          <a:prstGeom prst="rect">
            <a:avLst/>
          </a:prstGeom>
        </p:spPr>
        <p:txBody>
          <a:bodyPr vert="horz" lIns="91440" tIns="45720" rIns="91440" bIns="45720" rtlCol="0" anchor="ctr"/>
          <a:lstStyle>
            <a:defPPr>
              <a:defRPr lang="en-US"/>
            </a:defPPr>
            <a:lvl1pPr marL="0" algn="ctr" defTabSz="457200" rtl="0" eaLnBrk="1" latinLnBrk="0" hangingPunct="1">
              <a:defRPr sz="1400" i="1" kern="1200">
                <a:solidFill>
                  <a:schemeClr val="tx1">
                    <a:tint val="75000"/>
                  </a:schemeClr>
                </a:solidFill>
                <a:latin typeface="Optim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Auditing</a:t>
            </a:r>
            <a:r>
              <a:rPr lang="en-US" baseline="0" dirty="0" smtClean="0"/>
              <a:t> Black Box Models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D58E5-6E9F-FD4F-B80A-7E574200CDD2}" type="datetimeFigureOut">
              <a:rPr lang="en-US" smtClean="0"/>
              <a:t>2/22/18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4104D3-DD93-F64B-8031-875E08F583BD}" type="slidenum">
              <a:rPr lang="en-US" smtClean="0"/>
              <a:t>‹#›</a:t>
            </a:fld>
            <a:endParaRPr lang="en-US"/>
          </a:p>
        </p:txBody>
      </p:sp>
      <p:sp>
        <p:nvSpPr>
          <p:cNvPr id="5" name="Footer Placeholder 4"/>
          <p:cNvSpPr txBox="1">
            <a:spLocks/>
          </p:cNvSpPr>
          <p:nvPr userDrawn="1"/>
        </p:nvSpPr>
        <p:spPr>
          <a:xfrm>
            <a:off x="1713145" y="6359340"/>
            <a:ext cx="5723691" cy="365125"/>
          </a:xfrm>
          <a:prstGeom prst="rect">
            <a:avLst/>
          </a:prstGeom>
        </p:spPr>
        <p:txBody>
          <a:bodyPr vert="horz" lIns="91440" tIns="45720" rIns="91440" bIns="45720" rtlCol="0" anchor="ctr"/>
          <a:lstStyle>
            <a:defPPr>
              <a:defRPr lang="en-US"/>
            </a:defPPr>
            <a:lvl1pPr marL="0" algn="ctr" defTabSz="457200" rtl="0" eaLnBrk="1" latinLnBrk="0" hangingPunct="1">
              <a:defRPr sz="1400" i="1" kern="1200">
                <a:solidFill>
                  <a:schemeClr val="tx1">
                    <a:tint val="75000"/>
                  </a:schemeClr>
                </a:solidFill>
                <a:latin typeface="Optim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Auditing</a:t>
            </a:r>
            <a:r>
              <a:rPr lang="en-US" baseline="0" dirty="0" smtClean="0"/>
              <a:t> Black Box Models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2/22/18</a:t>
            </a:fld>
            <a:endParaRPr lang="en-US"/>
          </a:p>
        </p:txBody>
      </p:sp>
      <p:sp>
        <p:nvSpPr>
          <p:cNvPr id="6" name="Footer Placeholder 5"/>
          <p:cNvSpPr>
            <a:spLocks noGrp="1"/>
          </p:cNvSpPr>
          <p:nvPr>
            <p:ph type="ftr" sz="quarter" idx="11"/>
          </p:nvPr>
        </p:nvSpPr>
        <p:spPr/>
        <p:txBody>
          <a:bodyPr/>
          <a:lstStyle/>
          <a:p>
            <a:r>
              <a:rPr lang="en-US" smtClean="0"/>
              <a:t>Auditing Black Box Models</a:t>
            </a:r>
            <a:endParaRPr lang="en-US" dirty="0"/>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2/22/18</a:t>
            </a:fld>
            <a:endParaRPr lang="en-US"/>
          </a:p>
        </p:txBody>
      </p:sp>
      <p:sp>
        <p:nvSpPr>
          <p:cNvPr id="6" name="Footer Placeholder 5"/>
          <p:cNvSpPr>
            <a:spLocks noGrp="1"/>
          </p:cNvSpPr>
          <p:nvPr>
            <p:ph type="ftr" sz="quarter" idx="11"/>
          </p:nvPr>
        </p:nvSpPr>
        <p:spPr/>
        <p:txBody>
          <a:bodyPr/>
          <a:lstStyle/>
          <a:p>
            <a:r>
              <a:rPr lang="en-US" smtClean="0"/>
              <a:t>Auditing Black Box Models</a:t>
            </a:r>
            <a:endParaRPr lang="en-US" dirty="0"/>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FB56013-B943-42BA-886F-6F9D4EB85E9D}" type="slidenum">
              <a:rPr lang="en-US" smtClean="0"/>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ECD78-3C8E-49F2-8FAB-59489D168ABB}" type="datetimeFigureOut">
              <a:rPr lang="en-US" smtClean="0"/>
              <a:t>2/22/18</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Auditing Black Box Models</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1802.044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Auditing Black Box </a:t>
            </a:r>
            <a:r>
              <a:rPr lang="en-US" dirty="0" smtClean="0"/>
              <a:t>Models</a:t>
            </a:r>
            <a:endParaRPr lang="en-US" dirty="0"/>
          </a:p>
        </p:txBody>
      </p:sp>
      <p:sp>
        <p:nvSpPr>
          <p:cNvPr id="3" name="Subtitle 2"/>
          <p:cNvSpPr>
            <a:spLocks noGrp="1"/>
          </p:cNvSpPr>
          <p:nvPr>
            <p:ph type="subTitle" idx="1"/>
          </p:nvPr>
        </p:nvSpPr>
        <p:spPr/>
        <p:txBody>
          <a:bodyPr>
            <a:normAutofit/>
          </a:bodyPr>
          <a:lstStyle/>
          <a:p>
            <a:r>
              <a:rPr lang="en-US" dirty="0" smtClean="0"/>
              <a:t>Carlos </a:t>
            </a:r>
            <a:r>
              <a:rPr lang="en-US" dirty="0" err="1" smtClean="0"/>
              <a:t>Scheidegger</a:t>
            </a:r>
            <a:endParaRPr lang="en-US" dirty="0" smtClean="0"/>
          </a:p>
          <a:p>
            <a:r>
              <a:rPr lang="en-US" b="1" dirty="0" smtClean="0"/>
              <a:t>Suresh Venkatasubramanian</a:t>
            </a:r>
          </a:p>
          <a:p>
            <a:r>
              <a:rPr lang="en-US" dirty="0" smtClean="0"/>
              <a:t>Charles Marx</a:t>
            </a:r>
            <a:endParaRPr lang="en-US" dirty="0" smtClean="0"/>
          </a:p>
          <a:p>
            <a:endParaRPr lang="en-US" dirty="0" smtClean="0"/>
          </a:p>
        </p:txBody>
      </p:sp>
    </p:spTree>
    <p:extLst>
      <p:ext uri="{BB962C8B-B14F-4D97-AF65-F5344CB8AC3E}">
        <p14:creationId xmlns:p14="http://schemas.microsoft.com/office/powerpoint/2010/main" val="41154986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content and indirect influence</a:t>
            </a:r>
            <a:endParaRPr lang="en-US" dirty="0"/>
          </a:p>
        </p:txBody>
      </p:sp>
      <p:sp>
        <p:nvSpPr>
          <p:cNvPr id="3" name="Content Placeholder 2"/>
          <p:cNvSpPr>
            <a:spLocks noGrp="1"/>
          </p:cNvSpPr>
          <p:nvPr>
            <p:ph idx="1"/>
          </p:nvPr>
        </p:nvSpPr>
        <p:spPr/>
        <p:txBody>
          <a:bodyPr>
            <a:noAutofit/>
          </a:bodyPr>
          <a:lstStyle/>
          <a:p>
            <a:pPr marL="274320" lvl="1" indent="0" algn="ctr">
              <a:buNone/>
            </a:pPr>
            <a:r>
              <a:rPr lang="en-US" i="1" dirty="0" smtClean="0"/>
              <a:t>the </a:t>
            </a:r>
            <a:r>
              <a:rPr lang="en-US" i="1" dirty="0"/>
              <a:t>information content of a feature can be estimated</a:t>
            </a:r>
          </a:p>
          <a:p>
            <a:pPr marL="274320" lvl="1" indent="0" algn="ctr">
              <a:buNone/>
            </a:pPr>
            <a:r>
              <a:rPr lang="en-US" i="1" dirty="0"/>
              <a:t>by trying to predict it from the remaining </a:t>
            </a:r>
            <a:r>
              <a:rPr lang="en-US" i="1" dirty="0" smtClean="0"/>
              <a:t>features</a:t>
            </a:r>
          </a:p>
          <a:p>
            <a:pPr marL="274320" lvl="1" indent="0" algn="ctr">
              <a:buNone/>
            </a:pPr>
            <a:endParaRPr lang="en-US" i="1" dirty="0">
              <a:solidFill>
                <a:schemeClr val="tx2"/>
              </a:solidFill>
            </a:endParaRPr>
          </a:p>
          <a:p>
            <a:pPr marL="0" indent="0">
              <a:buNone/>
            </a:pPr>
            <a:r>
              <a:rPr lang="en-US" dirty="0" smtClean="0"/>
              <a:t>Given variables X, Y that are correlated, find Y’ conditionally </a:t>
            </a:r>
            <a:r>
              <a:rPr lang="en-US" b="1" dirty="0" smtClean="0"/>
              <a:t>independent</a:t>
            </a:r>
            <a:r>
              <a:rPr lang="en-US" dirty="0" smtClean="0"/>
              <a:t> of X such that Y’ is as similar to X as possible</a:t>
            </a:r>
            <a:r>
              <a:rPr lang="en-US" sz="2200" dirty="0" smtClean="0"/>
              <a:t>. </a:t>
            </a:r>
            <a:endParaRPr lang="en-US" sz="2200" dirty="0"/>
          </a:p>
          <a:p>
            <a:pPr marL="0" indent="0">
              <a:buNone/>
            </a:pPr>
            <a:endParaRPr lang="en-US" sz="2200" dirty="0"/>
          </a:p>
          <a:p>
            <a:pPr marL="0" indent="0">
              <a:buNone/>
            </a:pPr>
            <a:endParaRPr lang="en-US" sz="1600" dirty="0"/>
          </a:p>
          <a:p>
            <a:pPr marL="0" indent="0">
              <a:buNone/>
            </a:pPr>
            <a:endParaRPr lang="en-US" sz="1500" i="1" dirty="0" smtClean="0"/>
          </a:p>
          <a:p>
            <a:endParaRPr lang="en-US" dirty="0"/>
          </a:p>
        </p:txBody>
      </p:sp>
    </p:spTree>
    <p:extLst>
      <p:ext uri="{BB962C8B-B14F-4D97-AF65-F5344CB8AC3E}">
        <p14:creationId xmlns:p14="http://schemas.microsoft.com/office/powerpoint/2010/main" val="37402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Feature Audit</a:t>
            </a:r>
            <a:endParaRPr lang="en-US" dirty="0"/>
          </a:p>
        </p:txBody>
      </p:sp>
      <p:sp>
        <p:nvSpPr>
          <p:cNvPr id="3" name="Content Placeholder 2"/>
          <p:cNvSpPr>
            <a:spLocks noGrp="1"/>
          </p:cNvSpPr>
          <p:nvPr>
            <p:ph idx="1"/>
          </p:nvPr>
        </p:nvSpPr>
        <p:spPr>
          <a:xfrm>
            <a:off x="457200" y="1465616"/>
            <a:ext cx="8229600" cy="4525963"/>
          </a:xfrm>
        </p:spPr>
        <p:txBody>
          <a:bodyPr>
            <a:normAutofit lnSpcReduction="10000"/>
          </a:bodyPr>
          <a:lstStyle/>
          <a:p>
            <a:pPr marL="0" indent="0">
              <a:buNone/>
            </a:pPr>
            <a:r>
              <a:rPr lang="en-US" dirty="0" smtClean="0"/>
              <a:t>For each feature, </a:t>
            </a:r>
          </a:p>
          <a:p>
            <a:pPr marL="514350" indent="-514350">
              <a:buFont typeface="+mj-lt"/>
              <a:buAutoNum type="arabicPeriod"/>
            </a:pPr>
            <a:r>
              <a:rPr lang="en-US" dirty="0" smtClean="0"/>
              <a:t>Remove indirect influence of feature on other features in data</a:t>
            </a:r>
          </a:p>
          <a:p>
            <a:pPr marL="514350" indent="-514350">
              <a:buFont typeface="+mj-lt"/>
              <a:buAutoNum type="arabicPeriod"/>
            </a:pPr>
            <a:r>
              <a:rPr lang="en-US" dirty="0" smtClean="0"/>
              <a:t>Run </a:t>
            </a:r>
            <a:r>
              <a:rPr lang="en-US" b="1" dirty="0" smtClean="0"/>
              <a:t>model</a:t>
            </a:r>
            <a:r>
              <a:rPr lang="en-US" dirty="0" smtClean="0"/>
              <a:t> on modified test data</a:t>
            </a:r>
          </a:p>
          <a:p>
            <a:pPr marL="514350" indent="-514350">
              <a:buFont typeface="+mj-lt"/>
              <a:buAutoNum type="arabicPeriod"/>
            </a:pPr>
            <a:r>
              <a:rPr lang="en-US" dirty="0" smtClean="0"/>
              <a:t>Feature influence = original accuracy – resulting accuracy</a:t>
            </a:r>
            <a:endParaRPr lang="en-US" dirty="0"/>
          </a:p>
          <a:p>
            <a:pPr marL="0" indent="0">
              <a:buNone/>
            </a:pPr>
            <a:r>
              <a:rPr lang="en-US" dirty="0" smtClean="0"/>
              <a:t>Example: Auditing Amazon model:</a:t>
            </a:r>
          </a:p>
          <a:p>
            <a:pPr marL="0" indent="0">
              <a:buNone/>
            </a:pPr>
            <a:r>
              <a:rPr lang="en-US" dirty="0"/>
              <a:t>	</a:t>
            </a:r>
            <a:r>
              <a:rPr lang="en-US" dirty="0" smtClean="0"/>
              <a:t>Feature to remove: </a:t>
            </a:r>
            <a:r>
              <a:rPr lang="en-US" i="1" dirty="0" smtClean="0"/>
              <a:t>race</a:t>
            </a:r>
          </a:p>
          <a:p>
            <a:pPr marL="0" indent="0">
              <a:buNone/>
            </a:pPr>
            <a:r>
              <a:rPr lang="en-US" dirty="0"/>
              <a:t>	</a:t>
            </a:r>
            <a:r>
              <a:rPr lang="en-US" dirty="0" smtClean="0"/>
              <a:t>Eliminate (obscure) influence of race on </a:t>
            </a:r>
            <a:r>
              <a:rPr lang="en-US" i="1" dirty="0" err="1" smtClean="0"/>
              <a:t>zipcode</a:t>
            </a:r>
            <a:endParaRPr lang="en-US" i="1" dirty="0" smtClean="0"/>
          </a:p>
        </p:txBody>
      </p:sp>
    </p:spTree>
    <p:extLst>
      <p:ext uri="{BB962C8B-B14F-4D97-AF65-F5344CB8AC3E}">
        <p14:creationId xmlns:p14="http://schemas.microsoft.com/office/powerpoint/2010/main" val="5631504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Feature Audit</a:t>
            </a:r>
            <a:endParaRPr lang="en-US" dirty="0"/>
          </a:p>
        </p:txBody>
      </p:sp>
      <p:sp>
        <p:nvSpPr>
          <p:cNvPr id="3" name="Content Placeholder 2"/>
          <p:cNvSpPr>
            <a:spLocks noGrp="1"/>
          </p:cNvSpPr>
          <p:nvPr>
            <p:ph idx="1"/>
          </p:nvPr>
        </p:nvSpPr>
        <p:spPr>
          <a:xfrm>
            <a:off x="457200" y="1465616"/>
            <a:ext cx="8229600" cy="4525963"/>
          </a:xfrm>
        </p:spPr>
        <p:txBody>
          <a:bodyPr>
            <a:normAutofit lnSpcReduction="10000"/>
          </a:bodyPr>
          <a:lstStyle/>
          <a:p>
            <a:pPr marL="0" indent="0">
              <a:buNone/>
            </a:pPr>
            <a:r>
              <a:rPr lang="en-US" dirty="0" smtClean="0"/>
              <a:t>For each feature, </a:t>
            </a:r>
          </a:p>
          <a:p>
            <a:pPr marL="514350" indent="-514350">
              <a:buFont typeface="+mj-lt"/>
              <a:buAutoNum type="arabicPeriod"/>
            </a:pPr>
            <a:r>
              <a:rPr lang="en-US" dirty="0" smtClean="0"/>
              <a:t>Remove indirect influence of feature on other features in data</a:t>
            </a:r>
          </a:p>
          <a:p>
            <a:pPr marL="514350" indent="-514350">
              <a:buFont typeface="+mj-lt"/>
              <a:buAutoNum type="arabicPeriod"/>
            </a:pPr>
            <a:r>
              <a:rPr lang="en-US" dirty="0" smtClean="0"/>
              <a:t>Run </a:t>
            </a:r>
            <a:r>
              <a:rPr lang="en-US" b="1" dirty="0" smtClean="0"/>
              <a:t>model</a:t>
            </a:r>
            <a:r>
              <a:rPr lang="en-US" dirty="0" smtClean="0"/>
              <a:t> on modified test data</a:t>
            </a:r>
          </a:p>
          <a:p>
            <a:pPr marL="514350" indent="-514350">
              <a:buFont typeface="+mj-lt"/>
              <a:buAutoNum type="arabicPeriod"/>
            </a:pPr>
            <a:r>
              <a:rPr lang="en-US" dirty="0" smtClean="0"/>
              <a:t>Feature influence = original accuracy – resulting accuracy</a:t>
            </a:r>
            <a:endParaRPr lang="en-US" dirty="0"/>
          </a:p>
          <a:p>
            <a:pPr marL="0" indent="0">
              <a:buNone/>
            </a:pPr>
            <a:r>
              <a:rPr lang="en-US" dirty="0" smtClean="0"/>
              <a:t>Example: Auditing Amazon model:</a:t>
            </a:r>
          </a:p>
          <a:p>
            <a:pPr marL="0" indent="0">
              <a:buNone/>
            </a:pPr>
            <a:r>
              <a:rPr lang="en-US" dirty="0"/>
              <a:t>	</a:t>
            </a:r>
            <a:r>
              <a:rPr lang="en-US" dirty="0" smtClean="0"/>
              <a:t>Feature to remove: </a:t>
            </a:r>
            <a:r>
              <a:rPr lang="en-US" i="1" dirty="0" smtClean="0"/>
              <a:t>race</a:t>
            </a:r>
          </a:p>
          <a:p>
            <a:pPr marL="0" indent="0">
              <a:buNone/>
            </a:pPr>
            <a:r>
              <a:rPr lang="en-US" dirty="0"/>
              <a:t>	</a:t>
            </a:r>
            <a:r>
              <a:rPr lang="en-US" dirty="0" smtClean="0"/>
              <a:t>Eliminate (obscure) influence of race on </a:t>
            </a:r>
            <a:r>
              <a:rPr lang="en-US" i="1" dirty="0" err="1" smtClean="0"/>
              <a:t>zipcode</a:t>
            </a:r>
            <a:endParaRPr lang="en-US" i="1" dirty="0" smtClean="0"/>
          </a:p>
        </p:txBody>
      </p:sp>
      <p:sp>
        <p:nvSpPr>
          <p:cNvPr id="4" name="Rounded Rectangular Callout 3"/>
          <p:cNvSpPr/>
          <p:nvPr/>
        </p:nvSpPr>
        <p:spPr>
          <a:xfrm>
            <a:off x="2832860" y="3126312"/>
            <a:ext cx="4102764" cy="2691227"/>
          </a:xfrm>
          <a:prstGeom prst="wedgeRoundRectCallout">
            <a:avLst>
              <a:gd name="adj1" fmla="val -64788"/>
              <a:gd name="adj2" fmla="val -3952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p:cNvSpPr txBox="1"/>
          <p:nvPr/>
        </p:nvSpPr>
        <p:spPr>
          <a:xfrm>
            <a:off x="3460835" y="3642713"/>
            <a:ext cx="2930545" cy="1815882"/>
          </a:xfrm>
          <a:prstGeom prst="rect">
            <a:avLst/>
          </a:prstGeom>
          <a:noFill/>
        </p:spPr>
        <p:txBody>
          <a:bodyPr wrap="square" rtlCol="0">
            <a:spAutoFit/>
          </a:bodyPr>
          <a:lstStyle/>
          <a:p>
            <a:pPr algn="ctr"/>
            <a:r>
              <a:rPr lang="en-US" sz="2800" dirty="0" smtClean="0"/>
              <a:t>All our measures of influence are relative to a fixed model. </a:t>
            </a:r>
            <a:endParaRPr lang="en-US" sz="2800" dirty="0"/>
          </a:p>
        </p:txBody>
      </p:sp>
    </p:spTree>
    <p:extLst>
      <p:ext uri="{BB962C8B-B14F-4D97-AF65-F5344CB8AC3E}">
        <p14:creationId xmlns:p14="http://schemas.microsoft.com/office/powerpoint/2010/main" val="13251786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remove indirect influence?</a:t>
            </a:r>
            <a:endParaRPr lang="en-US" dirty="0"/>
          </a:p>
        </p:txBody>
      </p:sp>
      <p:pic>
        <p:nvPicPr>
          <p:cNvPr id="4" name="Content Placeholder 3" descr="fake_sat_data.pdf"/>
          <p:cNvPicPr>
            <a:picLocks noGrp="1" noChangeAspect="1"/>
          </p:cNvPicPr>
          <p:nvPr>
            <p:ph idx="1"/>
          </p:nvPr>
        </p:nvPicPr>
        <p:blipFill>
          <a:blip r:embed="rId2">
            <a:extLst>
              <a:ext uri="{28A0092B-C50C-407E-A947-70E740481C1C}">
                <a14:useLocalDpi xmlns:a14="http://schemas.microsoft.com/office/drawing/2010/main" val="0"/>
              </a:ext>
            </a:extLst>
          </a:blip>
          <a:srcRect t="1773" b="1773"/>
          <a:stretch>
            <a:fillRect/>
          </a:stretch>
        </p:blipFill>
        <p:spPr>
          <a:xfrm>
            <a:off x="1755423" y="1784084"/>
            <a:ext cx="5263494" cy="2894719"/>
          </a:xfrm>
          <a:prstGeom prst="rect">
            <a:avLst/>
          </a:prstGeom>
        </p:spPr>
      </p:pic>
      <p:sp>
        <p:nvSpPr>
          <p:cNvPr id="5" name="TextBox 4"/>
          <p:cNvSpPr txBox="1"/>
          <p:nvPr/>
        </p:nvSpPr>
        <p:spPr>
          <a:xfrm>
            <a:off x="635000" y="5221111"/>
            <a:ext cx="8051800" cy="830997"/>
          </a:xfrm>
          <a:prstGeom prst="rect">
            <a:avLst/>
          </a:prstGeom>
          <a:noFill/>
        </p:spPr>
        <p:txBody>
          <a:bodyPr wrap="square" rtlCol="0">
            <a:spAutoFit/>
          </a:bodyPr>
          <a:lstStyle/>
          <a:p>
            <a:r>
              <a:rPr lang="en-US" sz="2400" dirty="0" smtClean="0">
                <a:latin typeface="Gill Sans MT"/>
                <a:cs typeface="Gill Sans MT"/>
              </a:rPr>
              <a:t>Merge conditional distributions of obscured feature based on eliminated feature. </a:t>
            </a:r>
          </a:p>
        </p:txBody>
      </p:sp>
    </p:spTree>
    <p:extLst>
      <p:ext uri="{BB962C8B-B14F-4D97-AF65-F5344CB8AC3E}">
        <p14:creationId xmlns:p14="http://schemas.microsoft.com/office/powerpoint/2010/main" val="156685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remove indirect influence?</a:t>
            </a:r>
            <a:endParaRPr lang="en-US" dirty="0"/>
          </a:p>
        </p:txBody>
      </p:sp>
      <p:pic>
        <p:nvPicPr>
          <p:cNvPr id="4" name="Content Placeholder 3" descr="fake_sat_data.pdf"/>
          <p:cNvPicPr>
            <a:picLocks noGrp="1" noChangeAspect="1"/>
          </p:cNvPicPr>
          <p:nvPr>
            <p:ph idx="1"/>
          </p:nvPr>
        </p:nvPicPr>
        <p:blipFill>
          <a:blip r:embed="rId2">
            <a:extLst>
              <a:ext uri="{28A0092B-C50C-407E-A947-70E740481C1C}">
                <a14:useLocalDpi xmlns:a14="http://schemas.microsoft.com/office/drawing/2010/main" val="0"/>
              </a:ext>
            </a:extLst>
          </a:blip>
          <a:srcRect t="1773" b="1773"/>
          <a:stretch>
            <a:fillRect/>
          </a:stretch>
        </p:blipFill>
        <p:spPr>
          <a:xfrm>
            <a:off x="1755423" y="1784084"/>
            <a:ext cx="5263494" cy="2894719"/>
          </a:xfrm>
          <a:prstGeom prst="rect">
            <a:avLst/>
          </a:prstGeom>
        </p:spPr>
      </p:pic>
      <p:sp>
        <p:nvSpPr>
          <p:cNvPr id="5" name="TextBox 4"/>
          <p:cNvSpPr txBox="1"/>
          <p:nvPr/>
        </p:nvSpPr>
        <p:spPr>
          <a:xfrm>
            <a:off x="635000" y="5221111"/>
            <a:ext cx="8051800" cy="830997"/>
          </a:xfrm>
          <a:prstGeom prst="rect">
            <a:avLst/>
          </a:prstGeom>
          <a:noFill/>
        </p:spPr>
        <p:txBody>
          <a:bodyPr wrap="square" rtlCol="0">
            <a:spAutoFit/>
          </a:bodyPr>
          <a:lstStyle/>
          <a:p>
            <a:r>
              <a:rPr lang="en-US" sz="2400" dirty="0" smtClean="0">
                <a:latin typeface="Gill Sans MT"/>
                <a:cs typeface="Gill Sans MT"/>
              </a:rPr>
              <a:t>This will ensure that F-test will fail to tell them apart (provably*)</a:t>
            </a:r>
          </a:p>
        </p:txBody>
      </p:sp>
    </p:spTree>
    <p:extLst>
      <p:ext uri="{BB962C8B-B14F-4D97-AF65-F5344CB8AC3E}">
        <p14:creationId xmlns:p14="http://schemas.microsoft.com/office/powerpoint/2010/main" val="214492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remove indirect influence?</a:t>
            </a:r>
            <a:endParaRPr lang="en-US" dirty="0"/>
          </a:p>
        </p:txBody>
      </p:sp>
      <p:pic>
        <p:nvPicPr>
          <p:cNvPr id="4" name="Content Placeholder 3" descr="fake_sat_data.pdf"/>
          <p:cNvPicPr>
            <a:picLocks noGrp="1" noChangeAspect="1"/>
          </p:cNvPicPr>
          <p:nvPr>
            <p:ph idx="1"/>
          </p:nvPr>
        </p:nvPicPr>
        <p:blipFill>
          <a:blip r:embed="rId2">
            <a:extLst>
              <a:ext uri="{28A0092B-C50C-407E-A947-70E740481C1C}">
                <a14:useLocalDpi xmlns:a14="http://schemas.microsoft.com/office/drawing/2010/main" val="0"/>
              </a:ext>
            </a:extLst>
          </a:blip>
          <a:srcRect t="1773" b="1773"/>
          <a:stretch>
            <a:fillRect/>
          </a:stretch>
        </p:blipFill>
        <p:spPr>
          <a:xfrm>
            <a:off x="1755423" y="1784084"/>
            <a:ext cx="5263494" cy="2894719"/>
          </a:xfrm>
          <a:prstGeom prst="rect">
            <a:avLst/>
          </a:prstGeom>
        </p:spPr>
      </p:pic>
      <p:sp>
        <p:nvSpPr>
          <p:cNvPr id="5" name="TextBox 4"/>
          <p:cNvSpPr txBox="1"/>
          <p:nvPr/>
        </p:nvSpPr>
        <p:spPr>
          <a:xfrm>
            <a:off x="635000" y="5221111"/>
            <a:ext cx="8051800" cy="830997"/>
          </a:xfrm>
          <a:prstGeom prst="rect">
            <a:avLst/>
          </a:prstGeom>
          <a:noFill/>
        </p:spPr>
        <p:txBody>
          <a:bodyPr wrap="square" rtlCol="0">
            <a:spAutoFit/>
          </a:bodyPr>
          <a:lstStyle/>
          <a:p>
            <a:r>
              <a:rPr lang="en-US" sz="2400" dirty="0" smtClean="0">
                <a:latin typeface="Gill Sans MT"/>
                <a:cs typeface="Gill Sans MT"/>
              </a:rPr>
              <a:t>Need different approaches for categorical and numerical removed and eliminated variables. </a:t>
            </a:r>
          </a:p>
        </p:txBody>
      </p:sp>
    </p:spTree>
    <p:extLst>
      <p:ext uri="{BB962C8B-B14F-4D97-AF65-F5344CB8AC3E}">
        <p14:creationId xmlns:p14="http://schemas.microsoft.com/office/powerpoint/2010/main" val="96075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matters!</a:t>
            </a:r>
            <a:endParaRPr lang="en-US" dirty="0"/>
          </a:p>
        </p:txBody>
      </p:sp>
      <p:sp>
        <p:nvSpPr>
          <p:cNvPr id="3" name="Content Placeholder 2"/>
          <p:cNvSpPr>
            <a:spLocks noGrp="1"/>
          </p:cNvSpPr>
          <p:nvPr>
            <p:ph idx="1"/>
          </p:nvPr>
        </p:nvSpPr>
        <p:spPr/>
        <p:txBody>
          <a:bodyPr/>
          <a:lstStyle/>
          <a:p>
            <a:r>
              <a:rPr lang="en-US" dirty="0" smtClean="0"/>
              <a:t>Should race be categorical or numerical? </a:t>
            </a:r>
          </a:p>
          <a:p>
            <a:r>
              <a:rPr lang="en-US" dirty="0" smtClean="0"/>
              <a:t>Should it be “white/non-white” or multi-valued? </a:t>
            </a:r>
          </a:p>
          <a:p>
            <a:r>
              <a:rPr lang="en-US" dirty="0" smtClean="0"/>
              <a:t>These issues matter! For more, see</a:t>
            </a:r>
          </a:p>
          <a:p>
            <a:pPr lvl="1"/>
            <a:r>
              <a:rPr lang="de-DE" dirty="0">
                <a:hlinkClick r:id="rId2"/>
              </a:rPr>
              <a:t>https://arxiv.org/abs/</a:t>
            </a:r>
            <a:r>
              <a:rPr lang="de-DE" dirty="0" smtClean="0">
                <a:hlinkClick r:id="rId2"/>
              </a:rPr>
              <a:t>1802.04422</a:t>
            </a:r>
            <a:endParaRPr lang="de-DE" dirty="0" smtClean="0"/>
          </a:p>
          <a:p>
            <a:pPr lvl="1"/>
            <a:r>
              <a:rPr lang="de-DE" dirty="0"/>
              <a:t>https://</a:t>
            </a:r>
            <a:r>
              <a:rPr lang="de-DE" dirty="0" err="1"/>
              <a:t>github.com</a:t>
            </a:r>
            <a:r>
              <a:rPr lang="de-DE" dirty="0"/>
              <a:t>/</a:t>
            </a:r>
            <a:r>
              <a:rPr lang="de-DE" dirty="0" err="1"/>
              <a:t>algofairness</a:t>
            </a:r>
            <a:r>
              <a:rPr lang="de-DE" dirty="0"/>
              <a:t>/fairness-</a:t>
            </a:r>
            <a:r>
              <a:rPr lang="de-DE" dirty="0" err="1"/>
              <a:t>comparison</a:t>
            </a:r>
            <a:endParaRPr lang="en-US" dirty="0"/>
          </a:p>
        </p:txBody>
      </p:sp>
    </p:spTree>
    <p:extLst>
      <p:ext uri="{BB962C8B-B14F-4D97-AF65-F5344CB8AC3E}">
        <p14:creationId xmlns:p14="http://schemas.microsoft.com/office/powerpoint/2010/main" val="22884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Make sure we can query black box algorithms</a:t>
            </a:r>
            <a:endParaRPr lang="en-US" dirty="0"/>
          </a:p>
        </p:txBody>
      </p:sp>
      <p:grpSp>
        <p:nvGrpSpPr>
          <p:cNvPr id="8" name="Group 7"/>
          <p:cNvGrpSpPr/>
          <p:nvPr/>
        </p:nvGrpSpPr>
        <p:grpSpPr>
          <a:xfrm>
            <a:off x="3018118" y="2151529"/>
            <a:ext cx="3152588" cy="1763059"/>
            <a:chOff x="3018118" y="2151529"/>
            <a:chExt cx="3152588" cy="1763059"/>
          </a:xfrm>
        </p:grpSpPr>
        <p:sp>
          <p:nvSpPr>
            <p:cNvPr id="3" name="Cube 2"/>
            <p:cNvSpPr/>
            <p:nvPr/>
          </p:nvSpPr>
          <p:spPr>
            <a:xfrm>
              <a:off x="3018118" y="2151529"/>
              <a:ext cx="3152588" cy="1763059"/>
            </a:xfrm>
            <a:prstGeom prst="cub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 name="Picture 4" descr="amaz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648" y="2959274"/>
              <a:ext cx="1957294" cy="661351"/>
            </a:xfrm>
            <a:prstGeom prst="rect">
              <a:avLst/>
            </a:prstGeom>
          </p:spPr>
        </p:pic>
      </p:grpSp>
      <p:pic>
        <p:nvPicPr>
          <p:cNvPr id="6" name="Picture 5" descr="amazon.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182173"/>
            <a:ext cx="8686800" cy="1123096"/>
          </a:xfrm>
          <a:prstGeom prst="rect">
            <a:avLst/>
          </a:prstGeom>
        </p:spPr>
      </p:pic>
      <p:sp>
        <p:nvSpPr>
          <p:cNvPr id="7" name="TextBox 6"/>
          <p:cNvSpPr txBox="1"/>
          <p:nvPr/>
        </p:nvSpPr>
        <p:spPr>
          <a:xfrm>
            <a:off x="1205131" y="5379974"/>
            <a:ext cx="7347200" cy="461665"/>
          </a:xfrm>
          <a:prstGeom prst="rect">
            <a:avLst/>
          </a:prstGeom>
          <a:noFill/>
        </p:spPr>
        <p:txBody>
          <a:bodyPr wrap="none" rtlCol="0">
            <a:spAutoFit/>
          </a:bodyPr>
          <a:lstStyle/>
          <a:p>
            <a:r>
              <a:rPr lang="en-US" sz="2400" i="1" dirty="0">
                <a:latin typeface="Gill Sans MT"/>
                <a:cs typeface="Gill Sans MT"/>
              </a:rPr>
              <a:t>http://</a:t>
            </a:r>
            <a:r>
              <a:rPr lang="en-US" sz="2400" i="1" dirty="0" err="1">
                <a:latin typeface="Gill Sans MT"/>
                <a:cs typeface="Gill Sans MT"/>
              </a:rPr>
              <a:t>www.bloomberg.com</a:t>
            </a:r>
            <a:r>
              <a:rPr lang="en-US" sz="2400" i="1" dirty="0">
                <a:latin typeface="Gill Sans MT"/>
                <a:cs typeface="Gill Sans MT"/>
              </a:rPr>
              <a:t>/graphics/2016-amazon-same-day/</a:t>
            </a:r>
            <a:endParaRPr lang="en-US" sz="2400" i="1" dirty="0" smtClean="0">
              <a:latin typeface="Gill Sans MT"/>
              <a:cs typeface="Gill Sans MT"/>
            </a:endParaRPr>
          </a:p>
        </p:txBody>
      </p:sp>
    </p:spTree>
    <p:extLst>
      <p:ext uri="{BB962C8B-B14F-4D97-AF65-F5344CB8AC3E}">
        <p14:creationId xmlns:p14="http://schemas.microsoft.com/office/powerpoint/2010/main" val="565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Training </a:t>
            </a:r>
            <a:r>
              <a:rPr lang="en-US" dirty="0" err="1" smtClean="0"/>
              <a:t>vs</a:t>
            </a:r>
            <a:r>
              <a:rPr lang="en-US" dirty="0" smtClean="0"/>
              <a:t> Testing</a:t>
            </a:r>
            <a:endParaRPr lang="en-US" dirty="0"/>
          </a:p>
        </p:txBody>
      </p:sp>
      <p:sp>
        <p:nvSpPr>
          <p:cNvPr id="7" name="Cube 6"/>
          <p:cNvSpPr/>
          <p:nvPr/>
        </p:nvSpPr>
        <p:spPr>
          <a:xfrm>
            <a:off x="4135293" y="2058632"/>
            <a:ext cx="1299380" cy="1185019"/>
          </a:xfrm>
          <a:prstGeom prst="cub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2" name="Group 1"/>
          <p:cNvGrpSpPr/>
          <p:nvPr/>
        </p:nvGrpSpPr>
        <p:grpSpPr>
          <a:xfrm>
            <a:off x="4135293" y="4304912"/>
            <a:ext cx="1243917" cy="1295955"/>
            <a:chOff x="3417648" y="2645953"/>
            <a:chExt cx="1243917" cy="1295955"/>
          </a:xfrm>
        </p:grpSpPr>
        <p:sp>
          <p:nvSpPr>
            <p:cNvPr id="8" name="Oval 7"/>
            <p:cNvSpPr/>
            <p:nvPr/>
          </p:nvSpPr>
          <p:spPr>
            <a:xfrm>
              <a:off x="4023271" y="3027508"/>
              <a:ext cx="181429" cy="1814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237707" y="3118223"/>
              <a:ext cx="181429" cy="1814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841842" y="3212565"/>
              <a:ext cx="181429" cy="1814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61935" y="3393994"/>
              <a:ext cx="181429" cy="1814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599077" y="3637108"/>
              <a:ext cx="181429" cy="18142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4023271" y="3760479"/>
              <a:ext cx="181429" cy="18142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480136" y="3510805"/>
              <a:ext cx="181429" cy="18142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344419" y="2645953"/>
              <a:ext cx="181429" cy="18142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3417648" y="3118223"/>
              <a:ext cx="181429" cy="18142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3610357" y="2736667"/>
              <a:ext cx="181429" cy="18142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Donut 17"/>
            <p:cNvSpPr/>
            <p:nvPr/>
          </p:nvSpPr>
          <p:spPr>
            <a:xfrm>
              <a:off x="3686164" y="2918095"/>
              <a:ext cx="839684" cy="781727"/>
            </a:xfrm>
            <a:prstGeom prst="donut">
              <a:avLst>
                <a:gd name="adj" fmla="val 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grpSp>
      <p:sp>
        <p:nvSpPr>
          <p:cNvPr id="20" name="Right Arrow 19"/>
          <p:cNvSpPr/>
          <p:nvPr/>
        </p:nvSpPr>
        <p:spPr>
          <a:xfrm>
            <a:off x="2926899" y="2597320"/>
            <a:ext cx="978408" cy="288116"/>
          </a:xfrm>
          <a:prstGeom prst="rightArrow">
            <a:avLst>
              <a:gd name="adj1" fmla="val 50000"/>
              <a:gd name="adj2" fmla="val 55241"/>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ight Arrow 20"/>
          <p:cNvSpPr/>
          <p:nvPr/>
        </p:nvSpPr>
        <p:spPr>
          <a:xfrm rot="20112239">
            <a:off x="5608840" y="4542408"/>
            <a:ext cx="978408" cy="288116"/>
          </a:xfrm>
          <a:prstGeom prst="rightArrow">
            <a:avLst>
              <a:gd name="adj1" fmla="val 50000"/>
              <a:gd name="adj2" fmla="val 55241"/>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ight Arrow 21"/>
          <p:cNvSpPr/>
          <p:nvPr/>
        </p:nvSpPr>
        <p:spPr>
          <a:xfrm rot="1487761" flipV="1">
            <a:off x="5608840" y="5316545"/>
            <a:ext cx="978408" cy="288116"/>
          </a:xfrm>
          <a:prstGeom prst="rightArrow">
            <a:avLst>
              <a:gd name="adj1" fmla="val 50000"/>
              <a:gd name="adj2" fmla="val 55241"/>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ectangle 22"/>
          <p:cNvSpPr/>
          <p:nvPr/>
        </p:nvSpPr>
        <p:spPr>
          <a:xfrm>
            <a:off x="6582315" y="4142366"/>
            <a:ext cx="575323" cy="646331"/>
          </a:xfrm>
          <a:prstGeom prst="rect">
            <a:avLst/>
          </a:prstGeom>
        </p:spPr>
        <p:txBody>
          <a:bodyPr wrap="none">
            <a:spAutoFit/>
          </a:bodyPr>
          <a:lstStyle/>
          <a:p>
            <a:r>
              <a:rPr lang="en-US" sz="3600" dirty="0">
                <a:latin typeface="Zapf Dingbats"/>
                <a:ea typeface="Zapf Dingbats"/>
                <a:cs typeface="Zapf Dingbats"/>
              </a:rPr>
              <a:t>✔</a:t>
            </a:r>
            <a:endParaRPr lang="en-US" sz="3600" dirty="0"/>
          </a:p>
        </p:txBody>
      </p:sp>
      <p:sp>
        <p:nvSpPr>
          <p:cNvPr id="24" name="Rectangle 23"/>
          <p:cNvSpPr/>
          <p:nvPr/>
        </p:nvSpPr>
        <p:spPr>
          <a:xfrm>
            <a:off x="6601927" y="5310766"/>
            <a:ext cx="536099" cy="646331"/>
          </a:xfrm>
          <a:prstGeom prst="rect">
            <a:avLst/>
          </a:prstGeom>
        </p:spPr>
        <p:txBody>
          <a:bodyPr wrap="none">
            <a:spAutoFit/>
          </a:bodyPr>
          <a:lstStyle/>
          <a:p>
            <a:r>
              <a:rPr lang="en-US" sz="3600" dirty="0">
                <a:latin typeface="Zapf Dingbats"/>
                <a:ea typeface="Zapf Dingbats"/>
                <a:cs typeface="Zapf Dingbats"/>
              </a:rPr>
              <a:t>✖</a:t>
            </a:r>
            <a:endParaRPr lang="en-US" sz="3600" dirty="0"/>
          </a:p>
        </p:txBody>
      </p:sp>
      <p:sp>
        <p:nvSpPr>
          <p:cNvPr id="3" name="TextBox 2"/>
          <p:cNvSpPr txBox="1"/>
          <p:nvPr/>
        </p:nvSpPr>
        <p:spPr>
          <a:xfrm>
            <a:off x="1588439" y="2412654"/>
            <a:ext cx="1159392" cy="830997"/>
          </a:xfrm>
          <a:prstGeom prst="rect">
            <a:avLst/>
          </a:prstGeom>
          <a:noFill/>
        </p:spPr>
        <p:txBody>
          <a:bodyPr wrap="none" rtlCol="0">
            <a:spAutoFit/>
          </a:bodyPr>
          <a:lstStyle/>
          <a:p>
            <a:pPr algn="ctr"/>
            <a:r>
              <a:rPr lang="en-US" sz="2400" dirty="0" smtClean="0">
                <a:latin typeface="Gill Sans MT"/>
                <a:cs typeface="Gill Sans MT"/>
              </a:rPr>
              <a:t>Training</a:t>
            </a:r>
          </a:p>
          <a:p>
            <a:pPr algn="ctr"/>
            <a:r>
              <a:rPr lang="en-US" sz="2400" dirty="0" smtClean="0">
                <a:latin typeface="Gill Sans MT"/>
                <a:cs typeface="Gill Sans MT"/>
              </a:rPr>
              <a:t>data</a:t>
            </a:r>
          </a:p>
        </p:txBody>
      </p:sp>
      <p:sp>
        <p:nvSpPr>
          <p:cNvPr id="25" name="TextBox 24"/>
          <p:cNvSpPr txBox="1"/>
          <p:nvPr/>
        </p:nvSpPr>
        <p:spPr>
          <a:xfrm>
            <a:off x="1993831" y="4709160"/>
            <a:ext cx="706744" cy="830997"/>
          </a:xfrm>
          <a:prstGeom prst="rect">
            <a:avLst/>
          </a:prstGeom>
          <a:noFill/>
        </p:spPr>
        <p:txBody>
          <a:bodyPr wrap="none" rtlCol="0">
            <a:spAutoFit/>
          </a:bodyPr>
          <a:lstStyle/>
          <a:p>
            <a:pPr algn="ctr"/>
            <a:r>
              <a:rPr lang="en-US" sz="2400" dirty="0" smtClean="0">
                <a:latin typeface="Gill Sans MT"/>
                <a:cs typeface="Gill Sans MT"/>
              </a:rPr>
              <a:t>Test</a:t>
            </a:r>
          </a:p>
          <a:p>
            <a:pPr algn="ctr"/>
            <a:r>
              <a:rPr lang="en-US" sz="2400" dirty="0" smtClean="0">
                <a:latin typeface="Gill Sans MT"/>
                <a:cs typeface="Gill Sans MT"/>
              </a:rPr>
              <a:t>data</a:t>
            </a:r>
          </a:p>
        </p:txBody>
      </p:sp>
      <p:sp>
        <p:nvSpPr>
          <p:cNvPr id="26" name="Right Arrow 25"/>
          <p:cNvSpPr/>
          <p:nvPr/>
        </p:nvSpPr>
        <p:spPr>
          <a:xfrm>
            <a:off x="2926899" y="5033642"/>
            <a:ext cx="978408" cy="288116"/>
          </a:xfrm>
          <a:prstGeom prst="rightArrow">
            <a:avLst>
              <a:gd name="adj1" fmla="val 50000"/>
              <a:gd name="adj2" fmla="val 55241"/>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ight Arrow 26"/>
          <p:cNvSpPr/>
          <p:nvPr/>
        </p:nvSpPr>
        <p:spPr>
          <a:xfrm rot="5400000">
            <a:off x="4322090" y="3717260"/>
            <a:ext cx="978408" cy="288116"/>
          </a:xfrm>
          <a:prstGeom prst="rightArrow">
            <a:avLst>
              <a:gd name="adj1" fmla="val 50000"/>
              <a:gd name="adj2" fmla="val 55241"/>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8" name="Straight Connector 27"/>
          <p:cNvCxnSpPr/>
          <p:nvPr/>
        </p:nvCxnSpPr>
        <p:spPr>
          <a:xfrm>
            <a:off x="1519688" y="3482635"/>
            <a:ext cx="5833035" cy="2988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912849" y="2181821"/>
            <a:ext cx="3021975" cy="830997"/>
          </a:xfrm>
          <a:prstGeom prst="rect">
            <a:avLst/>
          </a:prstGeom>
          <a:noFill/>
        </p:spPr>
        <p:txBody>
          <a:bodyPr wrap="square" rtlCol="0">
            <a:spAutoFit/>
          </a:bodyPr>
          <a:lstStyle/>
          <a:p>
            <a:r>
              <a:rPr lang="en-US" sz="2400" dirty="0" smtClean="0">
                <a:latin typeface="Gill Sans MT"/>
                <a:cs typeface="Gill Sans MT"/>
              </a:rPr>
              <a:t>No access to training data or algorithm</a:t>
            </a:r>
          </a:p>
        </p:txBody>
      </p:sp>
    </p:spTree>
    <p:extLst>
      <p:ext uri="{BB962C8B-B14F-4D97-AF65-F5344CB8AC3E}">
        <p14:creationId xmlns:p14="http://schemas.microsoft.com/office/powerpoint/2010/main" val="1101744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understand a model</a:t>
            </a:r>
            <a:endParaRPr lang="en-US" dirty="0"/>
          </a:p>
        </p:txBody>
      </p:sp>
      <p:sp>
        <p:nvSpPr>
          <p:cNvPr id="3" name="Content Placeholder 2"/>
          <p:cNvSpPr>
            <a:spLocks noGrp="1"/>
          </p:cNvSpPr>
          <p:nvPr>
            <p:ph idx="1"/>
          </p:nvPr>
        </p:nvSpPr>
        <p:spPr/>
        <p:txBody>
          <a:bodyPr/>
          <a:lstStyle/>
          <a:p>
            <a:r>
              <a:rPr lang="en-US" dirty="0" smtClean="0"/>
              <a:t>If we use a “simple” model we can interpret it directly. </a:t>
            </a:r>
          </a:p>
          <a:p>
            <a:pPr lvl="1"/>
            <a:r>
              <a:rPr lang="en-US" dirty="0" smtClean="0"/>
              <a:t>Decision trees</a:t>
            </a:r>
          </a:p>
          <a:p>
            <a:pPr lvl="1"/>
            <a:r>
              <a:rPr lang="en-US" dirty="0" smtClean="0"/>
              <a:t>Linear classifiers</a:t>
            </a:r>
          </a:p>
          <a:p>
            <a:pPr lvl="1"/>
            <a:r>
              <a:rPr lang="en-US" dirty="0" smtClean="0"/>
              <a:t>SLIM (Sparse Linear Interpretable Models)</a:t>
            </a:r>
            <a:endParaRPr lang="en-US" dirty="0"/>
          </a:p>
        </p:txBody>
      </p:sp>
    </p:spTree>
    <p:extLst>
      <p:ext uri="{BB962C8B-B14F-4D97-AF65-F5344CB8AC3E}">
        <p14:creationId xmlns:p14="http://schemas.microsoft.com/office/powerpoint/2010/main" val="213240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models are hard</a:t>
            </a:r>
            <a:endParaRPr lang="en-US" dirty="0"/>
          </a:p>
        </p:txBody>
      </p:sp>
      <p:pic>
        <p:nvPicPr>
          <p:cNvPr id="3" name="Content Placeholder 3"/>
          <p:cNvPicPr>
            <a:picLocks noGrp="1"/>
          </p:cNvPicPr>
          <p:nvPr/>
        </p:nvPicPr>
        <p:blipFill>
          <a:blip r:embed="rId2" cstate="print">
            <a:extLst>
              <a:ext uri="{28A0092B-C50C-407E-A947-70E740481C1C}">
                <a14:useLocalDpi xmlns:a14="http://schemas.microsoft.com/office/drawing/2010/main" val="0"/>
              </a:ext>
            </a:extLst>
          </a:blip>
          <a:srcRect l="-10288" r="-10288"/>
          <a:stretch>
            <a:fillRect/>
          </a:stretch>
        </p:blipFill>
        <p:spPr>
          <a:xfrm>
            <a:off x="1216311" y="1417638"/>
            <a:ext cx="7031720" cy="4099337"/>
          </a:xfrm>
          <a:prstGeom prst="rect">
            <a:avLst/>
          </a:prstGeom>
        </p:spPr>
      </p:pic>
      <p:sp>
        <p:nvSpPr>
          <p:cNvPr id="4" name="Rectangle 3"/>
          <p:cNvSpPr/>
          <p:nvPr/>
        </p:nvSpPr>
        <p:spPr>
          <a:xfrm>
            <a:off x="1089763" y="5545836"/>
            <a:ext cx="7524047" cy="954107"/>
          </a:xfrm>
          <a:prstGeom prst="rect">
            <a:avLst/>
          </a:prstGeom>
        </p:spPr>
        <p:txBody>
          <a:bodyPr wrap="square">
            <a:spAutoFit/>
          </a:bodyPr>
          <a:lstStyle/>
          <a:p>
            <a:r>
              <a:rPr lang="en-US" sz="1400" dirty="0">
                <a:solidFill>
                  <a:srgbClr val="3E3E4F"/>
                </a:solidFill>
              </a:rPr>
              <a:t>Paul </a:t>
            </a:r>
            <a:r>
              <a:rPr lang="en-US" sz="1400" dirty="0" err="1">
                <a:solidFill>
                  <a:srgbClr val="3E3E4F"/>
                </a:solidFill>
              </a:rPr>
              <a:t>Raccuglia</a:t>
            </a:r>
            <a:r>
              <a:rPr lang="en-US" sz="1400" dirty="0">
                <a:solidFill>
                  <a:srgbClr val="3E3E4F"/>
                </a:solidFill>
              </a:rPr>
              <a:t>, Katherine C. Elbert, Philip D. F. Adler, Casey Falk, </a:t>
            </a:r>
            <a:r>
              <a:rPr lang="en-US" sz="1400" dirty="0" err="1">
                <a:solidFill>
                  <a:srgbClr val="3E3E4F"/>
                </a:solidFill>
              </a:rPr>
              <a:t>Malia</a:t>
            </a:r>
            <a:r>
              <a:rPr lang="en-US" sz="1400" dirty="0">
                <a:solidFill>
                  <a:srgbClr val="3E3E4F"/>
                </a:solidFill>
              </a:rPr>
              <a:t> B. </a:t>
            </a:r>
            <a:r>
              <a:rPr lang="en-US" sz="1400" dirty="0" err="1">
                <a:solidFill>
                  <a:srgbClr val="3E3E4F"/>
                </a:solidFill>
              </a:rPr>
              <a:t>Wenny</a:t>
            </a:r>
            <a:r>
              <a:rPr lang="en-US" sz="1400" dirty="0">
                <a:solidFill>
                  <a:srgbClr val="3E3E4F"/>
                </a:solidFill>
              </a:rPr>
              <a:t>, Aurelio </a:t>
            </a:r>
            <a:r>
              <a:rPr lang="en-US" sz="1400" dirty="0" err="1">
                <a:solidFill>
                  <a:srgbClr val="3E3E4F"/>
                </a:solidFill>
              </a:rPr>
              <a:t>Mollo</a:t>
            </a:r>
            <a:r>
              <a:rPr lang="en-US" sz="1400" dirty="0">
                <a:solidFill>
                  <a:srgbClr val="3E3E4F"/>
                </a:solidFill>
              </a:rPr>
              <a:t>, Matthias Zeller, </a:t>
            </a:r>
            <a:r>
              <a:rPr lang="en-US" sz="1400" dirty="0" err="1">
                <a:solidFill>
                  <a:srgbClr val="3E3E4F"/>
                </a:solidFill>
              </a:rPr>
              <a:t>Sorelle</a:t>
            </a:r>
            <a:r>
              <a:rPr lang="en-US" sz="1400" dirty="0">
                <a:solidFill>
                  <a:srgbClr val="3E3E4F"/>
                </a:solidFill>
              </a:rPr>
              <a:t> A. Friedler, Joshua </a:t>
            </a:r>
            <a:r>
              <a:rPr lang="en-US" sz="1400" dirty="0" err="1">
                <a:solidFill>
                  <a:srgbClr val="3E3E4F"/>
                </a:solidFill>
              </a:rPr>
              <a:t>Schrier</a:t>
            </a:r>
            <a:r>
              <a:rPr lang="en-US" sz="1400" dirty="0">
                <a:solidFill>
                  <a:srgbClr val="3E3E4F"/>
                </a:solidFill>
              </a:rPr>
              <a:t>, and Alexander J. </a:t>
            </a:r>
            <a:r>
              <a:rPr lang="en-US" sz="1400" dirty="0" err="1">
                <a:solidFill>
                  <a:srgbClr val="3E3E4F"/>
                </a:solidFill>
              </a:rPr>
              <a:t>Norquist</a:t>
            </a:r>
            <a:r>
              <a:rPr lang="en-US" sz="1400" dirty="0">
                <a:solidFill>
                  <a:srgbClr val="3E3E4F"/>
                </a:solidFill>
              </a:rPr>
              <a:t>. Machine-learning-assisted materials discovery using failed experiments. Nature, 533: 73 - 76, May 5, 2016.</a:t>
            </a:r>
          </a:p>
          <a:p>
            <a:r>
              <a:rPr lang="en-US" sz="1400" dirty="0">
                <a:solidFill>
                  <a:srgbClr val="3E3E4F"/>
                </a:solidFill>
              </a:rPr>
              <a:t>http://</a:t>
            </a:r>
            <a:r>
              <a:rPr lang="en-US" sz="1400" dirty="0" err="1">
                <a:solidFill>
                  <a:srgbClr val="3E3E4F"/>
                </a:solidFill>
              </a:rPr>
              <a:t>dx.doi.org</a:t>
            </a:r>
            <a:r>
              <a:rPr lang="en-US" sz="1400" dirty="0">
                <a:solidFill>
                  <a:srgbClr val="3E3E4F"/>
                </a:solidFill>
              </a:rPr>
              <a:t>/10.1038/nature17439</a:t>
            </a:r>
          </a:p>
        </p:txBody>
      </p:sp>
    </p:spTree>
    <p:extLst>
      <p:ext uri="{BB962C8B-B14F-4D97-AF65-F5344CB8AC3E}">
        <p14:creationId xmlns:p14="http://schemas.microsoft.com/office/powerpoint/2010/main" val="264858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normAutofit lnSpcReduction="10000"/>
          </a:bodyPr>
          <a:lstStyle/>
          <a:p>
            <a:r>
              <a:rPr lang="en-US" dirty="0" smtClean="0"/>
              <a:t>Given a black box function</a:t>
            </a:r>
          </a:p>
          <a:p>
            <a:endParaRPr lang="en-US" dirty="0"/>
          </a:p>
          <a:p>
            <a:endParaRPr lang="en-US" dirty="0" smtClean="0"/>
          </a:p>
          <a:p>
            <a:r>
              <a:rPr lang="en-US" dirty="0" smtClean="0"/>
              <a:t>Determine the </a:t>
            </a:r>
            <a:r>
              <a:rPr lang="en-US" i="1" dirty="0" smtClean="0"/>
              <a:t>influence </a:t>
            </a:r>
            <a:r>
              <a:rPr lang="en-US" dirty="0" smtClean="0"/>
              <a:t>each variable has on the outcome</a:t>
            </a:r>
          </a:p>
          <a:p>
            <a:pPr lvl="1"/>
            <a:r>
              <a:rPr lang="en-US" dirty="0" smtClean="0"/>
              <a:t>How do we quantify influence</a:t>
            </a:r>
          </a:p>
          <a:p>
            <a:pPr lvl="1"/>
            <a:r>
              <a:rPr lang="en-US" dirty="0" smtClean="0"/>
              <a:t>How do we model it (random perturbations?)</a:t>
            </a:r>
          </a:p>
          <a:p>
            <a:pPr lvl="1"/>
            <a:r>
              <a:rPr lang="en-US" dirty="0" smtClean="0"/>
              <a:t>How do we handle </a:t>
            </a:r>
            <a:r>
              <a:rPr lang="en-US" i="1" dirty="0" smtClean="0"/>
              <a:t>indirect</a:t>
            </a:r>
            <a:r>
              <a:rPr lang="en-US" dirty="0" smtClean="0"/>
              <a:t> and </a:t>
            </a:r>
            <a:r>
              <a:rPr lang="en-US" i="1" dirty="0" smtClean="0"/>
              <a:t>joint</a:t>
            </a:r>
            <a:r>
              <a:rPr lang="en-US" dirty="0" smtClean="0"/>
              <a:t> influence</a:t>
            </a:r>
            <a:endParaRPr lang="en-US"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250" y="2972810"/>
            <a:ext cx="2857500" cy="406400"/>
          </a:xfrm>
          <a:prstGeom prst="rect">
            <a:avLst/>
          </a:prstGeom>
        </p:spPr>
      </p:pic>
    </p:spTree>
    <p:extLst>
      <p:ext uri="{BB962C8B-B14F-4D97-AF65-F5344CB8AC3E}">
        <p14:creationId xmlns:p14="http://schemas.microsoft.com/office/powerpoint/2010/main" val="27614723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 </a:t>
            </a:r>
            <a:r>
              <a:rPr lang="en-US" dirty="0" err="1" smtClean="0"/>
              <a:t>vs</a:t>
            </a:r>
            <a:r>
              <a:rPr lang="en-US" dirty="0" smtClean="0"/>
              <a:t> Indirect Influence Auditing</a:t>
            </a:r>
            <a:endParaRPr lang="en-US" dirty="0"/>
          </a:p>
        </p:txBody>
      </p:sp>
      <p:sp>
        <p:nvSpPr>
          <p:cNvPr id="3" name="Content Placeholder 2"/>
          <p:cNvSpPr>
            <a:spLocks noGrp="1"/>
          </p:cNvSpPr>
          <p:nvPr>
            <p:ph idx="1"/>
          </p:nvPr>
        </p:nvSpPr>
        <p:spPr/>
        <p:txBody>
          <a:bodyPr>
            <a:normAutofit/>
          </a:bodyPr>
          <a:lstStyle/>
          <a:p>
            <a:r>
              <a:rPr lang="en-US" dirty="0" smtClean="0"/>
              <a:t>Does a feature (or group of features) </a:t>
            </a:r>
            <a:r>
              <a:rPr lang="en-US" b="1" dirty="0" smtClean="0"/>
              <a:t>directly</a:t>
            </a:r>
            <a:r>
              <a:rPr lang="en-US" dirty="0" smtClean="0"/>
              <a:t> influence the outcome? </a:t>
            </a:r>
          </a:p>
          <a:p>
            <a:pPr lvl="1"/>
            <a:r>
              <a:rPr lang="en-US" dirty="0" err="1" smtClean="0"/>
              <a:t>E.g</a:t>
            </a:r>
            <a:r>
              <a:rPr lang="en-US" dirty="0" smtClean="0"/>
              <a:t> a feature used in a decision tree</a:t>
            </a:r>
          </a:p>
          <a:p>
            <a:r>
              <a:rPr lang="en-US" b="1" dirty="0" smtClean="0"/>
              <a:t>Intervention:</a:t>
            </a:r>
            <a:endParaRPr lang="en-US" dirty="0" smtClean="0"/>
          </a:p>
          <a:p>
            <a:pPr lvl="1"/>
            <a:r>
              <a:rPr lang="en-US" dirty="0" smtClean="0"/>
              <a:t>Replace feature with random noise and see how much model accuracy degrades. </a:t>
            </a:r>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40040533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 </a:t>
            </a:r>
            <a:r>
              <a:rPr lang="en-US" dirty="0" err="1" smtClean="0"/>
              <a:t>vs</a:t>
            </a:r>
            <a:r>
              <a:rPr lang="en-US" dirty="0" smtClean="0"/>
              <a:t> Indirect Influence Auditing</a:t>
            </a:r>
            <a:endParaRPr lang="en-US" dirty="0"/>
          </a:p>
        </p:txBody>
      </p:sp>
      <p:sp>
        <p:nvSpPr>
          <p:cNvPr id="3" name="Content Placeholder 2"/>
          <p:cNvSpPr>
            <a:spLocks noGrp="1"/>
          </p:cNvSpPr>
          <p:nvPr>
            <p:ph idx="1"/>
          </p:nvPr>
        </p:nvSpPr>
        <p:spPr/>
        <p:txBody>
          <a:bodyPr>
            <a:normAutofit/>
          </a:bodyPr>
          <a:lstStyle/>
          <a:p>
            <a:r>
              <a:rPr lang="en-US" dirty="0" smtClean="0"/>
              <a:t>Does a feature (or group of features) in</a:t>
            </a:r>
            <a:r>
              <a:rPr lang="en-US" b="1" dirty="0" smtClean="0"/>
              <a:t>directly</a:t>
            </a:r>
            <a:r>
              <a:rPr lang="en-US" dirty="0" smtClean="0"/>
              <a:t> influence the outcome? </a:t>
            </a:r>
          </a:p>
          <a:p>
            <a:pPr lvl="1"/>
            <a:r>
              <a:rPr lang="en-US" dirty="0" err="1" smtClean="0"/>
              <a:t>E.g</a:t>
            </a:r>
            <a:r>
              <a:rPr lang="en-US" dirty="0" smtClean="0"/>
              <a:t> </a:t>
            </a:r>
            <a:r>
              <a:rPr lang="en-US" dirty="0" err="1" smtClean="0"/>
              <a:t>zipcode</a:t>
            </a:r>
            <a:r>
              <a:rPr lang="en-US" dirty="0" smtClean="0"/>
              <a:t> as a proxy for race? </a:t>
            </a:r>
          </a:p>
          <a:p>
            <a:r>
              <a:rPr lang="en-US" b="1" dirty="0" smtClean="0"/>
              <a:t>Intervention:</a:t>
            </a:r>
          </a:p>
          <a:p>
            <a:pPr lvl="1"/>
            <a:r>
              <a:rPr lang="en-US" dirty="0" smtClean="0"/>
              <a:t>Direct perturbation no longer works, because more than one variable carries the desired signal. </a:t>
            </a:r>
          </a:p>
        </p:txBody>
      </p:sp>
    </p:spTree>
    <p:extLst>
      <p:ext uri="{BB962C8B-B14F-4D97-AF65-F5344CB8AC3E}">
        <p14:creationId xmlns:p14="http://schemas.microsoft.com/office/powerpoint/2010/main" val="8064063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content and indirect influence</a:t>
            </a:r>
            <a:endParaRPr lang="en-US" dirty="0"/>
          </a:p>
        </p:txBody>
      </p:sp>
      <p:sp>
        <p:nvSpPr>
          <p:cNvPr id="3" name="Content Placeholder 2"/>
          <p:cNvSpPr>
            <a:spLocks noGrp="1"/>
          </p:cNvSpPr>
          <p:nvPr>
            <p:ph idx="1"/>
          </p:nvPr>
        </p:nvSpPr>
        <p:spPr/>
        <p:txBody>
          <a:bodyPr>
            <a:noAutofit/>
          </a:bodyPr>
          <a:lstStyle/>
          <a:p>
            <a:pPr marL="274320" lvl="1" indent="0" algn="ctr">
              <a:buNone/>
            </a:pPr>
            <a:r>
              <a:rPr lang="en-US" i="1" dirty="0" smtClean="0"/>
              <a:t>the </a:t>
            </a:r>
            <a:r>
              <a:rPr lang="en-US" i="1" dirty="0"/>
              <a:t>information content of a feature can be estimated</a:t>
            </a:r>
          </a:p>
          <a:p>
            <a:pPr marL="274320" lvl="1" indent="0" algn="ctr">
              <a:buNone/>
            </a:pPr>
            <a:r>
              <a:rPr lang="en-US" i="1" dirty="0"/>
              <a:t>by trying to predict it from the remaining </a:t>
            </a:r>
            <a:r>
              <a:rPr lang="en-US" i="1" dirty="0" smtClean="0"/>
              <a:t>features</a:t>
            </a:r>
          </a:p>
          <a:p>
            <a:pPr marL="274320" lvl="1" indent="0" algn="ctr">
              <a:buNone/>
            </a:pPr>
            <a:endParaRPr lang="en-US" i="1" dirty="0">
              <a:solidFill>
                <a:schemeClr val="tx2"/>
              </a:solidFill>
            </a:endParaRPr>
          </a:p>
          <a:p>
            <a:pPr marL="0" indent="0">
              <a:buNone/>
            </a:pPr>
            <a:r>
              <a:rPr lang="en-US" dirty="0"/>
              <a:t>If the removed feature can’t be predicted from the remaining features, then the information from that feature can’t influence the outcome of the model.</a:t>
            </a:r>
          </a:p>
          <a:p>
            <a:pPr marL="0" indent="0">
              <a:buNone/>
            </a:pPr>
            <a:endParaRPr lang="en-US" dirty="0"/>
          </a:p>
          <a:p>
            <a:pPr marL="0" indent="0">
              <a:buNone/>
            </a:pPr>
            <a:endParaRPr lang="en-US" sz="1500" i="1" dirty="0" smtClean="0"/>
          </a:p>
          <a:p>
            <a:endParaRPr lang="en-US" dirty="0"/>
          </a:p>
        </p:txBody>
      </p:sp>
    </p:spTree>
    <p:extLst>
      <p:ext uri="{BB962C8B-B14F-4D97-AF65-F5344CB8AC3E}">
        <p14:creationId xmlns:p14="http://schemas.microsoft.com/office/powerpoint/2010/main" val="2937898795"/>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16758</TotalTime>
  <Words>1093</Words>
  <Application>Microsoft Macintosh PowerPoint</Application>
  <PresentationFormat>On-screen Show (4:3)</PresentationFormat>
  <Paragraphs>102</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Folio</vt:lpstr>
      <vt:lpstr>Auditing Black Box Models</vt:lpstr>
      <vt:lpstr>Make sure we can query black box algorithms</vt:lpstr>
      <vt:lpstr>Training vs Testing</vt:lpstr>
      <vt:lpstr>How can we understand a model</vt:lpstr>
      <vt:lpstr>Simple models are hard</vt:lpstr>
      <vt:lpstr>Research Question</vt:lpstr>
      <vt:lpstr>Direct vs Indirect Influence Auditing</vt:lpstr>
      <vt:lpstr>Direct vs Indirect Influence Auditing</vt:lpstr>
      <vt:lpstr>Information content and indirect influence</vt:lpstr>
      <vt:lpstr>Information content and indirect influence</vt:lpstr>
      <vt:lpstr>Gradient Feature Audit</vt:lpstr>
      <vt:lpstr>Gradient Feature Audit</vt:lpstr>
      <vt:lpstr>How do we remove indirect influence?</vt:lpstr>
      <vt:lpstr>How do we remove indirect influence?</vt:lpstr>
      <vt:lpstr>How do we remove indirect influence?</vt:lpstr>
      <vt:lpstr>Representation matters!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Venkat</dc:creator>
  <cp:lastModifiedBy>Suresh Venkat</cp:lastModifiedBy>
  <cp:revision>373</cp:revision>
  <dcterms:created xsi:type="dcterms:W3CDTF">2016-05-15T17:09:06Z</dcterms:created>
  <dcterms:modified xsi:type="dcterms:W3CDTF">2018-02-23T05:05:51Z</dcterms:modified>
</cp:coreProperties>
</file>